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0"/>
  </p:notesMasterIdLst>
  <p:sldIdLst>
    <p:sldId id="256" r:id="rId3"/>
    <p:sldId id="28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94660"/>
  </p:normalViewPr>
  <p:slideViewPr>
    <p:cSldViewPr snapToGrid="0" showGuides="1">
      <p:cViewPr>
        <p:scale>
          <a:sx n="41" d="100"/>
          <a:sy n="41" d="100"/>
        </p:scale>
        <p:origin x="3330" y="1410"/>
      </p:cViewPr>
      <p:guideLst>
        <p:guide orient="horz" pos="36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10D56-9540-4CA2-BFF8-45F73EA2A1E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305D5-A71D-4258-8B67-AEFB9D47D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2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305D5-A71D-4258-8B67-AEFB9D47DF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CB02-69B1-D9F6-DAF1-21CD8372A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530E5-3253-D937-E935-25E76C4A8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97718-6079-12B3-D9E0-C315CBCD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8CDD6-7536-572E-54C2-D56AF0F6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08735-6FE7-9C1C-319E-337DBFBD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5EF38F-3224-E66F-B60F-70C0C4C2A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51" t="38960" r="12899" b="137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18">
            <a:extLst>
              <a:ext uri="{FF2B5EF4-FFF2-40B4-BE49-F238E27FC236}">
                <a16:creationId xmlns:a16="http://schemas.microsoft.com/office/drawing/2014/main" id="{3C326E36-7F25-EE54-EB5F-B4F79BADC1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620081" y="958063"/>
            <a:ext cx="3642514" cy="5667461"/>
          </a:xfrm>
          <a:prstGeom prst="rect">
            <a:avLst/>
          </a:prstGeom>
        </p:spPr>
      </p:pic>
      <p:pic>
        <p:nvPicPr>
          <p:cNvPr id="9" name="Hình ảnh 5">
            <a:extLst>
              <a:ext uri="{FF2B5EF4-FFF2-40B4-BE49-F238E27FC236}">
                <a16:creationId xmlns:a16="http://schemas.microsoft.com/office/drawing/2014/main" id="{8E02695A-1FDB-3030-7BED-4D71CF35DF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215757" y="768350"/>
            <a:ext cx="3201181" cy="56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7FD758-0B53-0477-AA8C-ECEB90C1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B0000-FC2C-3A59-6E54-489FB0C7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39DA9-75E9-4F57-BE7A-85114E7A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3BC9-3CBD-AE7A-A898-061E47C1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9D4AA-C267-F794-E2CB-1A3876ED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158CB-E916-84B8-B0C6-4EDEEC8BE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0724-092A-39C2-0CA8-697D9313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23BD4-CF5E-F576-8AE8-276C3F2E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03D99-340D-3425-C47A-C2E8FF85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1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EB59-D978-B43B-655F-9863D2FD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68E008-8B0D-5827-068D-2ECB79F03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C5104-4F01-3920-BE53-3D11F7B2C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80AA8-EDB6-553B-93A9-D48E9617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2F92C-3ED5-1C07-705B-F2347208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A488C-E128-AEAE-7D57-807E9885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7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32C2-38D2-E1AD-0884-8BEC258E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2CEFF-6A91-6D68-3BCC-8A67EB6B1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4A51-DCEE-20AC-B0DF-852EEECB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F1260-E433-FF5D-5B5A-4F9A859E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66DD0-85F8-3812-CF5B-39C42F48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9684F-B999-F8FE-24C3-1EC220FF2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599CD-D1D9-9129-129F-C1A664BC9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FE82-EDB4-A26A-72B8-F3CB3A2C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09B6C-D56A-55FB-5967-5856D2AF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C1029-1E50-912F-51BA-ED0561C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6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5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33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4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9A70-C26D-68B7-C515-19D5B481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E8146-7271-FB8C-1BA7-4AC3A428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EB8A-406B-4540-8352-DFCE1881B7B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5BE2F-B1FD-8A43-F222-954998D9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724F9-FFD5-0DDD-26ED-FD2C18F2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D67-F905-4C7D-9D4A-43A2341CFDD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B2C040-F2F1-97A4-5D28-A5BC6A4FD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51" t="38960" r="12899" b="137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CBEFB7-D272-4AA6-F7DA-F2AE7CB75A0C}"/>
              </a:ext>
            </a:extLst>
          </p:cNvPr>
          <p:cNvSpPr/>
          <p:nvPr userDrawn="1"/>
        </p:nvSpPr>
        <p:spPr>
          <a:xfrm>
            <a:off x="278324" y="341419"/>
            <a:ext cx="11635352" cy="6237153"/>
          </a:xfrm>
          <a:prstGeom prst="roundRect">
            <a:avLst>
              <a:gd name="adj" fmla="val 8467"/>
            </a:avLst>
          </a:prstGeom>
          <a:solidFill>
            <a:schemeClr val="bg1"/>
          </a:solidFill>
          <a:ln w="38100">
            <a:solidFill>
              <a:srgbClr val="358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31F9E-8CB8-E371-4A3A-B3E042042D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" y="6214114"/>
            <a:ext cx="633046" cy="6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7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69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64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9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1F3B-B976-15C1-E351-25A4EFE6F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C7C00-B3CA-A106-0DB7-ECE83BE57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8421D-1E08-EB0A-552B-9C99B92A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EB8A-406B-4540-8352-DFCE1881B7B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07477-11A2-5018-2189-B8755F7F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6EDC8-852E-E7E7-2ED9-97C18AB5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D67-F905-4C7D-9D4A-43A2341CFD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C8A5BB-6D0A-1DF6-909C-380DC6393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51" t="38960" r="12899" b="137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18">
            <a:extLst>
              <a:ext uri="{FF2B5EF4-FFF2-40B4-BE49-F238E27FC236}">
                <a16:creationId xmlns:a16="http://schemas.microsoft.com/office/drawing/2014/main" id="{06DDA221-F820-1F1A-5AD2-E43A0F9F3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300" y="3309014"/>
            <a:ext cx="2271808" cy="3534752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id="{308A00D6-F7B6-035A-D19C-203BECE0AF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7495" y="3351487"/>
            <a:ext cx="3140345" cy="3252151"/>
          </a:xfrm>
          <a:prstGeom prst="rect">
            <a:avLst/>
          </a:prstGeom>
        </p:spPr>
      </p:pic>
      <p:pic>
        <p:nvPicPr>
          <p:cNvPr id="10" name="Hình ảnh 5">
            <a:extLst>
              <a:ext uri="{FF2B5EF4-FFF2-40B4-BE49-F238E27FC236}">
                <a16:creationId xmlns:a16="http://schemas.microsoft.com/office/drawing/2014/main" id="{2E0D4A47-527E-EF1C-80A2-5FE4E94C5C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25724" y="3323248"/>
            <a:ext cx="1996552" cy="35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1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B7D3-699A-B759-5069-4BAE0536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E574C-AACE-8357-8D9E-46E5D9777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CC262-18AA-2FDC-9107-EA4DE961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EB8A-406B-4540-8352-DFCE1881B7B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4263-FC92-5280-6CC5-6D149C59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4E035-DD76-3B0A-5DD5-03E20827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D67-F905-4C7D-9D4A-43A2341CFD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006E97-33FB-730B-E139-61211AFF1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51" t="38960" r="12899" b="137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7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38F-68A6-008E-55AD-E6820947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FF898-9923-CF1F-FB53-41F7CB36E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0CA9-EA1B-D0F0-3D2D-52AE1DE6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487FC-4CB7-4187-E1C1-A1E0B656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AC774-CC34-FBBB-F3E0-7D12C790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7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D1BA-1963-BFF6-8086-38EDDEDA0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4D9FC-069E-8070-A2E7-36BA27807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8BB59-1473-5C61-7EC8-13281BC7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ED457-E3BD-8A07-8E96-CCC5D4C1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721D7-30F1-4FA2-81F8-F4D3ED46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5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98E2-A306-3306-2D2B-694F0918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D2BC-DB36-E72F-090D-7EE4C1ACB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69EA9-828D-46CA-7EE9-74F73CEE7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9C0BF-1E8B-7EB0-1F2D-66B42B5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18BB2-EB27-C4E3-F6C2-F54E4F7A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8415-F5AA-5CCF-C503-28215ACA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ECB-B107-DF80-5701-133228A8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F41A5-980D-F750-4ED4-AE844519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3E503-7F07-7BE3-3E24-1B1FF9622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61758-39EE-1785-0147-21954D5D2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347BD-EDEB-7825-7946-893F566D4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51116-E962-30D7-DA52-0E172624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5E1D5-C27E-B854-F7E6-BAAE0C5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0EF7A-9691-8142-21C9-7A3907B4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7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72A0-1ED4-A4F5-AE4F-9C2AAADC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5D4A6-687B-F86C-4145-018A0132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929D8-441E-5ED6-5CB6-519BC5B8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D3198-24ED-38B2-BBA3-7E83835D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0BC37-0CA8-2B9D-937B-07944D8E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A6A0-0AEC-22CB-A9B0-15F5D9D5E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C8BA9-39B2-99C7-E4F4-03093AAAE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2FCD2-1AD0-491E-9476-6DAA1EDC46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50162-F033-DC4C-C4A6-D2BBD412A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CFB23-2F0D-6DDD-AF7B-9F8A87333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BDD20-E31F-41EB-A060-5C6FB001CA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3B921E7-65B4-DD61-5E23-267C1C9A1031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5365A-995C-58C4-49F0-816BF2756C7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84594-0454-4EA3-C165-C8D88EA7A2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E9DDA-7929-74C6-3FD1-4A2DD96E55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-134366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43906-514A-59E7-516B-4B46C7EA060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-13612586"/>
            <a:ext cx="1658442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A468F7-074F-21DA-AABD-7194B2D43F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14323786"/>
            <a:ext cx="1658442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F40E8-9BC2-9D0E-B930-D301D5116C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141478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54480-FEB9-9C92-5FFB-20A7A16A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84" y="365509"/>
            <a:ext cx="609043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C7CC96-7CEB-3E79-27A2-13364E7E1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28593" r="18030" b="35219"/>
          <a:stretch/>
        </p:blipFill>
        <p:spPr>
          <a:xfrm>
            <a:off x="689306" y="1446899"/>
            <a:ext cx="10625721" cy="315785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3D1BFFF-D4E2-F875-FCB8-9DDECF5AA6DD}"/>
              </a:ext>
            </a:extLst>
          </p:cNvPr>
          <p:cNvSpPr/>
          <p:nvPr/>
        </p:nvSpPr>
        <p:spPr>
          <a:xfrm>
            <a:off x="591671" y="3980329"/>
            <a:ext cx="3547074" cy="624427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41F30D-2E4D-6E85-01E3-B1723DC8760A}"/>
              </a:ext>
            </a:extLst>
          </p:cNvPr>
          <p:cNvSpPr/>
          <p:nvPr/>
        </p:nvSpPr>
        <p:spPr>
          <a:xfrm>
            <a:off x="4674378" y="2280287"/>
            <a:ext cx="3874546" cy="1629677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2FDA2B4-5A6C-5E71-1DEE-DFD4AE3124DF}"/>
              </a:ext>
            </a:extLst>
          </p:cNvPr>
          <p:cNvSpPr/>
          <p:nvPr/>
        </p:nvSpPr>
        <p:spPr>
          <a:xfrm>
            <a:off x="9189416" y="2350652"/>
            <a:ext cx="2223246" cy="1629677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6222F-D43A-A9BF-9EFC-B593458F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56" y="248432"/>
            <a:ext cx="7748688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F3862-FBAB-5D2A-677A-E6763155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25" y="4844849"/>
            <a:ext cx="3572566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4D6E25-507F-8E9B-0EB5-E7F994B9B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731" y="4809365"/>
            <a:ext cx="3596952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4A670-C8F9-AF58-7692-C8030BC8A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756" y="4796182"/>
            <a:ext cx="357256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B094D6-0AED-4B3F-84A8-5CD44381767A}"/>
              </a:ext>
            </a:extLst>
          </p:cNvPr>
          <p:cNvSpPr txBox="1"/>
          <p:nvPr/>
        </p:nvSpPr>
        <p:spPr>
          <a:xfrm>
            <a:off x="1502973" y="341960"/>
            <a:ext cx="991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Rô-bốt, Việt và Mai chạy qua một bãi cỏ theo ba đường như hình vẽ.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9F7C2-6F0A-18B0-8543-95D850C1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6314" r="6362" b="15451"/>
          <a:stretch/>
        </p:blipFill>
        <p:spPr>
          <a:xfrm>
            <a:off x="2901487" y="1419180"/>
            <a:ext cx="6389025" cy="2921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7F1159-131D-E1D7-86AF-B80D6425AF2B}"/>
              </a:ext>
            </a:extLst>
          </p:cNvPr>
          <p:cNvSpPr txBox="1"/>
          <p:nvPr/>
        </p:nvSpPr>
        <p:spPr>
          <a:xfrm>
            <a:off x="-86061" y="4162717"/>
            <a:ext cx="764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a) Đọc tên đường chạy của mỗi bạn.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CEBF2-C9E7-1397-F0E6-5667E11F6AA1}"/>
              </a:ext>
            </a:extLst>
          </p:cNvPr>
          <p:cNvSpPr txBox="1"/>
          <p:nvPr/>
        </p:nvSpPr>
        <p:spPr>
          <a:xfrm>
            <a:off x="0" y="4777490"/>
            <a:ext cx="9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b) Bạn nào chạy qua bãi cỏ theo đường gấp khúc.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E7D78-9A07-5CF4-9D05-F2A0897977D4}"/>
              </a:ext>
            </a:extLst>
          </p:cNvPr>
          <p:cNvSpPr txBox="1"/>
          <p:nvPr/>
        </p:nvSpPr>
        <p:spPr>
          <a:xfrm>
            <a:off x="-86061" y="5316957"/>
            <a:ext cx="9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C) Đường chạy của bạn nào gồm hai đoạn thẳng.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051CC-D168-3785-A47A-1F8DAF68FBDA}"/>
              </a:ext>
            </a:extLst>
          </p:cNvPr>
          <p:cNvSpPr txBox="1"/>
          <p:nvPr/>
        </p:nvSpPr>
        <p:spPr>
          <a:xfrm>
            <a:off x="75306" y="5849856"/>
            <a:ext cx="9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Đường chạy của bạn nào gồm ba đoạn thẳng.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077B1-985F-0B4E-3EF1-033C60FF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91" y="297956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F59C19-F6AB-D7EC-6B11-055FA404CC84}"/>
              </a:ext>
            </a:extLst>
          </p:cNvPr>
          <p:cNvSpPr/>
          <p:nvPr/>
        </p:nvSpPr>
        <p:spPr>
          <a:xfrm>
            <a:off x="1455869" y="1377613"/>
            <a:ext cx="9487544" cy="1200329"/>
          </a:xfrm>
          <a:prstGeom prst="roundRect">
            <a:avLst/>
          </a:prstGeom>
          <a:solidFill>
            <a:srgbClr val="DEF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nhóm, quan sát hình và thảo luận trả lời câu hỏi.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Đồ họa 1">
            <a:extLst>
              <a:ext uri="{FF2B5EF4-FFF2-40B4-BE49-F238E27FC236}">
                <a16:creationId xmlns:a16="http://schemas.microsoft.com/office/drawing/2014/main" id="{528009E0-E28F-EB14-0D4D-D67D9171E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381" y="2692643"/>
            <a:ext cx="6175895" cy="3768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4148C4-D5EC-083B-0431-E867468B4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559" y="213297"/>
            <a:ext cx="90594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D4C15-2FA9-2C34-0618-05B97CEB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6314" r="6362" b="15451"/>
          <a:stretch/>
        </p:blipFill>
        <p:spPr>
          <a:xfrm>
            <a:off x="2807654" y="1483726"/>
            <a:ext cx="6389025" cy="2921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FA98D-3CC5-02E6-4F9E-5AAF6609C9EE}"/>
              </a:ext>
            </a:extLst>
          </p:cNvPr>
          <p:cNvSpPr txBox="1"/>
          <p:nvPr/>
        </p:nvSpPr>
        <p:spPr>
          <a:xfrm>
            <a:off x="670031" y="4685544"/>
            <a:ext cx="573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Đường chạy của Rô-bốt là: AB.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FC015-0E46-4F48-2D18-8160ADA9E9D7}"/>
              </a:ext>
            </a:extLst>
          </p:cNvPr>
          <p:cNvSpPr txBox="1"/>
          <p:nvPr/>
        </p:nvSpPr>
        <p:spPr>
          <a:xfrm>
            <a:off x="670030" y="5258003"/>
            <a:ext cx="738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Đường chạy của Việt là: CD; ED; EG.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4AB32-E521-27BC-1776-C9ED97F80F68}"/>
              </a:ext>
            </a:extLst>
          </p:cNvPr>
          <p:cNvSpPr txBox="1"/>
          <p:nvPr/>
        </p:nvSpPr>
        <p:spPr>
          <a:xfrm>
            <a:off x="670029" y="5765867"/>
            <a:ext cx="738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Đường chạy của Mai là: HI; IK.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06B490-5179-531E-F413-53A1A018C53A}"/>
              </a:ext>
            </a:extLst>
          </p:cNvPr>
          <p:cNvCxnSpPr>
            <a:cxnSpLocks/>
          </p:cNvCxnSpPr>
          <p:nvPr/>
        </p:nvCxnSpPr>
        <p:spPr>
          <a:xfrm>
            <a:off x="3506993" y="2022438"/>
            <a:ext cx="0" cy="187183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01E4B-F57D-10B0-ED37-042247A58197}"/>
              </a:ext>
            </a:extLst>
          </p:cNvPr>
          <p:cNvCxnSpPr>
            <a:cxnSpLocks/>
          </p:cNvCxnSpPr>
          <p:nvPr/>
        </p:nvCxnSpPr>
        <p:spPr>
          <a:xfrm flipH="1">
            <a:off x="5152913" y="3539267"/>
            <a:ext cx="602428" cy="419549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611A4-491E-FC60-9C84-21BDE7210282}"/>
              </a:ext>
            </a:extLst>
          </p:cNvPr>
          <p:cNvCxnSpPr>
            <a:cxnSpLocks/>
          </p:cNvCxnSpPr>
          <p:nvPr/>
        </p:nvCxnSpPr>
        <p:spPr>
          <a:xfrm flipH="1">
            <a:off x="4658061" y="1947134"/>
            <a:ext cx="301214" cy="61761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078878-3250-C82F-6BF5-255FE5132FE1}"/>
              </a:ext>
            </a:extLst>
          </p:cNvPr>
          <p:cNvCxnSpPr>
            <a:cxnSpLocks/>
          </p:cNvCxnSpPr>
          <p:nvPr/>
        </p:nvCxnSpPr>
        <p:spPr>
          <a:xfrm flipH="1">
            <a:off x="6875929" y="1947134"/>
            <a:ext cx="1041699" cy="1320025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3C9933-7CFF-5BB5-D338-05BAE0304BAF}"/>
              </a:ext>
            </a:extLst>
          </p:cNvPr>
          <p:cNvCxnSpPr>
            <a:cxnSpLocks/>
          </p:cNvCxnSpPr>
          <p:nvPr/>
        </p:nvCxnSpPr>
        <p:spPr>
          <a:xfrm flipH="1" flipV="1">
            <a:off x="4670612" y="2736448"/>
            <a:ext cx="1084729" cy="622406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8C0479-466B-7E1E-8AE9-9FAE80581934}"/>
              </a:ext>
            </a:extLst>
          </p:cNvPr>
          <p:cNvCxnSpPr>
            <a:cxnSpLocks/>
          </p:cNvCxnSpPr>
          <p:nvPr/>
        </p:nvCxnSpPr>
        <p:spPr>
          <a:xfrm flipH="1" flipV="1">
            <a:off x="6901371" y="3476321"/>
            <a:ext cx="585951" cy="471737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6B48FD-9B8B-83E7-7B93-AF88539C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56" y="332678"/>
            <a:ext cx="7748688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F161B-FA57-C410-B5E9-3426B0DB1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06" y="1070639"/>
            <a:ext cx="9754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D9D4E-28FF-5E9D-FA97-4EC8F861A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38E712-03D5-ACC6-0332-23D3D0DD2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6314" r="6362" b="15451"/>
          <a:stretch/>
        </p:blipFill>
        <p:spPr>
          <a:xfrm>
            <a:off x="2807654" y="1483726"/>
            <a:ext cx="6389025" cy="2921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DAA6AC-7CB9-2D58-CDA9-9527C01B84AC}"/>
              </a:ext>
            </a:extLst>
          </p:cNvPr>
          <p:cNvSpPr txBox="1"/>
          <p:nvPr/>
        </p:nvSpPr>
        <p:spPr>
          <a:xfrm>
            <a:off x="562453" y="4789499"/>
            <a:ext cx="1132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- Bạn Việt và bạn Mai chạy trên bãi cỏ theo đường gấp khúc.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F33A1A-1AF8-FBA9-ED56-2D7D8A1AFD94}"/>
              </a:ext>
            </a:extLst>
          </p:cNvPr>
          <p:cNvCxnSpPr>
            <a:cxnSpLocks/>
          </p:cNvCxnSpPr>
          <p:nvPr/>
        </p:nvCxnSpPr>
        <p:spPr>
          <a:xfrm flipH="1">
            <a:off x="5152913" y="3539267"/>
            <a:ext cx="602428" cy="419549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19710A-DAC3-C746-E25D-98D6BB86926D}"/>
              </a:ext>
            </a:extLst>
          </p:cNvPr>
          <p:cNvCxnSpPr>
            <a:cxnSpLocks/>
          </p:cNvCxnSpPr>
          <p:nvPr/>
        </p:nvCxnSpPr>
        <p:spPr>
          <a:xfrm flipH="1">
            <a:off x="4658061" y="1947134"/>
            <a:ext cx="301214" cy="61761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1D331-9205-638D-FA53-FC2AFF371947}"/>
              </a:ext>
            </a:extLst>
          </p:cNvPr>
          <p:cNvCxnSpPr>
            <a:cxnSpLocks/>
          </p:cNvCxnSpPr>
          <p:nvPr/>
        </p:nvCxnSpPr>
        <p:spPr>
          <a:xfrm flipH="1">
            <a:off x="6875929" y="1947134"/>
            <a:ext cx="1041699" cy="1320025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27879-13CC-4BE8-C5E3-930E4FCB8B76}"/>
              </a:ext>
            </a:extLst>
          </p:cNvPr>
          <p:cNvCxnSpPr>
            <a:cxnSpLocks/>
          </p:cNvCxnSpPr>
          <p:nvPr/>
        </p:nvCxnSpPr>
        <p:spPr>
          <a:xfrm flipH="1" flipV="1">
            <a:off x="4670612" y="2736448"/>
            <a:ext cx="1084729" cy="622406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904ADF-E2F8-5535-1A42-3D49CFC039DF}"/>
              </a:ext>
            </a:extLst>
          </p:cNvPr>
          <p:cNvCxnSpPr>
            <a:cxnSpLocks/>
          </p:cNvCxnSpPr>
          <p:nvPr/>
        </p:nvCxnSpPr>
        <p:spPr>
          <a:xfrm flipH="1" flipV="1">
            <a:off x="6901371" y="3476321"/>
            <a:ext cx="585951" cy="471737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97A2676-0448-F9F8-F045-B0675E91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56" y="304125"/>
            <a:ext cx="7748688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5BEBC-1053-C3EC-440F-E3DDFC8C7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5" y="1099652"/>
            <a:ext cx="357866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B650-A6A9-E563-7329-3D29A82F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73A1FC-19E5-13E7-25FA-24DE5172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6314" r="6362" b="15451"/>
          <a:stretch/>
        </p:blipFill>
        <p:spPr>
          <a:xfrm>
            <a:off x="2807654" y="1483726"/>
            <a:ext cx="6389025" cy="2921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825664-440D-5350-DE05-CDA25830D280}"/>
              </a:ext>
            </a:extLst>
          </p:cNvPr>
          <p:cNvSpPr txBox="1"/>
          <p:nvPr/>
        </p:nvSpPr>
        <p:spPr>
          <a:xfrm>
            <a:off x="433627" y="4433148"/>
            <a:ext cx="1132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- Đường chạy của bạn Mai gồm hai đoạn thẳng: IH; IK.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86B55-62DE-3D8D-A8D8-B98361C94ACC}"/>
              </a:ext>
            </a:extLst>
          </p:cNvPr>
          <p:cNvSpPr txBox="1"/>
          <p:nvPr/>
        </p:nvSpPr>
        <p:spPr>
          <a:xfrm>
            <a:off x="433627" y="5295552"/>
            <a:ext cx="1132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- Đường chạy của bạn Việt gồm ba đoạn thẳng: CD; DE; EG.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3B7C2F-A7F9-9624-BDC3-5B2D4D75E01C}"/>
              </a:ext>
            </a:extLst>
          </p:cNvPr>
          <p:cNvCxnSpPr>
            <a:cxnSpLocks/>
          </p:cNvCxnSpPr>
          <p:nvPr/>
        </p:nvCxnSpPr>
        <p:spPr>
          <a:xfrm flipH="1">
            <a:off x="5152913" y="3539267"/>
            <a:ext cx="602428" cy="419549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6B4874-8F28-2B0B-2D8E-DDD35941236E}"/>
              </a:ext>
            </a:extLst>
          </p:cNvPr>
          <p:cNvCxnSpPr>
            <a:cxnSpLocks/>
          </p:cNvCxnSpPr>
          <p:nvPr/>
        </p:nvCxnSpPr>
        <p:spPr>
          <a:xfrm flipH="1">
            <a:off x="4658061" y="1947134"/>
            <a:ext cx="301214" cy="61761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04AF29-9435-21A7-9693-7A94CD88D548}"/>
              </a:ext>
            </a:extLst>
          </p:cNvPr>
          <p:cNvCxnSpPr>
            <a:cxnSpLocks/>
          </p:cNvCxnSpPr>
          <p:nvPr/>
        </p:nvCxnSpPr>
        <p:spPr>
          <a:xfrm flipH="1">
            <a:off x="6875929" y="1947134"/>
            <a:ext cx="1041699" cy="1320025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065AC8-A50E-C4CC-7B8F-6540F818629B}"/>
              </a:ext>
            </a:extLst>
          </p:cNvPr>
          <p:cNvCxnSpPr>
            <a:cxnSpLocks/>
          </p:cNvCxnSpPr>
          <p:nvPr/>
        </p:nvCxnSpPr>
        <p:spPr>
          <a:xfrm flipH="1" flipV="1">
            <a:off x="4670612" y="2736448"/>
            <a:ext cx="1084729" cy="622406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9F872-8268-D3DB-0A69-753C3923B18D}"/>
              </a:ext>
            </a:extLst>
          </p:cNvPr>
          <p:cNvCxnSpPr>
            <a:cxnSpLocks/>
          </p:cNvCxnSpPr>
          <p:nvPr/>
        </p:nvCxnSpPr>
        <p:spPr>
          <a:xfrm flipH="1" flipV="1">
            <a:off x="6901371" y="3476321"/>
            <a:ext cx="585951" cy="471737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AF8C92C-0952-750C-D0A0-86D7336B3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656" y="284325"/>
            <a:ext cx="7748688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EF137-4E75-98D7-67BD-96B095D38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5" y="1078018"/>
            <a:ext cx="357866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C585F8-7684-14C6-A31F-94DEEDAF38B1}"/>
              </a:ext>
            </a:extLst>
          </p:cNvPr>
          <p:cNvSpPr txBox="1"/>
          <p:nvPr/>
        </p:nvSpPr>
        <p:spPr>
          <a:xfrm>
            <a:off x="1379260" y="588181"/>
            <a:ext cx="9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</a:rPr>
              <a:t>Tính độ dài các đường gấp khúc ABC và MNPQ.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9E737D-6F8C-8362-9D58-F5441309A584}"/>
              </a:ext>
            </a:extLst>
          </p:cNvPr>
          <p:cNvSpPr/>
          <p:nvPr/>
        </p:nvSpPr>
        <p:spPr>
          <a:xfrm>
            <a:off x="8374828" y="2146159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500BDF-19CA-B0E7-B925-763FF6AD0B69}"/>
              </a:ext>
            </a:extLst>
          </p:cNvPr>
          <p:cNvGrpSpPr/>
          <p:nvPr/>
        </p:nvGrpSpPr>
        <p:grpSpPr>
          <a:xfrm>
            <a:off x="456809" y="1899118"/>
            <a:ext cx="4253484" cy="2354580"/>
            <a:chOff x="456809" y="1899118"/>
            <a:chExt cx="4253484" cy="2354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DEBAEB-CA81-9BFE-6CF3-C6A82E7CC87D}"/>
                </a:ext>
              </a:extLst>
            </p:cNvPr>
            <p:cNvSpPr/>
            <p:nvPr/>
          </p:nvSpPr>
          <p:spPr>
            <a:xfrm>
              <a:off x="4211619" y="2423617"/>
              <a:ext cx="139849" cy="13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F383EC-F441-5A6E-ADF8-910A9A0E9A8D}"/>
                </a:ext>
              </a:extLst>
            </p:cNvPr>
            <p:cNvSpPr/>
            <p:nvPr/>
          </p:nvSpPr>
          <p:spPr>
            <a:xfrm>
              <a:off x="4211619" y="4112568"/>
              <a:ext cx="139849" cy="13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616C95-2E9A-365C-0915-0CE092E89EAA}"/>
                </a:ext>
              </a:extLst>
            </p:cNvPr>
            <p:cNvSpPr/>
            <p:nvPr/>
          </p:nvSpPr>
          <p:spPr>
            <a:xfrm>
              <a:off x="597049" y="4112568"/>
              <a:ext cx="139849" cy="13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E469D7-2D75-B1B3-1ABE-D256D9B3EBD8}"/>
                </a:ext>
              </a:extLst>
            </p:cNvPr>
            <p:cNvGrpSpPr/>
            <p:nvPr/>
          </p:nvGrpSpPr>
          <p:grpSpPr>
            <a:xfrm>
              <a:off x="456809" y="1899118"/>
              <a:ext cx="4253484" cy="2354580"/>
              <a:chOff x="456809" y="1899118"/>
              <a:chExt cx="4253484" cy="235458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A693060-866C-82FE-4718-1F8C8B8C0A44}"/>
                  </a:ext>
                </a:extLst>
              </p:cNvPr>
              <p:cNvCxnSpPr/>
              <p:nvPr/>
            </p:nvCxnSpPr>
            <p:spPr>
              <a:xfrm>
                <a:off x="4281544" y="2493542"/>
                <a:ext cx="0" cy="1688951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AE3C546-081C-BC08-2B57-27E646A4D694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666974" y="4182493"/>
                <a:ext cx="354464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29500CA-E97B-6ABD-6366-BDFAEEDEB0B4}"/>
                  </a:ext>
                </a:extLst>
              </p:cNvPr>
              <p:cNvSpPr txBox="1"/>
              <p:nvPr/>
            </p:nvSpPr>
            <p:spPr>
              <a:xfrm flipH="1">
                <a:off x="2083659" y="3730478"/>
                <a:ext cx="8883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6 cm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9E4976-EE3E-7A88-22C8-2DB44704AA53}"/>
                  </a:ext>
                </a:extLst>
              </p:cNvPr>
              <p:cNvSpPr txBox="1"/>
              <p:nvPr/>
            </p:nvSpPr>
            <p:spPr>
              <a:xfrm rot="16200000" flipH="1">
                <a:off x="3645666" y="2953590"/>
                <a:ext cx="8883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3 cm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F466426-BEB9-31C5-7670-3A5C9EA39AFE}"/>
                  </a:ext>
                </a:extLst>
              </p:cNvPr>
              <p:cNvSpPr txBox="1"/>
              <p:nvPr/>
            </p:nvSpPr>
            <p:spPr>
              <a:xfrm>
                <a:off x="4323018" y="3714568"/>
                <a:ext cx="3872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B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7F8B7D5-408A-6429-1C4D-1044F192E050}"/>
                  </a:ext>
                </a:extLst>
              </p:cNvPr>
              <p:cNvSpPr txBox="1"/>
              <p:nvPr/>
            </p:nvSpPr>
            <p:spPr>
              <a:xfrm>
                <a:off x="456809" y="3691996"/>
                <a:ext cx="3872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C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C3A08A9-FA13-EBA4-1280-975922BF2A57}"/>
                  </a:ext>
                </a:extLst>
              </p:cNvPr>
              <p:cNvSpPr txBox="1"/>
              <p:nvPr/>
            </p:nvSpPr>
            <p:spPr>
              <a:xfrm>
                <a:off x="4089858" y="1899118"/>
                <a:ext cx="3872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A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8B9960-9341-65C5-DA5A-6162B4233035}"/>
              </a:ext>
            </a:extLst>
          </p:cNvPr>
          <p:cNvGrpSpPr/>
          <p:nvPr/>
        </p:nvGrpSpPr>
        <p:grpSpPr>
          <a:xfrm>
            <a:off x="6694683" y="1690477"/>
            <a:ext cx="3413658" cy="2561939"/>
            <a:chOff x="6694683" y="1690477"/>
            <a:chExt cx="3413658" cy="256193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5CFA46A-F766-1C5A-3894-F15838C95D04}"/>
                </a:ext>
              </a:extLst>
            </p:cNvPr>
            <p:cNvSpPr/>
            <p:nvPr/>
          </p:nvSpPr>
          <p:spPr>
            <a:xfrm>
              <a:off x="9735670" y="4112567"/>
              <a:ext cx="139849" cy="1398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1EFD60-CBD2-D3AE-55AF-04A26DC4BD4E}"/>
                </a:ext>
              </a:extLst>
            </p:cNvPr>
            <p:cNvGrpSpPr/>
            <p:nvPr/>
          </p:nvGrpSpPr>
          <p:grpSpPr>
            <a:xfrm>
              <a:off x="6694683" y="1690477"/>
              <a:ext cx="3413658" cy="2561143"/>
              <a:chOff x="6694683" y="1690477"/>
              <a:chExt cx="3413658" cy="25611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4A3BACC-EC63-B782-0784-B0726DE0B2FE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 flipH="1" flipV="1">
                <a:off x="8395308" y="2166639"/>
                <a:ext cx="1410287" cy="20476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40BD906-9BF6-5809-5480-D895E3468E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35962" y="4159491"/>
                <a:ext cx="1769633" cy="1761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215E653-652E-9EF8-54D1-A67D7F757DE9}"/>
                  </a:ext>
                </a:extLst>
              </p:cNvPr>
              <p:cNvSpPr/>
              <p:nvPr/>
            </p:nvSpPr>
            <p:spPr>
              <a:xfrm>
                <a:off x="7966038" y="4083880"/>
                <a:ext cx="139849" cy="13984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8AB51CF-E1B1-B83A-ED19-7D8B0D7D747A}"/>
                  </a:ext>
                </a:extLst>
              </p:cNvPr>
              <p:cNvSpPr/>
              <p:nvPr/>
            </p:nvSpPr>
            <p:spPr>
              <a:xfrm>
                <a:off x="6994125" y="4107185"/>
                <a:ext cx="139849" cy="13984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50BE230-3278-A857-81C5-EFE718CA483F}"/>
                  </a:ext>
                </a:extLst>
              </p:cNvPr>
              <p:cNvGrpSpPr/>
              <p:nvPr/>
            </p:nvGrpSpPr>
            <p:grpSpPr>
              <a:xfrm>
                <a:off x="6694683" y="1690477"/>
                <a:ext cx="3413658" cy="2561143"/>
                <a:chOff x="6694683" y="1690477"/>
                <a:chExt cx="3413658" cy="256114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A1AF90C-8970-DC39-951A-F2F40779E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3986" y="2216084"/>
                  <a:ext cx="1430767" cy="1998233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3243EED-78F6-77C9-A662-4E431CA245CC}"/>
                    </a:ext>
                  </a:extLst>
                </p:cNvPr>
                <p:cNvSpPr txBox="1"/>
                <p:nvPr/>
              </p:nvSpPr>
              <p:spPr>
                <a:xfrm rot="18086204">
                  <a:off x="6999589" y="2953591"/>
                  <a:ext cx="88838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4 cm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184BF96-6BA5-7955-2BB0-F8C41EA8A4E2}"/>
                    </a:ext>
                  </a:extLst>
                </p:cNvPr>
                <p:cNvSpPr txBox="1"/>
                <p:nvPr/>
              </p:nvSpPr>
              <p:spPr>
                <a:xfrm rot="3366316" flipH="1">
                  <a:off x="8760684" y="2712491"/>
                  <a:ext cx="88838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4 cm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CAE8670-84A5-5BB5-ADA6-72F633CE8E02}"/>
                    </a:ext>
                  </a:extLst>
                </p:cNvPr>
                <p:cNvSpPr txBox="1"/>
                <p:nvPr/>
              </p:nvSpPr>
              <p:spPr>
                <a:xfrm flipH="1">
                  <a:off x="8534635" y="3728400"/>
                  <a:ext cx="88838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4 cm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57E5262-598D-50E9-44C1-2D0572C17630}"/>
                    </a:ext>
                  </a:extLst>
                </p:cNvPr>
                <p:cNvSpPr txBox="1"/>
                <p:nvPr/>
              </p:nvSpPr>
              <p:spPr>
                <a:xfrm>
                  <a:off x="6694683" y="3621006"/>
                  <a:ext cx="3872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M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BC2B670-33DA-360E-DDC8-31CFC9F605EE}"/>
                    </a:ext>
                  </a:extLst>
                </p:cNvPr>
                <p:cNvSpPr txBox="1"/>
                <p:nvPr/>
              </p:nvSpPr>
              <p:spPr>
                <a:xfrm>
                  <a:off x="7827539" y="3626859"/>
                  <a:ext cx="3872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Q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9830208-E2BB-42FB-26B1-2EBFE991D27B}"/>
                    </a:ext>
                  </a:extLst>
                </p:cNvPr>
                <p:cNvSpPr txBox="1"/>
                <p:nvPr/>
              </p:nvSpPr>
              <p:spPr>
                <a:xfrm>
                  <a:off x="9721066" y="3684768"/>
                  <a:ext cx="3872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P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54CA7E2-6BB6-6EE3-AFAD-04560FC1C492}"/>
                    </a:ext>
                  </a:extLst>
                </p:cNvPr>
                <p:cNvSpPr txBox="1"/>
                <p:nvPr/>
              </p:nvSpPr>
              <p:spPr>
                <a:xfrm>
                  <a:off x="8241255" y="1690477"/>
                  <a:ext cx="3872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N</a:t>
                  </a: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6E7B5B-CD88-7C6C-F821-AA06C58F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05" y="287325"/>
            <a:ext cx="125588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4301A-4292-CFED-A93E-649A60083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28" y="1543769"/>
            <a:ext cx="975445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FFDCE-94A2-3ABA-D0D4-C49C97510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433" y="1502786"/>
            <a:ext cx="96934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758FE7-EC98-7E82-D814-BC6C29A9A123}"/>
              </a:ext>
            </a:extLst>
          </p:cNvPr>
          <p:cNvSpPr/>
          <p:nvPr/>
        </p:nvSpPr>
        <p:spPr>
          <a:xfrm>
            <a:off x="1154211" y="1738714"/>
            <a:ext cx="9487544" cy="1200329"/>
          </a:xfrm>
          <a:prstGeom prst="roundRect">
            <a:avLst/>
          </a:prstGeom>
          <a:solidFill>
            <a:srgbClr val="DEF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nhau thảo luận nhóm đôi, quan sát bài toán, và giải vào vở.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Đồ họa 3">
            <a:extLst>
              <a:ext uri="{FF2B5EF4-FFF2-40B4-BE49-F238E27FC236}">
                <a16:creationId xmlns:a16="http://schemas.microsoft.com/office/drawing/2014/main" id="{1F7BCCD1-2A51-BCAD-CC28-EE8CD935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4048" y="3087590"/>
            <a:ext cx="3011952" cy="3458167"/>
          </a:xfrm>
          <a:prstGeom prst="rect">
            <a:avLst/>
          </a:prstGeom>
        </p:spPr>
      </p:pic>
      <p:pic>
        <p:nvPicPr>
          <p:cNvPr id="8" name="Đồ họa 11">
            <a:extLst>
              <a:ext uri="{FF2B5EF4-FFF2-40B4-BE49-F238E27FC236}">
                <a16:creationId xmlns:a16="http://schemas.microsoft.com/office/drawing/2014/main" id="{134BB49A-F77E-AAC3-36BB-9C2A41D9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4242" y="3087590"/>
            <a:ext cx="2870059" cy="3501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303DD-E80D-D082-5BCE-5BD8E343E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910" y="268412"/>
            <a:ext cx="963251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D330EB-F182-FB88-F7C1-4AE9B1938275}"/>
              </a:ext>
            </a:extLst>
          </p:cNvPr>
          <p:cNvCxnSpPr/>
          <p:nvPr/>
        </p:nvCxnSpPr>
        <p:spPr>
          <a:xfrm>
            <a:off x="7057017" y="1772774"/>
            <a:ext cx="0" cy="168895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3AF1B6C-8366-70AA-605B-92A4F989C5BB}"/>
              </a:ext>
            </a:extLst>
          </p:cNvPr>
          <p:cNvSpPr/>
          <p:nvPr/>
        </p:nvSpPr>
        <p:spPr>
          <a:xfrm>
            <a:off x="6987092" y="1702849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7140F4-5DE9-0674-B237-BCEC63465124}"/>
              </a:ext>
            </a:extLst>
          </p:cNvPr>
          <p:cNvSpPr/>
          <p:nvPr/>
        </p:nvSpPr>
        <p:spPr>
          <a:xfrm>
            <a:off x="6987092" y="3391800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01C7B-86B2-C540-E0DC-D577D82EFEB3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442447" y="3461725"/>
            <a:ext cx="354464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AF24B38-3491-ADD8-A683-69A9291A3568}"/>
              </a:ext>
            </a:extLst>
          </p:cNvPr>
          <p:cNvSpPr/>
          <p:nvPr/>
        </p:nvSpPr>
        <p:spPr>
          <a:xfrm>
            <a:off x="3372522" y="3391800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D0812-D066-6AE7-DAAF-DDF2D00FDFB0}"/>
              </a:ext>
            </a:extLst>
          </p:cNvPr>
          <p:cNvSpPr txBox="1"/>
          <p:nvPr/>
        </p:nvSpPr>
        <p:spPr>
          <a:xfrm flipH="1">
            <a:off x="4859132" y="3009710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6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9B5E1-93D9-0D14-2ECD-5F87D876203E}"/>
              </a:ext>
            </a:extLst>
          </p:cNvPr>
          <p:cNvSpPr txBox="1"/>
          <p:nvPr/>
        </p:nvSpPr>
        <p:spPr>
          <a:xfrm rot="16200000" flipH="1">
            <a:off x="6421139" y="223282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50AD12-084C-9F18-61BF-F51B137E3896}"/>
              </a:ext>
            </a:extLst>
          </p:cNvPr>
          <p:cNvSpPr txBox="1"/>
          <p:nvPr/>
        </p:nvSpPr>
        <p:spPr>
          <a:xfrm>
            <a:off x="7098491" y="2993800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DD356-0FBA-BFF7-FD80-57D9568276AA}"/>
              </a:ext>
            </a:extLst>
          </p:cNvPr>
          <p:cNvSpPr txBox="1"/>
          <p:nvPr/>
        </p:nvSpPr>
        <p:spPr>
          <a:xfrm>
            <a:off x="3232282" y="2971228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9ECDC-926B-B48B-A71D-AFBC46B9D675}"/>
              </a:ext>
            </a:extLst>
          </p:cNvPr>
          <p:cNvSpPr txBox="1"/>
          <p:nvPr/>
        </p:nvSpPr>
        <p:spPr>
          <a:xfrm>
            <a:off x="6865331" y="1178350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A9B23E-5BD9-D600-6E66-79B445E157A2}"/>
              </a:ext>
            </a:extLst>
          </p:cNvPr>
          <p:cNvSpPr/>
          <p:nvPr/>
        </p:nvSpPr>
        <p:spPr>
          <a:xfrm>
            <a:off x="1788405" y="4141988"/>
            <a:ext cx="7918224" cy="171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 là: 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+ BC = ABC</a:t>
            </a:r>
          </a:p>
          <a:p>
            <a:pPr algn="ctr"/>
            <a:endParaRPr lang="en-US" sz="3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35E1101-F830-47EC-977D-831A4736954C}"/>
              </a:ext>
            </a:extLst>
          </p:cNvPr>
          <p:cNvSpPr/>
          <p:nvPr/>
        </p:nvSpPr>
        <p:spPr>
          <a:xfrm>
            <a:off x="3496097" y="5309358"/>
            <a:ext cx="489474" cy="34537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406F8F-E9E3-FE86-B4E2-F183680E9E56}"/>
              </a:ext>
            </a:extLst>
          </p:cNvPr>
          <p:cNvSpPr txBox="1"/>
          <p:nvPr/>
        </p:nvSpPr>
        <p:spPr>
          <a:xfrm>
            <a:off x="4874051" y="5158880"/>
            <a:ext cx="50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6CD583-CA93-0ADD-4F64-6D099704CC51}"/>
              </a:ext>
            </a:extLst>
          </p:cNvPr>
          <p:cNvSpPr txBox="1"/>
          <p:nvPr/>
        </p:nvSpPr>
        <p:spPr>
          <a:xfrm>
            <a:off x="5363034" y="5173597"/>
            <a:ext cx="470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9C3AB2-888B-DE1D-C438-193A928EA271}"/>
              </a:ext>
            </a:extLst>
          </p:cNvPr>
          <p:cNvSpPr txBox="1"/>
          <p:nvPr/>
        </p:nvSpPr>
        <p:spPr>
          <a:xfrm>
            <a:off x="5894518" y="5152082"/>
            <a:ext cx="4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CB00B-08C3-8FCD-AC72-11B061943E11}"/>
              </a:ext>
            </a:extLst>
          </p:cNvPr>
          <p:cNvSpPr txBox="1"/>
          <p:nvPr/>
        </p:nvSpPr>
        <p:spPr>
          <a:xfrm>
            <a:off x="6362744" y="5176014"/>
            <a:ext cx="4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A59181-FE0F-5445-C310-DD4DB0B596DA}"/>
              </a:ext>
            </a:extLst>
          </p:cNvPr>
          <p:cNvSpPr txBox="1"/>
          <p:nvPr/>
        </p:nvSpPr>
        <p:spPr>
          <a:xfrm>
            <a:off x="4239198" y="5158880"/>
            <a:ext cx="619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FFB6B-5481-2D39-5946-EB5ABE9B6E4D}"/>
              </a:ext>
            </a:extLst>
          </p:cNvPr>
          <p:cNvSpPr txBox="1"/>
          <p:nvPr/>
        </p:nvSpPr>
        <p:spPr>
          <a:xfrm>
            <a:off x="6672211" y="5134821"/>
            <a:ext cx="1385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3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524AA0-4A2E-6CB2-2AC8-4BA9FD6ED77E}"/>
              </a:ext>
            </a:extLst>
          </p:cNvPr>
          <p:cNvSpPr txBox="1"/>
          <p:nvPr/>
        </p:nvSpPr>
        <p:spPr>
          <a:xfrm>
            <a:off x="1728561" y="5860164"/>
            <a:ext cx="854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Vậy độ dài đường gấp khúc ABC là 9 cm.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137B2-6DE5-4BB5-2300-74D44851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23" y="276121"/>
            <a:ext cx="7748688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D74BF4-8385-D608-6BB3-F93EC139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8" y="1092825"/>
            <a:ext cx="97544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8" grpId="0" animBg="1"/>
      <p:bldP spid="20" grpId="0" animBg="1"/>
      <p:bldP spid="22" grpId="0"/>
      <p:bldP spid="24" grpId="0"/>
      <p:bldP spid="26" grpId="0"/>
      <p:bldP spid="28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C694C-499E-9864-31F8-FD38CB2E3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76EC4B-15BF-96EE-C743-DFAD13169D24}"/>
              </a:ext>
            </a:extLst>
          </p:cNvPr>
          <p:cNvSpPr/>
          <p:nvPr/>
        </p:nvSpPr>
        <p:spPr>
          <a:xfrm>
            <a:off x="1788405" y="4034412"/>
            <a:ext cx="7918224" cy="17169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MNPQ là: 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+ NP + PQ = MNPQ</a:t>
            </a:r>
          </a:p>
          <a:p>
            <a:pPr algn="ctr"/>
            <a:endParaRPr lang="en-US" sz="3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0895A4E-88EF-41CA-ACD5-E1760338C813}"/>
              </a:ext>
            </a:extLst>
          </p:cNvPr>
          <p:cNvSpPr/>
          <p:nvPr/>
        </p:nvSpPr>
        <p:spPr>
          <a:xfrm>
            <a:off x="2658063" y="5250657"/>
            <a:ext cx="489474" cy="34537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B65D6-9EF9-E1E8-EB5A-1C2899B7F256}"/>
              </a:ext>
            </a:extLst>
          </p:cNvPr>
          <p:cNvSpPr txBox="1"/>
          <p:nvPr/>
        </p:nvSpPr>
        <p:spPr>
          <a:xfrm>
            <a:off x="4153286" y="5051304"/>
            <a:ext cx="50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FDF30-01D5-E706-C67A-491406003530}"/>
              </a:ext>
            </a:extLst>
          </p:cNvPr>
          <p:cNvSpPr txBox="1"/>
          <p:nvPr/>
        </p:nvSpPr>
        <p:spPr>
          <a:xfrm>
            <a:off x="4703048" y="5066021"/>
            <a:ext cx="470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5CDF57-6B6A-9731-53CE-F9D9E1B955A3}"/>
              </a:ext>
            </a:extLst>
          </p:cNvPr>
          <p:cNvSpPr txBox="1"/>
          <p:nvPr/>
        </p:nvSpPr>
        <p:spPr>
          <a:xfrm>
            <a:off x="6303314" y="5044506"/>
            <a:ext cx="4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2B520E-4F46-B637-3319-EBEC94183362}"/>
              </a:ext>
            </a:extLst>
          </p:cNvPr>
          <p:cNvSpPr txBox="1"/>
          <p:nvPr/>
        </p:nvSpPr>
        <p:spPr>
          <a:xfrm>
            <a:off x="5721589" y="5068438"/>
            <a:ext cx="494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61F01F-F85F-FCE7-DFE3-8A838B8DC1AB}"/>
              </a:ext>
            </a:extLst>
          </p:cNvPr>
          <p:cNvSpPr txBox="1"/>
          <p:nvPr/>
        </p:nvSpPr>
        <p:spPr>
          <a:xfrm>
            <a:off x="3486161" y="5051304"/>
            <a:ext cx="619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31F858-3511-8183-7CBA-06EE5B8E6B72}"/>
              </a:ext>
            </a:extLst>
          </p:cNvPr>
          <p:cNvSpPr txBox="1"/>
          <p:nvPr/>
        </p:nvSpPr>
        <p:spPr>
          <a:xfrm>
            <a:off x="7468278" y="5027245"/>
            <a:ext cx="1385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360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DC6315-B7AB-9C97-C120-2CE221160479}"/>
              </a:ext>
            </a:extLst>
          </p:cNvPr>
          <p:cNvCxnSpPr>
            <a:cxnSpLocks/>
          </p:cNvCxnSpPr>
          <p:nvPr/>
        </p:nvCxnSpPr>
        <p:spPr>
          <a:xfrm flipV="1">
            <a:off x="4518210" y="1742741"/>
            <a:ext cx="1430767" cy="199823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C48E84-FC1B-E41F-D9D6-E3367ACC9F22}"/>
              </a:ext>
            </a:extLst>
          </p:cNvPr>
          <p:cNvCxnSpPr>
            <a:cxnSpLocks/>
            <a:endCxn id="19" idx="1"/>
          </p:cNvCxnSpPr>
          <p:nvPr/>
        </p:nvCxnSpPr>
        <p:spPr>
          <a:xfrm flipH="1" flipV="1">
            <a:off x="5899532" y="1693296"/>
            <a:ext cx="1410287" cy="204767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ACB407-38B3-E0AC-B709-2FEAFFEC6ABB}"/>
              </a:ext>
            </a:extLst>
          </p:cNvPr>
          <p:cNvSpPr/>
          <p:nvPr/>
        </p:nvSpPr>
        <p:spPr>
          <a:xfrm>
            <a:off x="5879052" y="1672816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7FD649-0269-620D-AC8D-2232CEEF9A0D}"/>
              </a:ext>
            </a:extLst>
          </p:cNvPr>
          <p:cNvSpPr/>
          <p:nvPr/>
        </p:nvSpPr>
        <p:spPr>
          <a:xfrm>
            <a:off x="7239894" y="3639224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B1EF46-BD95-15E2-FE73-B244F987D52D}"/>
              </a:ext>
            </a:extLst>
          </p:cNvPr>
          <p:cNvCxnSpPr>
            <a:cxnSpLocks/>
          </p:cNvCxnSpPr>
          <p:nvPr/>
        </p:nvCxnSpPr>
        <p:spPr>
          <a:xfrm flipH="1" flipV="1">
            <a:off x="5540186" y="3686148"/>
            <a:ext cx="1769633" cy="1761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9DC2365-8A3F-8002-6B99-13457BEBFB48}"/>
              </a:ext>
            </a:extLst>
          </p:cNvPr>
          <p:cNvSpPr/>
          <p:nvPr/>
        </p:nvSpPr>
        <p:spPr>
          <a:xfrm>
            <a:off x="5470262" y="3610537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635608-591B-DC67-0B6A-53AB35E6B321}"/>
              </a:ext>
            </a:extLst>
          </p:cNvPr>
          <p:cNvSpPr/>
          <p:nvPr/>
        </p:nvSpPr>
        <p:spPr>
          <a:xfrm>
            <a:off x="4498349" y="3633842"/>
            <a:ext cx="139849" cy="1398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31964F-ADC2-6C49-E877-FEDE4A3DEC64}"/>
              </a:ext>
            </a:extLst>
          </p:cNvPr>
          <p:cNvSpPr txBox="1"/>
          <p:nvPr/>
        </p:nvSpPr>
        <p:spPr>
          <a:xfrm rot="18086204">
            <a:off x="4503813" y="2480248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4 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7CF695-3002-EA2B-9E33-781532FCB1C5}"/>
              </a:ext>
            </a:extLst>
          </p:cNvPr>
          <p:cNvSpPr txBox="1"/>
          <p:nvPr/>
        </p:nvSpPr>
        <p:spPr>
          <a:xfrm rot="3366316" flipH="1">
            <a:off x="6264908" y="2239148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4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141A6E-A808-8891-A5FC-1670C436869B}"/>
              </a:ext>
            </a:extLst>
          </p:cNvPr>
          <p:cNvSpPr txBox="1"/>
          <p:nvPr/>
        </p:nvSpPr>
        <p:spPr>
          <a:xfrm flipH="1">
            <a:off x="6038859" y="3255057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4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018510-DBB8-CFA0-CC7C-C76FA4CF6835}"/>
              </a:ext>
            </a:extLst>
          </p:cNvPr>
          <p:cNvSpPr txBox="1"/>
          <p:nvPr/>
        </p:nvSpPr>
        <p:spPr>
          <a:xfrm>
            <a:off x="4198907" y="3147663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B9B58B-38C7-8F60-AA40-99F92A73C20F}"/>
              </a:ext>
            </a:extLst>
          </p:cNvPr>
          <p:cNvSpPr txBox="1"/>
          <p:nvPr/>
        </p:nvSpPr>
        <p:spPr>
          <a:xfrm>
            <a:off x="5331763" y="3153516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936D51-7FF4-BC5D-1F2C-00C2B0209953}"/>
              </a:ext>
            </a:extLst>
          </p:cNvPr>
          <p:cNvSpPr txBox="1"/>
          <p:nvPr/>
        </p:nvSpPr>
        <p:spPr>
          <a:xfrm>
            <a:off x="7204710" y="3201163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B0705E-FDAA-9288-DB80-5DA022C53676}"/>
              </a:ext>
            </a:extLst>
          </p:cNvPr>
          <p:cNvSpPr txBox="1"/>
          <p:nvPr/>
        </p:nvSpPr>
        <p:spPr>
          <a:xfrm>
            <a:off x="5790163" y="1271052"/>
            <a:ext cx="38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067565-7968-6421-7438-7312E6E68532}"/>
              </a:ext>
            </a:extLst>
          </p:cNvPr>
          <p:cNvSpPr txBox="1"/>
          <p:nvPr/>
        </p:nvSpPr>
        <p:spPr>
          <a:xfrm>
            <a:off x="5220089" y="5053092"/>
            <a:ext cx="50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1F02F8-A8E0-D491-FF64-0A8D49E445D7}"/>
              </a:ext>
            </a:extLst>
          </p:cNvPr>
          <p:cNvSpPr txBox="1"/>
          <p:nvPr/>
        </p:nvSpPr>
        <p:spPr>
          <a:xfrm>
            <a:off x="6842180" y="5059471"/>
            <a:ext cx="916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927035-6411-A87E-E0F5-F1CA566F16A3}"/>
              </a:ext>
            </a:extLst>
          </p:cNvPr>
          <p:cNvSpPr txBox="1"/>
          <p:nvPr/>
        </p:nvSpPr>
        <p:spPr>
          <a:xfrm>
            <a:off x="1392368" y="5870174"/>
            <a:ext cx="926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Vậy độ dài đường gấp khúc MNPQ là 12 cm.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E1EDD-9447-6B70-E0C5-4CCED45C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57" y="227540"/>
            <a:ext cx="774868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026B3-C37B-D5EA-3093-D84AE5B1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1" y="1062792"/>
            <a:ext cx="97544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/>
      <p:bldP spid="24" grpId="0"/>
      <p:bldP spid="26" grpId="0"/>
      <p:bldP spid="28" grpId="0"/>
      <p:bldP spid="30" grpId="0"/>
      <p:bldP spid="31" grpId="0"/>
      <p:bldP spid="19" grpId="0" animBg="1"/>
      <p:bldP spid="21" grpId="0" animBg="1"/>
      <p:bldP spid="25" grpId="0" animBg="1"/>
      <p:bldP spid="27" grpId="0" animBg="1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DB2C-9120-25C8-E245-6CD8C956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IỀM VUI CỦA THẦY CÔ - NGUYỄN VĂN CHUNG, PHƯƠNG HUỆ NHI">
            <a:hlinkClick r:id="" action="ppaction://media"/>
            <a:extLst>
              <a:ext uri="{FF2B5EF4-FFF2-40B4-BE49-F238E27FC236}">
                <a16:creationId xmlns:a16="http://schemas.microsoft.com/office/drawing/2014/main" id="{125C5E6E-7EBB-E10E-7756-A96FA304B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198A0-D780-1334-864C-006B1BB0D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91" y="527052"/>
            <a:ext cx="629161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3C3931-0609-8238-11A1-11778C5BDFB4}"/>
              </a:ext>
            </a:extLst>
          </p:cNvPr>
          <p:cNvSpPr txBox="1"/>
          <p:nvPr/>
        </p:nvSpPr>
        <p:spPr>
          <a:xfrm>
            <a:off x="1344707" y="588181"/>
            <a:ext cx="907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</a:rPr>
              <a:t>Đường gấp khúc nào dài hơn?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DC428-E384-5FF6-A79E-1B24D761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3646" r="14147" b="30353"/>
          <a:stretch/>
        </p:blipFill>
        <p:spPr>
          <a:xfrm>
            <a:off x="1147482" y="2219521"/>
            <a:ext cx="9897035" cy="38404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48421A-9F87-7CDA-B742-9EC1F252B68F}"/>
              </a:ext>
            </a:extLst>
          </p:cNvPr>
          <p:cNvSpPr/>
          <p:nvPr/>
        </p:nvSpPr>
        <p:spPr>
          <a:xfrm>
            <a:off x="1344707" y="1172956"/>
            <a:ext cx="10058400" cy="10465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chú Kiến chạy đua với nhau, Kiến nào sẽ chạy hết đường gấp khúc trước?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FD6AC3-97E9-8D43-63E5-9A3574837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9402" y="5378963"/>
            <a:ext cx="1771650" cy="1362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D4AC4BA-A9E2-744B-85C7-994D0F8B8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143" y="5378962"/>
            <a:ext cx="1771650" cy="1362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DBC24-E527-4CE4-8C55-378EB70E9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0" y="350457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693C-CB53-DBC4-B8EA-17E19DCD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BC6E72-9550-2F09-58B6-126E75E9560C}"/>
              </a:ext>
            </a:extLst>
          </p:cNvPr>
          <p:cNvSpPr/>
          <p:nvPr/>
        </p:nvSpPr>
        <p:spPr>
          <a:xfrm>
            <a:off x="1143453" y="1768887"/>
            <a:ext cx="9487544" cy="1200329"/>
          </a:xfrm>
          <a:prstGeom prst="roundRect">
            <a:avLst/>
          </a:prstGeom>
          <a:solidFill>
            <a:srgbClr val="DEF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quan sát hình, và cho biết chú Kiến nào chạy về trước.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Đồ họa 2">
            <a:extLst>
              <a:ext uri="{FF2B5EF4-FFF2-40B4-BE49-F238E27FC236}">
                <a16:creationId xmlns:a16="http://schemas.microsoft.com/office/drawing/2014/main" id="{EFD2E9B4-77DB-70A8-CD76-34A6B022A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4605" y="2969216"/>
            <a:ext cx="4351208" cy="3579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78CEC-AC17-62E9-8D01-502D18A1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29" y="223759"/>
            <a:ext cx="919356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ED4137-45A4-5D41-1FE1-52FAEE2CE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3646" r="14147" b="30353"/>
          <a:stretch/>
        </p:blipFill>
        <p:spPr>
          <a:xfrm>
            <a:off x="2341582" y="1446657"/>
            <a:ext cx="7340302" cy="28483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7B14234-24D9-80CF-EAB2-7F27202D5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5317" y="3428999"/>
            <a:ext cx="1771650" cy="1362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322D677-20D5-49CD-0626-1A946F0C4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5473" y="3429000"/>
            <a:ext cx="1771650" cy="1362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209D72-C5B8-AF86-ED1C-A648A5E62585}"/>
              </a:ext>
            </a:extLst>
          </p:cNvPr>
          <p:cNvSpPr txBox="1"/>
          <p:nvPr/>
        </p:nvSpPr>
        <p:spPr>
          <a:xfrm>
            <a:off x="416127" y="4676823"/>
            <a:ext cx="939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- Độ dài đường gấp khúc màu tím là : 3 + 2 + 1 =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DD50F-163F-B5F5-0512-F1A13750A4FC}"/>
              </a:ext>
            </a:extLst>
          </p:cNvPr>
          <p:cNvSpPr txBox="1"/>
          <p:nvPr/>
        </p:nvSpPr>
        <p:spPr>
          <a:xfrm>
            <a:off x="416127" y="5183548"/>
            <a:ext cx="1140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- Độ dài đường gấp khúc màu xanh là : 2 + 2 + 2 +1 +1 +1 = 7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FA9978-1B94-080A-7530-3A74D0C9BB83}"/>
              </a:ext>
            </a:extLst>
          </p:cNvPr>
          <p:cNvSpPr/>
          <p:nvPr/>
        </p:nvSpPr>
        <p:spPr>
          <a:xfrm>
            <a:off x="351579" y="5788537"/>
            <a:ext cx="489474" cy="34537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ADB08-CEAF-B07B-C82A-1694F48221D7}"/>
              </a:ext>
            </a:extLst>
          </p:cNvPr>
          <p:cNvSpPr txBox="1"/>
          <p:nvPr/>
        </p:nvSpPr>
        <p:spPr>
          <a:xfrm>
            <a:off x="786737" y="5679155"/>
            <a:ext cx="11241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Vì 6 &lt; 7 nên độ dài đường gấp khúc màu xanh hơn màu tím.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78A888-8806-F76B-3134-DA6F8CCCB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464" y="307866"/>
            <a:ext cx="774868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9AE3B-67DF-ECAB-67EE-CA07C3AAC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512E81-5F93-E039-6FC9-8E09729FA682}"/>
              </a:ext>
            </a:extLst>
          </p:cNvPr>
          <p:cNvGrpSpPr/>
          <p:nvPr/>
        </p:nvGrpSpPr>
        <p:grpSpPr>
          <a:xfrm>
            <a:off x="2129418" y="411293"/>
            <a:ext cx="7745498" cy="830997"/>
            <a:chOff x="696954" y="1477100"/>
            <a:chExt cx="4355256" cy="39401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F72741-1E03-E352-87AD-4622E26FC98C}"/>
                </a:ext>
              </a:extLst>
            </p:cNvPr>
            <p:cNvSpPr txBox="1"/>
            <p:nvPr/>
          </p:nvSpPr>
          <p:spPr>
            <a:xfrm>
              <a:off x="929128" y="1477100"/>
              <a:ext cx="3890909" cy="394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90500">
                    <a:solidFill>
                      <a:schemeClr val="bg1"/>
                    </a:solidFill>
                  </a:ln>
                  <a:solidFill>
                    <a:srgbClr val="358933"/>
                  </a:solidFill>
                  <a:effectLst>
                    <a:outerShdw dist="63500" dir="8100000" algn="tr" rotWithShape="0">
                      <a:srgbClr val="358933"/>
                    </a:outerShdw>
                  </a:effectLst>
                  <a:latin typeface="#9Slide05 SVNUT Triumph" panose="00000500000000000000" pitchFamily="2" charset="0"/>
                </a:rPr>
                <a:t>Cùngchia </a:t>
              </a:r>
              <a:r>
                <a:rPr lang="en-US" sz="4800" dirty="0" err="1">
                  <a:ln w="190500">
                    <a:solidFill>
                      <a:schemeClr val="bg1"/>
                    </a:solidFill>
                  </a:ln>
                  <a:solidFill>
                    <a:srgbClr val="358933"/>
                  </a:solidFill>
                  <a:effectLst>
                    <a:outerShdw dist="63500" dir="8100000" algn="tr" rotWithShape="0">
                      <a:srgbClr val="358933"/>
                    </a:outerShdw>
                  </a:effectLst>
                  <a:latin typeface="#9Slide05 SVNUT Triumph" panose="00000500000000000000" pitchFamily="2" charset="0"/>
                </a:rPr>
                <a:t>sẻ</a:t>
              </a:r>
              <a:endParaRPr lang="en-US" sz="4800" dirty="0">
                <a:ln w="190500">
                  <a:solidFill>
                    <a:schemeClr val="bg1"/>
                  </a:solidFill>
                </a:ln>
                <a:solidFill>
                  <a:srgbClr val="358933"/>
                </a:solidFill>
                <a:effectLst>
                  <a:outerShdw dist="63500" dir="8100000" algn="tr" rotWithShape="0">
                    <a:srgbClr val="358933"/>
                  </a:outerShdw>
                </a:effectLst>
                <a:latin typeface="#9Slide05 SVNUT Triumph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CFD6FA-B7F1-FB60-A25A-5EE3945C09D3}"/>
                </a:ext>
              </a:extLst>
            </p:cNvPr>
            <p:cNvSpPr txBox="1"/>
            <p:nvPr/>
          </p:nvSpPr>
          <p:spPr>
            <a:xfrm>
              <a:off x="696954" y="1477100"/>
              <a:ext cx="4355256" cy="394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358933"/>
                  </a:solidFill>
                  <a:latin typeface="#9Slide05 SVNUT Triumph" panose="00000500000000000000" pitchFamily="2" charset="0"/>
                </a:rPr>
                <a:t>Cùngchia </a:t>
              </a:r>
              <a:r>
                <a:rPr lang="en-US" sz="4800" dirty="0" err="1">
                  <a:solidFill>
                    <a:srgbClr val="358933"/>
                  </a:solidFill>
                  <a:latin typeface="#9Slide05 SVNUT Triumph" panose="00000500000000000000" pitchFamily="2" charset="0"/>
                </a:rPr>
                <a:t>sẻ</a:t>
              </a:r>
              <a:endParaRPr lang="en-US" sz="4800" dirty="0">
                <a:solidFill>
                  <a:srgbClr val="358933"/>
                </a:solidFill>
                <a:latin typeface="#9Slide05 SVNUT Triumph" panose="00000500000000000000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0E48E6-2B89-A39B-83CF-AFC34501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3646" r="14147" b="30353"/>
          <a:stretch/>
        </p:blipFill>
        <p:spPr>
          <a:xfrm>
            <a:off x="2341582" y="1446657"/>
            <a:ext cx="7340302" cy="28483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B72A7C4-8793-A8A8-DF09-EC968A648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5317" y="3428999"/>
            <a:ext cx="1771650" cy="1362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A3CBDCB-6CB3-FB62-5A2F-ACC2584F4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5473" y="3429000"/>
            <a:ext cx="1771650" cy="13620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D4769C-CEF6-DA43-AAEF-415D9A7FA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205317" y="2853739"/>
            <a:ext cx="1771650" cy="1362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46A049-60A4-49AE-06D2-49324A3E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217" y="2614535"/>
            <a:ext cx="1771650" cy="1362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7255B37-5C7B-4263-8413-F8C04FBF9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491511" y="2862157"/>
            <a:ext cx="1771650" cy="13620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B0A30B3-3561-CC01-B4CF-E5ECF55C1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6310" y="2808023"/>
            <a:ext cx="1771650" cy="1362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BF7AB12-BED3-B2E7-DFAE-F31C6288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856310" y="2106771"/>
            <a:ext cx="1771650" cy="1362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F6DE8FB-B9CA-4E3D-AE2E-5909B1B05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3374" y="2106770"/>
            <a:ext cx="1771650" cy="13620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BB3477-540A-0FFB-DF96-995D5218C8E5}"/>
              </a:ext>
            </a:extLst>
          </p:cNvPr>
          <p:cNvSpPr/>
          <p:nvPr/>
        </p:nvSpPr>
        <p:spPr>
          <a:xfrm>
            <a:off x="1280161" y="5036866"/>
            <a:ext cx="10058400" cy="12373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chú Kiến ở đường gấp khúc màu tím sẽ về trước chú Kiến đường gấp khúc màu xanh.</a:t>
            </a:r>
          </a:p>
        </p:txBody>
      </p:sp>
    </p:spTree>
    <p:extLst>
      <p:ext uri="{BB962C8B-B14F-4D97-AF65-F5344CB8AC3E}">
        <p14:creationId xmlns:p14="http://schemas.microsoft.com/office/powerpoint/2010/main" val="23247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0143 -0.07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11966 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00026 -0.258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00039 -0.076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4844 0.002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41 L 0.00365 -0.081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42 L 0.11915 0.0030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00209 -0.1879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40834AB3-804D-39F0-06F9-730C975AB43B}"/>
              </a:ext>
            </a:extLst>
          </p:cNvPr>
          <p:cNvSpPr/>
          <p:nvPr/>
        </p:nvSpPr>
        <p:spPr>
          <a:xfrm>
            <a:off x="757203" y="1949413"/>
            <a:ext cx="4807609" cy="265910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754787D0-4106-DE0F-EA18-D98677A06577}"/>
              </a:ext>
            </a:extLst>
          </p:cNvPr>
          <p:cNvSpPr/>
          <p:nvPr/>
        </p:nvSpPr>
        <p:spPr>
          <a:xfrm>
            <a:off x="5811884" y="1934728"/>
            <a:ext cx="4807609" cy="265910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16181-F2A0-E48B-8968-95C35E52CB11}"/>
              </a:ext>
            </a:extLst>
          </p:cNvPr>
          <p:cNvSpPr txBox="1"/>
          <p:nvPr/>
        </p:nvSpPr>
        <p:spPr>
          <a:xfrm>
            <a:off x="565757" y="2779154"/>
            <a:ext cx="512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D9DFF-5FE4-5FD8-3172-A4C3F823CFDE}"/>
              </a:ext>
            </a:extLst>
          </p:cNvPr>
          <p:cNvSpPr txBox="1"/>
          <p:nvPr/>
        </p:nvSpPr>
        <p:spPr>
          <a:xfrm>
            <a:off x="5908599" y="3004470"/>
            <a:ext cx="512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57D2B4-CE18-285A-F69E-9FD33DAD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82" y="10240"/>
            <a:ext cx="743166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48542-9670-DAF4-7C63-77486531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21" y="179657"/>
            <a:ext cx="827298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3437F-70B9-722E-850F-7ABF872F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92" y="0"/>
            <a:ext cx="10333616" cy="4188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D8BCF-77D5-321D-B2BF-0F7924F3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6" y="434079"/>
            <a:ext cx="1617784" cy="16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CB76B-434F-C9ED-9F45-9F7464B2E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18" y="392941"/>
            <a:ext cx="724877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B64E08-BBF9-B5ED-767D-ED95CC1B299B}"/>
              </a:ext>
            </a:extLst>
          </p:cNvPr>
          <p:cNvSpPr txBox="1"/>
          <p:nvPr/>
        </p:nvSpPr>
        <p:spPr>
          <a:xfrm>
            <a:off x="495947" y="1306198"/>
            <a:ext cx="5191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200" b="1">
                <a:latin typeface="Cambria" panose="02040503050406030204" pitchFamily="18" charset="0"/>
              </a:rPr>
              <a:t>Tìm hai đồ vật có dạng đường gấp khúc.</a:t>
            </a:r>
          </a:p>
          <a:p>
            <a:pPr marL="742950" indent="-742950">
              <a:buAutoNum type="alphaLcParenR"/>
            </a:pPr>
            <a:r>
              <a:rPr lang="en-US" sz="3200" b="1">
                <a:latin typeface="Cambria" panose="02040503050406030204" pitchFamily="18" charset="0"/>
              </a:rPr>
              <a:t>Tìm hai đồ vật có dạng hình từ giác.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6EAA7-9B0B-8572-1966-5285F03E2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5592" r="23125" b="7067"/>
          <a:stretch/>
        </p:blipFill>
        <p:spPr>
          <a:xfrm>
            <a:off x="5757657" y="758952"/>
            <a:ext cx="5938396" cy="5596636"/>
          </a:xfrm>
          <a:prstGeom prst="rect">
            <a:avLst/>
          </a:prstGeom>
        </p:spPr>
      </p:pic>
      <p:pic>
        <p:nvPicPr>
          <p:cNvPr id="7" name="Đồ họa 4">
            <a:extLst>
              <a:ext uri="{FF2B5EF4-FFF2-40B4-BE49-F238E27FC236}">
                <a16:creationId xmlns:a16="http://schemas.microsoft.com/office/drawing/2014/main" id="{0EC4D46E-5CAA-6290-17E3-A3C5BEA7F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5824" y="3145536"/>
            <a:ext cx="1558961" cy="3419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A86EF-508D-ACC9-9805-13D9129AC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47" y="304737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CE018-CF65-5F9D-BE52-4035A8B97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77" y="3558627"/>
            <a:ext cx="5925261" cy="2986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0D5450-372D-8B89-D589-CD733B12EA22}"/>
              </a:ext>
            </a:extLst>
          </p:cNvPr>
          <p:cNvSpPr/>
          <p:nvPr/>
        </p:nvSpPr>
        <p:spPr>
          <a:xfrm>
            <a:off x="1154211" y="1738714"/>
            <a:ext cx="9487544" cy="1200329"/>
          </a:xfrm>
          <a:prstGeom prst="roundRect">
            <a:avLst/>
          </a:prstGeom>
          <a:solidFill>
            <a:srgbClr val="DEF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nhau thảo luận nhóm đôi, quan sát hình và trả lời câu hỏi trên.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A491D-FA21-2283-A602-75B4276DF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11" y="155878"/>
            <a:ext cx="963251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BADBF1-E989-3005-F763-7F6B77BA0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5592" r="23125" b="7067"/>
          <a:stretch/>
        </p:blipFill>
        <p:spPr>
          <a:xfrm>
            <a:off x="5571182" y="653419"/>
            <a:ext cx="6145645" cy="579195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B404BC-75ED-7C68-9C73-934D5D05A9C7}"/>
              </a:ext>
            </a:extLst>
          </p:cNvPr>
          <p:cNvCxnSpPr>
            <a:cxnSpLocks/>
          </p:cNvCxnSpPr>
          <p:nvPr/>
        </p:nvCxnSpPr>
        <p:spPr>
          <a:xfrm>
            <a:off x="7141090" y="2157984"/>
            <a:ext cx="0" cy="347472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4AB9D0-8175-F1FA-B5C7-EA66071FAF7D}"/>
              </a:ext>
            </a:extLst>
          </p:cNvPr>
          <p:cNvCxnSpPr>
            <a:cxnSpLocks/>
          </p:cNvCxnSpPr>
          <p:nvPr/>
        </p:nvCxnSpPr>
        <p:spPr>
          <a:xfrm flipH="1">
            <a:off x="5979802" y="2505456"/>
            <a:ext cx="1161288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E5461B-1AF0-0273-4A41-BE180E484D76}"/>
              </a:ext>
            </a:extLst>
          </p:cNvPr>
          <p:cNvCxnSpPr>
            <a:cxnSpLocks/>
          </p:cNvCxnSpPr>
          <p:nvPr/>
        </p:nvCxnSpPr>
        <p:spPr>
          <a:xfrm flipH="1">
            <a:off x="5979802" y="2804160"/>
            <a:ext cx="886969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308855-CD7F-CCD2-CB3A-55905AC1E74E}"/>
              </a:ext>
            </a:extLst>
          </p:cNvPr>
          <p:cNvCxnSpPr>
            <a:cxnSpLocks/>
          </p:cNvCxnSpPr>
          <p:nvPr/>
        </p:nvCxnSpPr>
        <p:spPr>
          <a:xfrm>
            <a:off x="5979802" y="2505456"/>
            <a:ext cx="0" cy="298704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FE009B-C5D2-9ACD-864B-2124D9AC6A30}"/>
              </a:ext>
            </a:extLst>
          </p:cNvPr>
          <p:cNvCxnSpPr>
            <a:cxnSpLocks/>
          </p:cNvCxnSpPr>
          <p:nvPr/>
        </p:nvCxnSpPr>
        <p:spPr>
          <a:xfrm>
            <a:off x="7576954" y="2654808"/>
            <a:ext cx="0" cy="347472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59CA42-4733-F93E-0638-39D6CB9AF000}"/>
              </a:ext>
            </a:extLst>
          </p:cNvPr>
          <p:cNvCxnSpPr>
            <a:cxnSpLocks/>
          </p:cNvCxnSpPr>
          <p:nvPr/>
        </p:nvCxnSpPr>
        <p:spPr>
          <a:xfrm flipH="1">
            <a:off x="7576954" y="3002280"/>
            <a:ext cx="77114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6E420C-07E2-9CCB-062A-588006B97471}"/>
              </a:ext>
            </a:extLst>
          </p:cNvPr>
          <p:cNvCxnSpPr>
            <a:cxnSpLocks/>
          </p:cNvCxnSpPr>
          <p:nvPr/>
        </p:nvCxnSpPr>
        <p:spPr>
          <a:xfrm flipH="1">
            <a:off x="8348098" y="3364992"/>
            <a:ext cx="758198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E4C9BD-D41F-1B7B-DA34-86E42537B16C}"/>
              </a:ext>
            </a:extLst>
          </p:cNvPr>
          <p:cNvCxnSpPr>
            <a:cxnSpLocks/>
          </p:cNvCxnSpPr>
          <p:nvPr/>
        </p:nvCxnSpPr>
        <p:spPr>
          <a:xfrm>
            <a:off x="8348098" y="3002280"/>
            <a:ext cx="0" cy="362712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D61D47-C6FA-B747-90BF-CCAA2E9B0102}"/>
              </a:ext>
            </a:extLst>
          </p:cNvPr>
          <p:cNvCxnSpPr>
            <a:cxnSpLocks/>
          </p:cNvCxnSpPr>
          <p:nvPr/>
        </p:nvCxnSpPr>
        <p:spPr>
          <a:xfrm>
            <a:off x="10472963" y="970961"/>
            <a:ext cx="0" cy="1272885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3BED590-2810-4DAB-982B-44E5A0FE35C3}"/>
              </a:ext>
            </a:extLst>
          </p:cNvPr>
          <p:cNvCxnSpPr>
            <a:cxnSpLocks/>
          </p:cNvCxnSpPr>
          <p:nvPr/>
        </p:nvCxnSpPr>
        <p:spPr>
          <a:xfrm>
            <a:off x="10481104" y="2214034"/>
            <a:ext cx="0" cy="122902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2B6EF7E-2064-2545-6EAC-EF95C7847060}"/>
              </a:ext>
            </a:extLst>
          </p:cNvPr>
          <p:cNvCxnSpPr>
            <a:cxnSpLocks/>
          </p:cNvCxnSpPr>
          <p:nvPr/>
        </p:nvCxnSpPr>
        <p:spPr>
          <a:xfrm>
            <a:off x="10472963" y="2199980"/>
            <a:ext cx="809636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C4BB91-2B99-DAE4-E716-9A69D2F233A7}"/>
              </a:ext>
            </a:extLst>
          </p:cNvPr>
          <p:cNvCxnSpPr>
            <a:cxnSpLocks/>
          </p:cNvCxnSpPr>
          <p:nvPr/>
        </p:nvCxnSpPr>
        <p:spPr>
          <a:xfrm>
            <a:off x="9653047" y="2199980"/>
            <a:ext cx="819916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62C3D16-14B2-714F-5B48-9821C62C3BF9}"/>
              </a:ext>
            </a:extLst>
          </p:cNvPr>
          <p:cNvSpPr txBox="1"/>
          <p:nvPr/>
        </p:nvSpPr>
        <p:spPr>
          <a:xfrm>
            <a:off x="744157" y="2197679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giá sách.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6D3016-D1A6-0FA2-F207-9DB8ADCAFC0D}"/>
              </a:ext>
            </a:extLst>
          </p:cNvPr>
          <p:cNvCxnSpPr>
            <a:cxnSpLocks/>
          </p:cNvCxnSpPr>
          <p:nvPr/>
        </p:nvCxnSpPr>
        <p:spPr>
          <a:xfrm flipH="1" flipV="1">
            <a:off x="6574537" y="754144"/>
            <a:ext cx="566553" cy="292231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5AF8E13-7CEC-4CD2-7FF9-7A2411B7097D}"/>
              </a:ext>
            </a:extLst>
          </p:cNvPr>
          <p:cNvCxnSpPr>
            <a:cxnSpLocks/>
          </p:cNvCxnSpPr>
          <p:nvPr/>
        </p:nvCxnSpPr>
        <p:spPr>
          <a:xfrm flipH="1" flipV="1">
            <a:off x="6007984" y="1046375"/>
            <a:ext cx="566553" cy="292231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AAC9B18-579C-61FC-4741-96FE5C1EBB76}"/>
              </a:ext>
            </a:extLst>
          </p:cNvPr>
          <p:cNvCxnSpPr>
            <a:cxnSpLocks/>
          </p:cNvCxnSpPr>
          <p:nvPr/>
        </p:nvCxnSpPr>
        <p:spPr>
          <a:xfrm flipH="1">
            <a:off x="6560446" y="1046375"/>
            <a:ext cx="580644" cy="29870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317383-14CA-1597-DF04-D1ADD381F128}"/>
              </a:ext>
            </a:extLst>
          </p:cNvPr>
          <p:cNvCxnSpPr>
            <a:cxnSpLocks/>
          </p:cNvCxnSpPr>
          <p:nvPr/>
        </p:nvCxnSpPr>
        <p:spPr>
          <a:xfrm flipH="1">
            <a:off x="6043153" y="747672"/>
            <a:ext cx="580644" cy="29870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2725220-ED54-042C-4C5E-0BEF0BC1FDDC}"/>
              </a:ext>
            </a:extLst>
          </p:cNvPr>
          <p:cNvSpPr txBox="1"/>
          <p:nvPr/>
        </p:nvSpPr>
        <p:spPr>
          <a:xfrm>
            <a:off x="744157" y="3592698"/>
            <a:ext cx="2680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khung cửa sổ.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D0EB707-BE65-1F74-A249-1DE7588B8399}"/>
              </a:ext>
            </a:extLst>
          </p:cNvPr>
          <p:cNvSpPr txBox="1"/>
          <p:nvPr/>
        </p:nvSpPr>
        <p:spPr>
          <a:xfrm>
            <a:off x="744157" y="4018474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khung ảnh.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29B1A0-AED7-AD24-74D7-38138C8B3543}"/>
              </a:ext>
            </a:extLst>
          </p:cNvPr>
          <p:cNvSpPr txBox="1"/>
          <p:nvPr/>
        </p:nvSpPr>
        <p:spPr>
          <a:xfrm>
            <a:off x="707518" y="2628566"/>
            <a:ext cx="1853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 cửa sổ.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D5DB48E-B646-1C81-D026-4B730E949DE2}"/>
              </a:ext>
            </a:extLst>
          </p:cNvPr>
          <p:cNvSpPr/>
          <p:nvPr/>
        </p:nvSpPr>
        <p:spPr>
          <a:xfrm>
            <a:off x="8446415" y="4115918"/>
            <a:ext cx="1097280" cy="616334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C8EE57A-13A8-A06A-010D-EA27E7727140}"/>
              </a:ext>
            </a:extLst>
          </p:cNvPr>
          <p:cNvSpPr/>
          <p:nvPr/>
        </p:nvSpPr>
        <p:spPr>
          <a:xfrm>
            <a:off x="5784835" y="4541694"/>
            <a:ext cx="1188720" cy="1662883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EC5A94A-B5E7-6C95-BC6C-AD5D2F462C4D}"/>
              </a:ext>
            </a:extLst>
          </p:cNvPr>
          <p:cNvSpPr/>
          <p:nvPr/>
        </p:nvSpPr>
        <p:spPr>
          <a:xfrm>
            <a:off x="10150503" y="4541694"/>
            <a:ext cx="1188720" cy="1662883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FF10210-E20A-21F9-EE99-BF9633C9BE1C}"/>
              </a:ext>
            </a:extLst>
          </p:cNvPr>
          <p:cNvSpPr/>
          <p:nvPr/>
        </p:nvSpPr>
        <p:spPr>
          <a:xfrm>
            <a:off x="9689061" y="991925"/>
            <a:ext cx="1593538" cy="2437074"/>
          </a:xfrm>
          <a:prstGeom prst="rect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E466C2-7CE2-7843-2EBE-1263B1BCEBF7}"/>
              </a:ext>
            </a:extLst>
          </p:cNvPr>
          <p:cNvSpPr txBox="1"/>
          <p:nvPr/>
        </p:nvSpPr>
        <p:spPr>
          <a:xfrm>
            <a:off x="744157" y="4487064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mặt tủ.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A2CAF5-E96A-BD9D-E911-9A92AB53006F}"/>
              </a:ext>
            </a:extLst>
          </p:cNvPr>
          <p:cNvSpPr txBox="1"/>
          <p:nvPr/>
        </p:nvSpPr>
        <p:spPr>
          <a:xfrm>
            <a:off x="744157" y="4922267"/>
            <a:ext cx="175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mặt ghế.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C3F02-1903-CF5E-1CD4-7B51D2B7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960"/>
          <a:stretch/>
        </p:blipFill>
        <p:spPr>
          <a:xfrm>
            <a:off x="-1015320" y="280558"/>
            <a:ext cx="5814610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D7532-B56E-C039-300A-9EB6DFB3E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69" y="1208933"/>
            <a:ext cx="5316173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7739E-75D4-C06C-4364-FC755469A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0" y="3154374"/>
            <a:ext cx="513937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1" grpId="0"/>
      <p:bldP spid="72" grpId="0"/>
      <p:bldP spid="73" grpId="0"/>
      <p:bldP spid="86" grpId="0" animBg="1"/>
      <p:bldP spid="87" grpId="0" animBg="1"/>
      <p:bldP spid="88" grpId="0" animBg="1"/>
      <p:bldP spid="89" grpId="0" animBg="1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F9494-382C-05D4-4D46-50E50D6AA34C}"/>
              </a:ext>
            </a:extLst>
          </p:cNvPr>
          <p:cNvSpPr txBox="1"/>
          <p:nvPr/>
        </p:nvSpPr>
        <p:spPr>
          <a:xfrm>
            <a:off x="1642822" y="629762"/>
            <a:ext cx="991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mbria" panose="02040503050406030204" pitchFamily="18" charset="0"/>
              </a:rPr>
              <a:t>Trong mỗi hình dưới đây có mấy hình từ giác.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C3C73-0907-B34E-4764-EE0EC17C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27205" r="18030" b="35219"/>
          <a:stretch/>
        </p:blipFill>
        <p:spPr>
          <a:xfrm>
            <a:off x="728422" y="2041237"/>
            <a:ext cx="10625721" cy="32789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F3C24-AD20-A2FF-3B12-9C418BD1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08" y="350457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 họa 3">
            <a:extLst>
              <a:ext uri="{FF2B5EF4-FFF2-40B4-BE49-F238E27FC236}">
                <a16:creationId xmlns:a16="http://schemas.microsoft.com/office/drawing/2014/main" id="{BB25E91E-6526-D13F-50A2-811034374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4045" y="2557808"/>
            <a:ext cx="8269454" cy="390346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F05EB9-D700-BAAA-0A0C-2A1D1E2255AD}"/>
              </a:ext>
            </a:extLst>
          </p:cNvPr>
          <p:cNvSpPr/>
          <p:nvPr/>
        </p:nvSpPr>
        <p:spPr>
          <a:xfrm>
            <a:off x="1455869" y="1377613"/>
            <a:ext cx="9487544" cy="1200329"/>
          </a:xfrm>
          <a:prstGeom prst="roundRect">
            <a:avLst/>
          </a:prstGeom>
          <a:solidFill>
            <a:srgbClr val="DEF3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nhóm, quan sát hình và thảo luận trả lời câu hỏi.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4E1A0-C034-6B14-5A3C-E7802EA8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559" y="240729"/>
            <a:ext cx="90594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514</Words>
  <Application>Microsoft Office PowerPoint</Application>
  <PresentationFormat>Widescreen</PresentationFormat>
  <Paragraphs>81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#9Slide05 SVNUT Triumph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Hà Thị Khánh Huyền</cp:lastModifiedBy>
  <cp:revision>3</cp:revision>
  <dcterms:created xsi:type="dcterms:W3CDTF">2024-10-27T11:42:26Z</dcterms:created>
  <dcterms:modified xsi:type="dcterms:W3CDTF">2024-10-27T15:00:58Z</dcterms:modified>
</cp:coreProperties>
</file>