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4" r:id="rId2"/>
  </p:sldMasterIdLst>
  <p:notesMasterIdLst>
    <p:notesMasterId r:id="rId23"/>
  </p:notesMasterIdLst>
  <p:sldIdLst>
    <p:sldId id="437" r:id="rId3"/>
    <p:sldId id="357" r:id="rId4"/>
    <p:sldId id="359" r:id="rId5"/>
    <p:sldId id="371" r:id="rId6"/>
    <p:sldId id="341" r:id="rId7"/>
    <p:sldId id="376" r:id="rId8"/>
    <p:sldId id="373" r:id="rId9"/>
    <p:sldId id="375" r:id="rId10"/>
    <p:sldId id="370" r:id="rId11"/>
    <p:sldId id="379" r:id="rId12"/>
    <p:sldId id="382" r:id="rId13"/>
    <p:sldId id="378" r:id="rId14"/>
    <p:sldId id="340" r:id="rId15"/>
    <p:sldId id="342" r:id="rId16"/>
    <p:sldId id="381" r:id="rId17"/>
    <p:sldId id="383" r:id="rId18"/>
    <p:sldId id="314" r:id="rId19"/>
    <p:sldId id="372" r:id="rId20"/>
    <p:sldId id="367" r:id="rId21"/>
    <p:sldId id="368"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45" userDrawn="1">
          <p15:clr>
            <a:srgbClr val="A4A3A4"/>
          </p15:clr>
        </p15:guide>
        <p15:guide id="2" pos="368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ư Bùi" initials="TB" lastIdx="1" clrIdx="0">
    <p:extLst>
      <p:ext uri="{19B8F6BF-5375-455C-9EA6-DF929625EA0E}">
        <p15:presenceInfo xmlns:p15="http://schemas.microsoft.com/office/powerpoint/2012/main" userId="dcfa3037cac84c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9938"/>
    <a:srgbClr val="6995D4"/>
    <a:srgbClr val="FD9636"/>
    <a:srgbClr val="FFE7A6"/>
    <a:srgbClr val="6894D3"/>
    <a:srgbClr val="F287E4"/>
    <a:srgbClr val="FFFFFF"/>
    <a:srgbClr val="F5ED66"/>
    <a:srgbClr val="98DD99"/>
    <a:srgbClr val="2778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4660"/>
  </p:normalViewPr>
  <p:slideViewPr>
    <p:cSldViewPr snapToGrid="0">
      <p:cViewPr varScale="1">
        <p:scale>
          <a:sx n="83" d="100"/>
          <a:sy n="83" d="100"/>
        </p:scale>
        <p:origin x="477" y="54"/>
      </p:cViewPr>
      <p:guideLst>
        <p:guide orient="horz" pos="3045"/>
        <p:guide pos="36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F4A46-AFEF-4201-8CD3-AF1F1791EB6D}" type="datetimeFigureOut">
              <a:rPr lang="zh-CN" altLang="en-US" smtClean="0"/>
              <a:t>2025/12/25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058528-1FA1-48A5-BBBE-CBEEC30CB5A5}" type="slidenum">
              <a:rPr lang="zh-CN" altLang="en-US" smtClean="0"/>
              <a:t>‹#›</a:t>
            </a:fld>
            <a:endParaRPr lang="zh-CN" altLang="en-US"/>
          </a:p>
        </p:txBody>
      </p:sp>
    </p:spTree>
    <p:extLst>
      <p:ext uri="{BB962C8B-B14F-4D97-AF65-F5344CB8AC3E}">
        <p14:creationId xmlns:p14="http://schemas.microsoft.com/office/powerpoint/2010/main" val="1866638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22371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0A848CE-FF0C-482E-9A8E-9A29309DC8EA}"/>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3" name="页脚占位符 2">
            <a:extLst>
              <a:ext uri="{FF2B5EF4-FFF2-40B4-BE49-F238E27FC236}">
                <a16:creationId xmlns:a16="http://schemas.microsoft.com/office/drawing/2014/main" id="{6BF32BAD-2D21-4B37-A171-518E5A10E6E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FB698CF-DEF2-4343-82BA-CD095460509C}"/>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124528767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E5EB4A-0C14-4418-B8AB-4247185F096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3AACAC0-5A19-49A7-9B83-0CF4157946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0F5CDE3-D72A-4393-8AD6-7F6AF2D8F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01D0F9A-B9B1-4D71-A50A-E5F5AFFFC9BE}"/>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23F6ABCD-AFD4-4509-AC3B-F3D8A1AD7C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0050E3F-7657-461E-A14E-36864ADE8F17}"/>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65961235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7BE21-9438-4ACD-A74E-EDEDA72666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EB51099-5EEA-4A5D-BD30-C0427FA73C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2228F75-76BB-4240-AE28-D507FC2CB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34FA160-EFA2-46E7-B40B-6579694669A4}"/>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D4C1EF44-FEAE-4375-8B1F-6032247DBE0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37B3723-590E-426F-8A7D-374E736E0B4C}"/>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341771040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641B4C-FA4A-481A-862F-6621F3EC63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91CCA5-60B9-4F1A-A6FA-EA63CDBB393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9B6C0C-2A4E-4ADD-A731-AD309E0C41FC}"/>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8111878A-111D-468C-B634-46C8A3636C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2983A19-A37B-4F92-AA32-3255CFDCE470}"/>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600997851"/>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0BD831-F214-47D2-B326-17713C91FA9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BFD754-FC6C-48B0-9633-03533B6C491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189ADC-A323-4DAE-8080-BC45D1CB0BC1}"/>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7BDA0525-3079-48C1-A823-DBBF7DE8042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38FBB0C-EAA3-410C-90C5-F73FF1789B98}"/>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173201497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6" name="矩形: 圆角 5">
            <a:extLst>
              <a:ext uri="{FF2B5EF4-FFF2-40B4-BE49-F238E27FC236}">
                <a16:creationId xmlns:a16="http://schemas.microsoft.com/office/drawing/2014/main" id="{8EE28CEB-71B8-07AA-67F1-CCA1D1828A5B}"/>
              </a:ext>
            </a:extLst>
          </p:cNvPr>
          <p:cNvSpPr/>
          <p:nvPr userDrawn="1"/>
        </p:nvSpPr>
        <p:spPr>
          <a:xfrm>
            <a:off x="560142" y="556260"/>
            <a:ext cx="11323224" cy="6035040"/>
          </a:xfrm>
          <a:prstGeom prst="roundRect">
            <a:avLst>
              <a:gd name="adj" fmla="val 5971"/>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圆角 37">
            <a:extLst>
              <a:ext uri="{FF2B5EF4-FFF2-40B4-BE49-F238E27FC236}">
                <a16:creationId xmlns:a16="http://schemas.microsoft.com/office/drawing/2014/main" id="{98A8DBA1-50E8-5702-98AC-9AEFA2301544}"/>
              </a:ext>
            </a:extLst>
          </p:cNvPr>
          <p:cNvSpPr/>
          <p:nvPr userDrawn="1"/>
        </p:nvSpPr>
        <p:spPr>
          <a:xfrm>
            <a:off x="434388" y="411480"/>
            <a:ext cx="11323224" cy="603504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FE3F71D-A336-EA03-3B80-0E0F37D26E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344" t="46180" r="50850" b="27528"/>
          <a:stretch/>
        </p:blipFill>
        <p:spPr>
          <a:xfrm>
            <a:off x="685651" y="543918"/>
            <a:ext cx="685800" cy="6704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B199B-0AC4-4C7C-A0F9-CE5F1976B66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EA590E3-EA33-445B-833A-CE05FFB8B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F6DE320-F4E0-4275-8330-DBFD34334924}"/>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5250D7A7-86CE-4BBD-A8FD-BCFA6FA37A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B7F3FAB-CE11-4192-8BAA-E2A09D12F25A}"/>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316130186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200E2-0CBE-4AEF-951C-CB2FADFD5A7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D828E96-1601-4D0B-8BB1-B9ABA3CDB4A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15BEA-CC5F-4558-904F-DE96431BED08}"/>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EE39F226-FFF3-41CC-BDEA-CC9F3896172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DF6A2FB-4991-4BC2-9551-587195D51FDE}"/>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143673581"/>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8A79D-D2AD-446B-9CE1-4AC544F9C9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33955D8-E1DF-4782-B0E5-6EF553352C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688045-2883-4A9D-948F-3C5B5548CC63}"/>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E249EFAC-5EBD-4360-BE7A-9883EFE2807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DFA7CA2-A4AF-43A6-B5A0-48D0C3DED6C2}"/>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54857815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32C429-77CD-4CA7-B792-BA914FC15F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1FF9CC-5E0A-46BA-AEC0-E229A600E95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0C2703F-737A-4B37-8B4E-5010898768E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7111D34-E945-4756-AD7F-22E73C702348}"/>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694FFA2A-ABCB-43B5-80B6-2AA87CE4951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26AE415-25A5-445B-963B-E24993E69060}"/>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361068584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0CFFD6-F26E-45A0-B658-4858C978C12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DC4DE01-1EBA-4A2F-A99F-5C383299CD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1C700FE-95A0-4CC7-AFA4-B7F1759E4D9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22490CE-C526-4B62-AB97-BDE9DF0902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543E69-DA03-4A5A-B281-734BA07A607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2E7F58-82F6-4465-8095-DBAE50A86918}"/>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8" name="页脚占位符 7">
            <a:extLst>
              <a:ext uri="{FF2B5EF4-FFF2-40B4-BE49-F238E27FC236}">
                <a16:creationId xmlns:a16="http://schemas.microsoft.com/office/drawing/2014/main" id="{E080AEC4-8140-4BC7-8AB6-97E32E556C4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E9AB299-A6A9-4F30-81C2-3DEB6514F799}"/>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369886505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B527DBA-DF9D-4717-A5D2-531CB0EF63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E3321B4-7E5C-45EB-AB37-4E7CEB51B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53DE458-05C9-46FF-A366-9EB645764B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20E397AA-48FE-4B2A-B2B6-C0063BFD80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B1F9B16-5096-47ED-9315-C8C5E0D54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B2BCC6-712D-418C-BF95-59EDD8864B53}" type="slidenum">
              <a:rPr lang="zh-CN" altLang="en-US" smtClean="0"/>
              <a:t>‹#›</a:t>
            </a:fld>
            <a:endParaRPr lang="zh-CN" alt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By: Hồng Linh</a:t>
            </a:r>
          </a:p>
        </p:txBody>
      </p:sp>
    </p:spTree>
    <p:extLst>
      <p:ext uri="{BB962C8B-B14F-4D97-AF65-F5344CB8AC3E}">
        <p14:creationId xmlns:p14="http://schemas.microsoft.com/office/powerpoint/2010/main" val="21418909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8.png"/><Relationship Id="rId7"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39.png"/><Relationship Id="rId5" Type="http://schemas.openxmlformats.org/officeDocument/2006/relationships/image" Target="../media/image1.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1.png"/><Relationship Id="rId9" Type="http://schemas.microsoft.com/office/2007/relationships/hdphoto" Target="../media/hdphoto10.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0">
            <a:extLst>
              <a:ext uri="{FF2B5EF4-FFF2-40B4-BE49-F238E27FC236}">
                <a16:creationId xmlns:a16="http://schemas.microsoft.com/office/drawing/2014/main" id="{DCE4DFAE-0580-4FCB-8284-1CEC20F1BE83}"/>
              </a:ext>
            </a:extLst>
          </p:cNvPr>
          <p:cNvGrpSpPr/>
          <p:nvPr/>
        </p:nvGrpSpPr>
        <p:grpSpPr>
          <a:xfrm>
            <a:off x="2690622" y="670454"/>
            <a:ext cx="8926905" cy="3978543"/>
            <a:chOff x="1346200" y="3302000"/>
            <a:chExt cx="2413000" cy="990600"/>
          </a:xfrm>
          <a:effectLst>
            <a:outerShdw blurRad="254000" sx="102000" sy="102000" algn="ctr" rotWithShape="0">
              <a:prstClr val="black">
                <a:alpha val="25000"/>
              </a:prstClr>
            </a:outerShdw>
          </a:effectLst>
        </p:grpSpPr>
        <p:sp>
          <p:nvSpPr>
            <p:cNvPr id="5" name="圆角矩形 27">
              <a:extLst>
                <a:ext uri="{FF2B5EF4-FFF2-40B4-BE49-F238E27FC236}">
                  <a16:creationId xmlns:a16="http://schemas.microsoft.com/office/drawing/2014/main" id="{2423C29E-BC35-4F58-8E86-43302709D2A7}"/>
                </a:ext>
              </a:extLst>
            </p:cNvPr>
            <p:cNvSpPr/>
            <p:nvPr/>
          </p:nvSpPr>
          <p:spPr>
            <a:xfrm>
              <a:off x="1346200" y="3302000"/>
              <a:ext cx="2413000" cy="990600"/>
            </a:xfrm>
            <a:prstGeom prst="roundRect">
              <a:avLst>
                <a:gd name="adj" fmla="val 31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6" name="圆角矩形 28">
              <a:extLst>
                <a:ext uri="{FF2B5EF4-FFF2-40B4-BE49-F238E27FC236}">
                  <a16:creationId xmlns:a16="http://schemas.microsoft.com/office/drawing/2014/main" id="{EE8B34B8-F9BF-41A7-ADED-5D9D58B269FC}"/>
                </a:ext>
              </a:extLst>
            </p:cNvPr>
            <p:cNvSpPr/>
            <p:nvPr/>
          </p:nvSpPr>
          <p:spPr>
            <a:xfrm>
              <a:off x="1415668" y="3339776"/>
              <a:ext cx="2265869" cy="910464"/>
            </a:xfrm>
            <a:prstGeom prst="roundRect">
              <a:avLst>
                <a:gd name="adj" fmla="val 30295"/>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7E113390-AE38-4513-AFFC-17AA96EE30E4}"/>
              </a:ext>
            </a:extLst>
          </p:cNvPr>
          <p:cNvSpPr txBox="1"/>
          <p:nvPr/>
        </p:nvSpPr>
        <p:spPr>
          <a:xfrm>
            <a:off x="2992585" y="1427240"/>
            <a:ext cx="8322977" cy="2862322"/>
          </a:xfrm>
          <a:prstGeom prst="rect">
            <a:avLst/>
          </a:prstGeom>
          <a:noFill/>
        </p:spPr>
        <p:txBody>
          <a:bodyPr wrap="square">
            <a:spAutoFit/>
          </a:bodyPr>
          <a:lstStyle/>
          <a:p>
            <a:pPr algn="ctr"/>
            <a:r>
              <a:rPr lang="vi-VN" sz="6000" b="1" dirty="0">
                <a:solidFill>
                  <a:srgbClr val="002060"/>
                </a:solidFill>
                <a:latin typeface="Cambria" panose="02040503050406030204" pitchFamily="18" charset="0"/>
                <a:ea typeface="Cambria" panose="02040503050406030204" pitchFamily="18" charset="0"/>
              </a:rPr>
              <a:t>Hãy kể một số địa điểm nổi tiếng ở Hà Nội mà em biết.</a:t>
            </a:r>
            <a:endParaRPr lang="en-SG" sz="6000" dirty="0"/>
          </a:p>
        </p:txBody>
      </p:sp>
      <p:grpSp>
        <p:nvGrpSpPr>
          <p:cNvPr id="9" name="组合 1">
            <a:extLst>
              <a:ext uri="{FF2B5EF4-FFF2-40B4-BE49-F238E27FC236}">
                <a16:creationId xmlns:a16="http://schemas.microsoft.com/office/drawing/2014/main" id="{3337AEE7-9D2A-42F1-B5CF-D7B3E4B8D51A}"/>
              </a:ext>
            </a:extLst>
          </p:cNvPr>
          <p:cNvGrpSpPr/>
          <p:nvPr/>
        </p:nvGrpSpPr>
        <p:grpSpPr>
          <a:xfrm>
            <a:off x="0" y="4601939"/>
            <a:ext cx="12192000" cy="2256061"/>
            <a:chOff x="0" y="4332156"/>
            <a:chExt cx="12292858" cy="2554224"/>
          </a:xfrm>
        </p:grpSpPr>
        <p:pic>
          <p:nvPicPr>
            <p:cNvPr id="10" name="图片 19">
              <a:extLst>
                <a:ext uri="{FF2B5EF4-FFF2-40B4-BE49-F238E27FC236}">
                  <a16:creationId xmlns:a16="http://schemas.microsoft.com/office/drawing/2014/main" id="{1B84CEBC-1D6B-42F3-B0A4-EB92DBCF43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1" name="图片 11">
              <a:extLst>
                <a:ext uri="{FF2B5EF4-FFF2-40B4-BE49-F238E27FC236}">
                  <a16:creationId xmlns:a16="http://schemas.microsoft.com/office/drawing/2014/main" id="{915F6EEC-1D56-47BD-8A24-80EC235079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2" name="Picture 11" descr="A couple of kids wearing traditional clothing&#10;&#10;Description automatically generated">
            <a:extLst>
              <a:ext uri="{FF2B5EF4-FFF2-40B4-BE49-F238E27FC236}">
                <a16:creationId xmlns:a16="http://schemas.microsoft.com/office/drawing/2014/main" id="{EE410E3C-F711-4A28-93FB-1B732E25F20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250252" y="2969231"/>
            <a:ext cx="4122000" cy="3823218"/>
          </a:xfrm>
          <a:prstGeom prst="rect">
            <a:avLst/>
          </a:prstGeom>
        </p:spPr>
      </p:pic>
    </p:spTree>
    <p:extLst>
      <p:ext uri="{BB962C8B-B14F-4D97-AF65-F5344CB8AC3E}">
        <p14:creationId xmlns:p14="http://schemas.microsoft.com/office/powerpoint/2010/main" val="16059953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30">
            <a:extLst>
              <a:ext uri="{FF2B5EF4-FFF2-40B4-BE49-F238E27FC236}">
                <a16:creationId xmlns:a16="http://schemas.microsoft.com/office/drawing/2014/main" id="{3F80E8CA-F11A-45CD-8859-8FA1B9A13C28}"/>
              </a:ext>
            </a:extLst>
          </p:cNvPr>
          <p:cNvGrpSpPr/>
          <p:nvPr/>
        </p:nvGrpSpPr>
        <p:grpSpPr>
          <a:xfrm>
            <a:off x="3782104" y="6305111"/>
            <a:ext cx="4372316" cy="552889"/>
            <a:chOff x="1346200" y="3302000"/>
            <a:chExt cx="2413000" cy="990600"/>
          </a:xfrm>
          <a:effectLst>
            <a:outerShdw blurRad="254000" sx="102000" sy="102000" algn="ctr" rotWithShape="0">
              <a:prstClr val="black">
                <a:alpha val="25000"/>
              </a:prstClr>
            </a:outerShdw>
          </a:effectLst>
        </p:grpSpPr>
        <p:sp>
          <p:nvSpPr>
            <p:cNvPr id="9" name="圆角矩形 27">
              <a:extLst>
                <a:ext uri="{FF2B5EF4-FFF2-40B4-BE49-F238E27FC236}">
                  <a16:creationId xmlns:a16="http://schemas.microsoft.com/office/drawing/2014/main" id="{13589EB2-C548-49BE-A988-27327DE7746C}"/>
                </a:ext>
              </a:extLst>
            </p:cNvPr>
            <p:cNvSpPr/>
            <p:nvPr/>
          </p:nvSpPr>
          <p:spPr>
            <a:xfrm>
              <a:off x="1346200" y="3302000"/>
              <a:ext cx="2413000" cy="990600"/>
            </a:xfrm>
            <a:prstGeom prst="roundRect">
              <a:avLst>
                <a:gd name="adj" fmla="val 31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0" name="圆角矩形 28">
              <a:extLst>
                <a:ext uri="{FF2B5EF4-FFF2-40B4-BE49-F238E27FC236}">
                  <a16:creationId xmlns:a16="http://schemas.microsoft.com/office/drawing/2014/main" id="{981839D3-487F-4533-A09B-44CB9223C4F1}"/>
                </a:ext>
              </a:extLst>
            </p:cNvPr>
            <p:cNvSpPr/>
            <p:nvPr/>
          </p:nvSpPr>
          <p:spPr>
            <a:xfrm>
              <a:off x="1415668" y="3339776"/>
              <a:ext cx="2265869" cy="910464"/>
            </a:xfrm>
            <a:prstGeom prst="roundRect">
              <a:avLst>
                <a:gd name="adj" fmla="val 30295"/>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pic>
        <p:nvPicPr>
          <p:cNvPr id="3" name="Picture 2">
            <a:extLst>
              <a:ext uri="{FF2B5EF4-FFF2-40B4-BE49-F238E27FC236}">
                <a16:creationId xmlns:a16="http://schemas.microsoft.com/office/drawing/2014/main" id="{AD4A7E45-C412-4135-8368-085D395D435C}"/>
              </a:ext>
            </a:extLst>
          </p:cNvPr>
          <p:cNvPicPr>
            <a:picLocks noChangeAspect="1"/>
          </p:cNvPicPr>
          <p:nvPr/>
        </p:nvPicPr>
        <p:blipFill>
          <a:blip r:embed="rId2"/>
          <a:stretch>
            <a:fillRect/>
          </a:stretch>
        </p:blipFill>
        <p:spPr>
          <a:xfrm>
            <a:off x="758349" y="73599"/>
            <a:ext cx="5015833" cy="28831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037802C5-3925-4232-962C-A0D3568E80F3}"/>
              </a:ext>
            </a:extLst>
          </p:cNvPr>
          <p:cNvSpPr txBox="1"/>
          <p:nvPr/>
        </p:nvSpPr>
        <p:spPr>
          <a:xfrm>
            <a:off x="1212078" y="3019400"/>
            <a:ext cx="436012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Lăng chủ tịch Hồ Chí Minh</a:t>
            </a:r>
            <a:endParaRPr lang="en-SG" sz="2400" b="1" dirty="0">
              <a:solidFill>
                <a:srgbClr val="00206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F7E70BB1-45B9-47A4-93C3-9807DB5CF5A5}"/>
              </a:ext>
            </a:extLst>
          </p:cNvPr>
          <p:cNvPicPr>
            <a:picLocks noChangeAspect="1"/>
          </p:cNvPicPr>
          <p:nvPr/>
        </p:nvPicPr>
        <p:blipFill>
          <a:blip r:embed="rId3"/>
          <a:stretch>
            <a:fillRect/>
          </a:stretch>
        </p:blipFill>
        <p:spPr>
          <a:xfrm>
            <a:off x="6307872" y="56960"/>
            <a:ext cx="5221131" cy="29885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24F7A039-7D6C-477B-849F-291ED1FEA603}"/>
              </a:ext>
            </a:extLst>
          </p:cNvPr>
          <p:cNvSpPr txBox="1"/>
          <p:nvPr/>
        </p:nvSpPr>
        <p:spPr>
          <a:xfrm>
            <a:off x="6700526" y="3024124"/>
            <a:ext cx="4828477"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Ngân hàng Nhà nước Việt Nam</a:t>
            </a:r>
            <a:endParaRPr lang="en-SG" sz="2400" b="1"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0400CEE6-EB31-4143-BFDC-0BEB3B94C917}"/>
              </a:ext>
            </a:extLst>
          </p:cNvPr>
          <p:cNvPicPr>
            <a:picLocks noChangeAspect="1"/>
          </p:cNvPicPr>
          <p:nvPr/>
        </p:nvPicPr>
        <p:blipFill>
          <a:blip r:embed="rId4"/>
          <a:stretch>
            <a:fillRect/>
          </a:stretch>
        </p:blipFill>
        <p:spPr>
          <a:xfrm>
            <a:off x="3782104" y="3484774"/>
            <a:ext cx="4372316" cy="28831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5FF9002B-384F-4A92-89E8-5036FCA96AA9}"/>
              </a:ext>
            </a:extLst>
          </p:cNvPr>
          <p:cNvSpPr txBox="1"/>
          <p:nvPr/>
        </p:nvSpPr>
        <p:spPr>
          <a:xfrm>
            <a:off x="4089960" y="6372692"/>
            <a:ext cx="4828477"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Văn Miếu - Quốc Tử Giám</a:t>
            </a:r>
            <a:endParaRPr lang="en-SG"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04928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082801" y="3103696"/>
            <a:ext cx="9633211" cy="2677656"/>
            <a:chOff x="2082800" y="3240015"/>
            <a:chExt cx="9633211" cy="2677656"/>
          </a:xfrm>
        </p:grpSpPr>
        <p:sp>
          <p:nvSpPr>
            <p:cNvPr id="8" name="Rectangle: Rounded Corners 7">
              <a:extLst>
                <a:ext uri="{FF2B5EF4-FFF2-40B4-BE49-F238E27FC236}">
                  <a16:creationId xmlns:a16="http://schemas.microsoft.com/office/drawing/2014/main" id="{79EC019F-E164-4A43-85F3-17A9A00B2B49}"/>
                </a:ext>
              </a:extLst>
            </p:cNvPr>
            <p:cNvSpPr/>
            <p:nvPr/>
          </p:nvSpPr>
          <p:spPr>
            <a:xfrm>
              <a:off x="2082800" y="3240015"/>
              <a:ext cx="9633211" cy="2677656"/>
            </a:xfrm>
            <a:prstGeom prst="roundRect">
              <a:avLst>
                <a:gd name="adj" fmla="val 31772"/>
              </a:avLst>
            </a:prstGeom>
            <a:solidFill>
              <a:srgbClr val="FD9636"/>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300" b="0" i="0"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75C5D46-4759-4BEE-B08D-DDFC341E274C}"/>
                </a:ext>
              </a:extLst>
            </p:cNvPr>
            <p:cNvSpPr txBox="1"/>
            <p:nvPr/>
          </p:nvSpPr>
          <p:spPr>
            <a:xfrm>
              <a:off x="2360507" y="3265415"/>
              <a:ext cx="9355504" cy="2554545"/>
            </a:xfrm>
            <a:prstGeom prst="rect">
              <a:avLst/>
            </a:prstGeom>
            <a:noFill/>
          </p:spPr>
          <p:txBody>
            <a:bodyPr wrap="square">
              <a:spAutoFit/>
            </a:bodyPr>
            <a:lstStyle/>
            <a:p>
              <a:pPr algn="just"/>
              <a:r>
                <a:rPr lang="en-SG" sz="4000" b="1" dirty="0" err="1">
                  <a:solidFill>
                    <a:schemeClr val="bg1"/>
                  </a:solidFill>
                  <a:latin typeface="Cambria" panose="02040503050406030204" pitchFamily="18" charset="0"/>
                  <a:ea typeface="Cambria" panose="02040503050406030204" pitchFamily="18" charset="0"/>
                </a:rPr>
                <a:t>Hà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Nội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nơi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có</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nhiều</a:t>
              </a:r>
              <a:r>
                <a:rPr lang="en-SG" sz="4000" b="1" dirty="0">
                  <a:solidFill>
                    <a:schemeClr val="bg1"/>
                  </a:solidFill>
                  <a:latin typeface="Cambria" panose="02040503050406030204" pitchFamily="18" charset="0"/>
                  <a:ea typeface="Cambria" panose="02040503050406030204" pitchFamily="18" charset="0"/>
                </a:rPr>
                <a:t> di </a:t>
              </a:r>
              <a:r>
                <a:rPr lang="en-SG" sz="4000" b="1" dirty="0" err="1">
                  <a:solidFill>
                    <a:schemeClr val="bg1"/>
                  </a:solidFill>
                  <a:latin typeface="Cambria" panose="02040503050406030204" pitchFamily="18" charset="0"/>
                  <a:ea typeface="Cambria" panose="02040503050406030204" pitchFamily="18" charset="0"/>
                </a:rPr>
                <a:t>tích</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lịch</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sử</a:t>
              </a:r>
              <a:r>
                <a:rPr lang="en-SG" sz="4000" b="1" dirty="0">
                  <a:solidFill>
                    <a:schemeClr val="bg1"/>
                  </a:solidFill>
                  <a:latin typeface="Cambria" panose="02040503050406030204" pitchFamily="18" charset="0"/>
                  <a:ea typeface="Cambria" panose="02040503050406030204" pitchFamily="18" charset="0"/>
                </a:rPr>
                <a:t> – </a:t>
              </a:r>
              <a:r>
                <a:rPr lang="en-SG" sz="4000" b="1" dirty="0" err="1">
                  <a:solidFill>
                    <a:schemeClr val="bg1"/>
                  </a:solidFill>
                  <a:latin typeface="Cambria" panose="02040503050406030204" pitchFamily="18" charset="0"/>
                  <a:ea typeface="Cambria" panose="02040503050406030204" pitchFamily="18" charset="0"/>
                </a:rPr>
                <a:t>văn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hoá</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nhất</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của</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cả</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nước</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và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nơi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lưu</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giữ</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nhiều</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giá</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trị</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văn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hoá</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truyền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thống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của</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dân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tộc</a:t>
              </a:r>
              <a:r>
                <a:rPr lang="en-SG" sz="4000" b="1" dirty="0">
                  <a:solidFill>
                    <a:schemeClr val="bg1"/>
                  </a:solidFill>
                  <a:latin typeface="Cambria" panose="02040503050406030204" pitchFamily="18" charset="0"/>
                  <a:ea typeface="Cambria" panose="02040503050406030204" pitchFamily="18" charset="0"/>
                </a:rPr>
                <a:t>.</a:t>
              </a:r>
            </a:p>
          </p:txBody>
        </p:sp>
      </p:grpSp>
      <p:grpSp>
        <p:nvGrpSpPr>
          <p:cNvPr id="5" name="Group 4"/>
          <p:cNvGrpSpPr/>
          <p:nvPr/>
        </p:nvGrpSpPr>
        <p:grpSpPr>
          <a:xfrm>
            <a:off x="564996" y="1467940"/>
            <a:ext cx="10965822" cy="1470109"/>
            <a:chOff x="750190" y="1467940"/>
            <a:chExt cx="10965822" cy="1470109"/>
          </a:xfrm>
        </p:grpSpPr>
        <p:sp>
          <p:nvSpPr>
            <p:cNvPr id="7" name="Rectangle: Rounded Corners 6">
              <a:extLst>
                <a:ext uri="{FF2B5EF4-FFF2-40B4-BE49-F238E27FC236}">
                  <a16:creationId xmlns:a16="http://schemas.microsoft.com/office/drawing/2014/main" id="{14316E39-7E4D-407A-8385-65E8B6B3A35A}"/>
                </a:ext>
              </a:extLst>
            </p:cNvPr>
            <p:cNvSpPr/>
            <p:nvPr/>
          </p:nvSpPr>
          <p:spPr>
            <a:xfrm>
              <a:off x="750190" y="1467940"/>
              <a:ext cx="10965822" cy="1470109"/>
            </a:xfrm>
            <a:prstGeom prst="roundRect">
              <a:avLst>
                <a:gd name="adj" fmla="val 31772"/>
              </a:avLst>
            </a:prstGeom>
            <a:solidFill>
              <a:srgbClr val="6995D4"/>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300" b="0" i="0"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39179D1-676A-44D7-AAE9-46D5A8541B9E}"/>
                </a:ext>
              </a:extLst>
            </p:cNvPr>
            <p:cNvSpPr txBox="1"/>
            <p:nvPr/>
          </p:nvSpPr>
          <p:spPr>
            <a:xfrm>
              <a:off x="985273" y="1511587"/>
              <a:ext cx="10617723" cy="1323439"/>
            </a:xfrm>
            <a:prstGeom prst="rect">
              <a:avLst/>
            </a:prstGeom>
            <a:noFill/>
          </p:spPr>
          <p:txBody>
            <a:bodyPr wrap="square">
              <a:spAutoFit/>
            </a:bodyPr>
            <a:lstStyle/>
            <a:p>
              <a:pPr algn="just"/>
              <a:r>
                <a:rPr lang="vi-VN" sz="4000" b="1" dirty="0">
                  <a:solidFill>
                    <a:schemeClr val="bg1"/>
                  </a:solidFill>
                  <a:latin typeface="Cambria" panose="02040503050406030204" pitchFamily="18" charset="0"/>
                  <a:ea typeface="Cambria" panose="02040503050406030204" pitchFamily="18" charset="0"/>
                </a:rPr>
                <a:t>Thủ đô </a:t>
              </a:r>
              <a:r>
                <a:rPr lang="en-SG" sz="4000" b="1" dirty="0" err="1">
                  <a:solidFill>
                    <a:schemeClr val="bg1"/>
                  </a:solidFill>
                  <a:latin typeface="Cambria" panose="02040503050406030204" pitchFamily="18" charset="0"/>
                  <a:ea typeface="Cambria" panose="02040503050406030204" pitchFamily="18" charset="0"/>
                </a:rPr>
                <a:t>Hà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Nội</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cũng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là</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trung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tâm</a:t>
              </a:r>
              <a:r>
                <a:rPr lang="vi-VN" sz="4000" b="1" dirty="0">
                  <a:solidFill>
                    <a:schemeClr val="bg1"/>
                  </a:solidFill>
                  <a:latin typeface="Cambria" panose="02040503050406030204" pitchFamily="18" charset="0"/>
                  <a:ea typeface="Cambria" panose="02040503050406030204" pitchFamily="18" charset="0"/>
                </a:rPr>
                <a:t> chính trị,</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kinh</a:t>
              </a:r>
              <a:r>
                <a:rPr lang="en-SG" sz="4000" b="1" dirty="0">
                  <a:solidFill>
                    <a:schemeClr val="bg1"/>
                  </a:solidFill>
                  <a:latin typeface="Cambria" panose="02040503050406030204" pitchFamily="18" charset="0"/>
                  <a:ea typeface="Cambria" panose="02040503050406030204" pitchFamily="18" charset="0"/>
                </a:rPr>
                <a:t> </a:t>
              </a:r>
              <a:r>
                <a:rPr lang="vi-VN" sz="4000" b="1" dirty="0">
                  <a:solidFill>
                    <a:schemeClr val="bg1"/>
                  </a:solidFill>
                  <a:latin typeface="Cambria" panose="02040503050406030204" pitchFamily="18" charset="0"/>
                  <a:ea typeface="Cambria" panose="02040503050406030204" pitchFamily="18" charset="0"/>
                </a:rPr>
                <a:t>tế, văn hóa</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quan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trọng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của</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đất</a:t>
              </a:r>
              <a:r>
                <a:rPr lang="en-SG" sz="4000" b="1" dirty="0">
                  <a:solidFill>
                    <a:schemeClr val="bg1"/>
                  </a:solidFill>
                  <a:latin typeface="Cambria" panose="02040503050406030204" pitchFamily="18" charset="0"/>
                  <a:ea typeface="Cambria" panose="02040503050406030204" pitchFamily="18" charset="0"/>
                </a:rPr>
                <a:t> </a:t>
              </a:r>
              <a:r>
                <a:rPr lang="vi-VN" sz="4000" b="1" dirty="0">
                  <a:solidFill>
                    <a:schemeClr val="bg1"/>
                  </a:solidFill>
                  <a:latin typeface="Cambria" panose="02040503050406030204" pitchFamily="18" charset="0"/>
                  <a:ea typeface="Cambria" panose="02040503050406030204" pitchFamily="18" charset="0"/>
                </a:rPr>
                <a:t>nước. </a:t>
              </a:r>
              <a:endParaRPr lang="en-SG" sz="4000" dirty="0">
                <a:solidFill>
                  <a:schemeClr val="bg1"/>
                </a:solidFill>
              </a:endParaRPr>
            </a:p>
          </p:txBody>
        </p:sp>
      </p:grpSp>
      <p:pic>
        <p:nvPicPr>
          <p:cNvPr id="9" name="Picture 8" descr="A couple of kids wearing traditional clothing&#10;&#10;Description automatically generated">
            <a:extLst>
              <a:ext uri="{FF2B5EF4-FFF2-40B4-BE49-F238E27FC236}">
                <a16:creationId xmlns:a16="http://schemas.microsoft.com/office/drawing/2014/main" id="{6C693DE2-A571-4227-9E20-DB55D7630E2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212817" y="4107313"/>
            <a:ext cx="2596474" cy="2408269"/>
          </a:xfrm>
          <a:prstGeom prst="rect">
            <a:avLst/>
          </a:prstGeom>
        </p:spPr>
      </p:pic>
      <p:pic>
        <p:nvPicPr>
          <p:cNvPr id="3" name="Picture 2"/>
          <p:cNvPicPr>
            <a:picLocks noChangeAspect="1"/>
          </p:cNvPicPr>
          <p:nvPr/>
        </p:nvPicPr>
        <p:blipFill>
          <a:blip r:embed="rId4"/>
          <a:stretch>
            <a:fillRect/>
          </a:stretch>
        </p:blipFill>
        <p:spPr>
          <a:xfrm>
            <a:off x="750189" y="-117558"/>
            <a:ext cx="3920068" cy="2139881"/>
          </a:xfrm>
          <a:prstGeom prst="rect">
            <a:avLst/>
          </a:prstGeom>
        </p:spPr>
      </p:pic>
    </p:spTree>
    <p:extLst>
      <p:ext uri="{BB962C8B-B14F-4D97-AF65-F5344CB8AC3E}">
        <p14:creationId xmlns:p14="http://schemas.microsoft.com/office/powerpoint/2010/main" val="4474047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4">
            <a:extLst>
              <a:ext uri="{FF2B5EF4-FFF2-40B4-BE49-F238E27FC236}">
                <a16:creationId xmlns:a16="http://schemas.microsoft.com/office/drawing/2014/main" id="{8E86AFFF-27C4-4766-B10E-D2063408C164}"/>
              </a:ext>
            </a:extLst>
          </p:cNvPr>
          <p:cNvSpPr/>
          <p:nvPr/>
        </p:nvSpPr>
        <p:spPr>
          <a:xfrm>
            <a:off x="544010" y="448026"/>
            <a:ext cx="11053823" cy="1405054"/>
          </a:xfrm>
          <a:prstGeom prst="roundRect">
            <a:avLst>
              <a:gd name="adj" fmla="val 6714"/>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i="0" dirty="0">
                <a:solidFill>
                  <a:schemeClr val="tx1"/>
                </a:solidFill>
                <a:effectLst/>
                <a:latin typeface="Cambria" panose="02040503050406030204" pitchFamily="18" charset="0"/>
                <a:ea typeface="Cambria" panose="02040503050406030204" pitchFamily="18" charset="0"/>
              </a:rPr>
              <a:t>2. Quan sát hình 12, cho biết các bạn nhỏ đang làm gì? Việc làm đó có ý nghĩa như thế nào?</a:t>
            </a:r>
            <a:endParaRPr lang="en-SG" sz="4000" b="1" dirty="0">
              <a:solidFill>
                <a:schemeClr val="tx1"/>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31E3F495-EEB9-4EFD-A2BE-EB81FF7ACC4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33261" y="3371198"/>
            <a:ext cx="5269006" cy="2479624"/>
          </a:xfrm>
          <a:prstGeom prst="rect">
            <a:avLst/>
          </a:prstGeom>
        </p:spPr>
      </p:pic>
      <p:pic>
        <p:nvPicPr>
          <p:cNvPr id="11" name="Picture 10">
            <a:extLst>
              <a:ext uri="{FF2B5EF4-FFF2-40B4-BE49-F238E27FC236}">
                <a16:creationId xmlns:a16="http://schemas.microsoft.com/office/drawing/2014/main" id="{0FF4958F-525A-4CE5-9BD0-B51FFB318705}"/>
              </a:ext>
            </a:extLst>
          </p:cNvPr>
          <p:cNvPicPr>
            <a:picLocks noChangeAspect="1"/>
          </p:cNvPicPr>
          <p:nvPr/>
        </p:nvPicPr>
        <p:blipFill>
          <a:blip r:embed="rId4"/>
          <a:stretch>
            <a:fillRect/>
          </a:stretch>
        </p:blipFill>
        <p:spPr>
          <a:xfrm>
            <a:off x="5807075" y="2006502"/>
            <a:ext cx="5883355" cy="3801922"/>
          </a:xfrm>
          <a:prstGeom prst="rect">
            <a:avLst/>
          </a:prstGeom>
        </p:spPr>
      </p:pic>
      <p:sp>
        <p:nvSpPr>
          <p:cNvPr id="12" name="TextBox 11">
            <a:extLst>
              <a:ext uri="{FF2B5EF4-FFF2-40B4-BE49-F238E27FC236}">
                <a16:creationId xmlns:a16="http://schemas.microsoft.com/office/drawing/2014/main" id="{DFD027DA-8771-4C20-84AA-7E85E8CB655C}"/>
              </a:ext>
            </a:extLst>
          </p:cNvPr>
          <p:cNvSpPr txBox="1"/>
          <p:nvPr/>
        </p:nvSpPr>
        <p:spPr>
          <a:xfrm>
            <a:off x="5703900" y="5850822"/>
            <a:ext cx="6188926"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Hình 12.Nghệ nhân dạy các bạn nhỏ nặn tò he</a:t>
            </a:r>
            <a:endParaRPr lang="en-SG" sz="2200" dirty="0"/>
          </a:p>
        </p:txBody>
      </p:sp>
    </p:spTree>
    <p:extLst>
      <p:ext uri="{BB962C8B-B14F-4D97-AF65-F5344CB8AC3E}">
        <p14:creationId xmlns:p14="http://schemas.microsoft.com/office/powerpoint/2010/main" val="2784195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98896" y="346206"/>
            <a:ext cx="7107281" cy="2593764"/>
            <a:chOff x="4791494" y="211613"/>
            <a:chExt cx="6694450" cy="2806680"/>
          </a:xfrm>
        </p:grpSpPr>
        <p:sp>
          <p:nvSpPr>
            <p:cNvPr id="20" name="Rectangle: Rounded Corners 19">
              <a:extLst>
                <a:ext uri="{FF2B5EF4-FFF2-40B4-BE49-F238E27FC236}">
                  <a16:creationId xmlns:a16="http://schemas.microsoft.com/office/drawing/2014/main" id="{0FB3DABE-BC9D-4179-87C9-F6DD0251D510}"/>
                </a:ext>
              </a:extLst>
            </p:cNvPr>
            <p:cNvSpPr/>
            <p:nvPr/>
          </p:nvSpPr>
          <p:spPr>
            <a:xfrm>
              <a:off x="4791494" y="211613"/>
              <a:ext cx="6694450" cy="2806680"/>
            </a:xfrm>
            <a:prstGeom prst="roundRect">
              <a:avLst>
                <a:gd name="adj" fmla="val 31772"/>
              </a:avLst>
            </a:prstGeom>
            <a:solidFill>
              <a:srgbClr val="FD9938"/>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300" b="0" i="0"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B539117-A940-4562-9909-B50DB38B7B86}"/>
                </a:ext>
              </a:extLst>
            </p:cNvPr>
            <p:cNvSpPr txBox="1"/>
            <p:nvPr/>
          </p:nvSpPr>
          <p:spPr>
            <a:xfrm>
              <a:off x="4991281" y="215323"/>
              <a:ext cx="6352412" cy="2764242"/>
            </a:xfrm>
            <a:prstGeom prst="rect">
              <a:avLst/>
            </a:prstGeom>
            <a:noFill/>
          </p:spPr>
          <p:txBody>
            <a:bodyPr wrap="square">
              <a:spAutoFit/>
            </a:bodyPr>
            <a:lstStyle/>
            <a:p>
              <a:pPr algn="just"/>
              <a:r>
                <a:rPr lang="vi-VN" sz="2800" b="1" i="0" dirty="0">
                  <a:solidFill>
                    <a:schemeClr val="bg1"/>
                  </a:solidFill>
                  <a:effectLst/>
                  <a:latin typeface="Cambria" panose="02040503050406030204" pitchFamily="18" charset="0"/>
                  <a:ea typeface="Cambria" panose="02040503050406030204" pitchFamily="18" charset="0"/>
                </a:rPr>
                <a:t> </a:t>
              </a:r>
              <a:r>
                <a:rPr lang="vi-VN" sz="3200" b="1" i="0" dirty="0">
                  <a:solidFill>
                    <a:schemeClr val="bg1"/>
                  </a:solidFill>
                  <a:effectLst/>
                  <a:latin typeface="Cambria" panose="02040503050406030204" pitchFamily="18" charset="0"/>
                  <a:ea typeface="Cambria" panose="02040503050406030204" pitchFamily="18" charset="0"/>
                </a:rPr>
                <a:t>Các bạn nhỏ đang học nặn tò he. Điều đó thể hiện thế hệ trẻ này nay luôn nuôi dưỡng, lưu giữ nhiều giá trị văn hóa truyền thống lâu đời của dân tộc. </a:t>
              </a:r>
              <a:endParaRPr lang="en-SG" sz="3200" b="1" dirty="0">
                <a:solidFill>
                  <a:schemeClr val="bg1"/>
                </a:solidFill>
                <a:latin typeface="Cambria" panose="02040503050406030204" pitchFamily="18" charset="0"/>
                <a:ea typeface="Cambria" panose="02040503050406030204" pitchFamily="18" charset="0"/>
              </a:endParaRPr>
            </a:p>
          </p:txBody>
        </p:sp>
      </p:grpSp>
      <p:pic>
        <p:nvPicPr>
          <p:cNvPr id="17" name="Picture 16">
            <a:extLst>
              <a:ext uri="{FF2B5EF4-FFF2-40B4-BE49-F238E27FC236}">
                <a16:creationId xmlns:a16="http://schemas.microsoft.com/office/drawing/2014/main" id="{E9FA9358-7F14-4362-A65A-6C3FD379B959}"/>
              </a:ext>
            </a:extLst>
          </p:cNvPr>
          <p:cNvPicPr>
            <a:picLocks noChangeAspect="1"/>
          </p:cNvPicPr>
          <p:nvPr/>
        </p:nvPicPr>
        <p:blipFill>
          <a:blip r:embed="rId2"/>
          <a:stretch>
            <a:fillRect/>
          </a:stretch>
        </p:blipFill>
        <p:spPr>
          <a:xfrm>
            <a:off x="5310858" y="2939970"/>
            <a:ext cx="5883355" cy="3801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1D453109-1E61-478C-B865-AE63F16F1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73" y="1213952"/>
            <a:ext cx="5196470" cy="5298361"/>
          </a:xfrm>
          <a:prstGeom prst="rect">
            <a:avLst/>
          </a:prstGeom>
        </p:spPr>
      </p:pic>
    </p:spTree>
    <p:extLst>
      <p:ext uri="{BB962C8B-B14F-4D97-AF65-F5344CB8AC3E}">
        <p14:creationId xmlns:p14="http://schemas.microsoft.com/office/powerpoint/2010/main" val="3811723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38773E5-1BC9-4565-B157-21234BF5BEFF}"/>
              </a:ext>
            </a:extLst>
          </p:cNvPr>
          <p:cNvSpPr/>
          <p:nvPr/>
        </p:nvSpPr>
        <p:spPr>
          <a:xfrm>
            <a:off x="3088887" y="635620"/>
            <a:ext cx="8731171" cy="4360127"/>
          </a:xfrm>
          <a:prstGeom prst="roundRect">
            <a:avLst>
              <a:gd name="adj" fmla="val 31772"/>
            </a:avLst>
          </a:prstGeom>
          <a:solidFill>
            <a:srgbClr val="E9C8E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思源黑体 CN"/>
              <a:cs typeface="Times New Roman" panose="02020603050405020304" pitchFamily="18" charset="0"/>
            </a:endParaRPr>
          </a:p>
        </p:txBody>
      </p:sp>
      <p:sp>
        <p:nvSpPr>
          <p:cNvPr id="3" name="TextBox 2">
            <a:extLst>
              <a:ext uri="{FF2B5EF4-FFF2-40B4-BE49-F238E27FC236}">
                <a16:creationId xmlns:a16="http://schemas.microsoft.com/office/drawing/2014/main" id="{811B2CEF-60CC-425A-B873-25FAE72AABD0}"/>
              </a:ext>
            </a:extLst>
          </p:cNvPr>
          <p:cNvSpPr txBox="1"/>
          <p:nvPr/>
        </p:nvSpPr>
        <p:spPr>
          <a:xfrm>
            <a:off x="3208587" y="1000748"/>
            <a:ext cx="8218216" cy="3477875"/>
          </a:xfrm>
          <a:prstGeom prst="rect">
            <a:avLst/>
          </a:prstGeom>
          <a:noFill/>
        </p:spPr>
        <p:txBody>
          <a:bodyPr wrap="square">
            <a:spAutoFit/>
          </a:bodyPr>
          <a:lstStyle/>
          <a:p>
            <a:pPr algn="just"/>
            <a:r>
              <a:rPr lang="en-US" sz="5500" b="1" dirty="0">
                <a:effectLst/>
                <a:latin typeface="Cambria" panose="02040503050406030204" pitchFamily="18" charset="0"/>
                <a:ea typeface="Cambria" panose="02040503050406030204" pitchFamily="18" charset="0"/>
              </a:rPr>
              <a:t>     </a:t>
            </a:r>
            <a:r>
              <a:rPr lang="vi-VN" sz="5500" b="1" dirty="0">
                <a:effectLst/>
                <a:latin typeface="Cambria" panose="02040503050406030204" pitchFamily="18" charset="0"/>
                <a:ea typeface="Cambria" panose="02040503050406030204" pitchFamily="18" charset="0"/>
              </a:rPr>
              <a:t>Theo em, cần làm gì để giữ gìn và phát huy truyền thống văn hóa của Thăng Long - Hà Nội? </a:t>
            </a:r>
            <a:endParaRPr lang="en-SG" sz="5500" b="1" dirty="0">
              <a:latin typeface="Cambria" panose="02040503050406030204" pitchFamily="18" charset="0"/>
              <a:ea typeface="Cambria" panose="02040503050406030204" pitchFamily="18" charset="0"/>
            </a:endParaRPr>
          </a:p>
        </p:txBody>
      </p:sp>
      <p:pic>
        <p:nvPicPr>
          <p:cNvPr id="4" name="Picture 3" descr="A couple of kids wearing traditional clothing&#10;&#10;Description automatically generated">
            <a:extLst>
              <a:ext uri="{FF2B5EF4-FFF2-40B4-BE49-F238E27FC236}">
                <a16:creationId xmlns:a16="http://schemas.microsoft.com/office/drawing/2014/main" id="{9F5B6BA7-1FFF-4B47-BDD4-2979799A6720}"/>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82009" y="3758786"/>
            <a:ext cx="3341415" cy="3099214"/>
          </a:xfrm>
          <a:prstGeom prst="rect">
            <a:avLst/>
          </a:prstGeom>
        </p:spPr>
      </p:pic>
      <p:grpSp>
        <p:nvGrpSpPr>
          <p:cNvPr id="6" name="组合 1">
            <a:extLst>
              <a:ext uri="{FF2B5EF4-FFF2-40B4-BE49-F238E27FC236}">
                <a16:creationId xmlns:a16="http://schemas.microsoft.com/office/drawing/2014/main" id="{CCA3185A-EA65-418B-8136-08F2A09A87C5}"/>
              </a:ext>
            </a:extLst>
          </p:cNvPr>
          <p:cNvGrpSpPr/>
          <p:nvPr/>
        </p:nvGrpSpPr>
        <p:grpSpPr>
          <a:xfrm>
            <a:off x="0" y="4601939"/>
            <a:ext cx="12192000" cy="2256061"/>
            <a:chOff x="0" y="4332156"/>
            <a:chExt cx="12292858" cy="2554224"/>
          </a:xfrm>
        </p:grpSpPr>
        <p:pic>
          <p:nvPicPr>
            <p:cNvPr id="7" name="图片 19">
              <a:extLst>
                <a:ext uri="{FF2B5EF4-FFF2-40B4-BE49-F238E27FC236}">
                  <a16:creationId xmlns:a16="http://schemas.microsoft.com/office/drawing/2014/main" id="{1EB4B3AF-940E-4BE3-821C-5EF8B5B430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8" name="图片 11">
              <a:extLst>
                <a:ext uri="{FF2B5EF4-FFF2-40B4-BE49-F238E27FC236}">
                  <a16:creationId xmlns:a16="http://schemas.microsoft.com/office/drawing/2014/main" id="{BC9EED4A-24E2-4E6F-BCFA-F841042927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Tree>
    <p:extLst>
      <p:ext uri="{BB962C8B-B14F-4D97-AF65-F5344CB8AC3E}">
        <p14:creationId xmlns:p14="http://schemas.microsoft.com/office/powerpoint/2010/main" val="2034521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30">
            <a:extLst>
              <a:ext uri="{FF2B5EF4-FFF2-40B4-BE49-F238E27FC236}">
                <a16:creationId xmlns:a16="http://schemas.microsoft.com/office/drawing/2014/main" id="{C8FE04D4-96AB-4D4C-A62D-6BB8C5E3BAE2}"/>
              </a:ext>
            </a:extLst>
          </p:cNvPr>
          <p:cNvGrpSpPr/>
          <p:nvPr/>
        </p:nvGrpSpPr>
        <p:grpSpPr>
          <a:xfrm>
            <a:off x="3696768" y="6207909"/>
            <a:ext cx="4372316" cy="552889"/>
            <a:chOff x="1346200" y="3302000"/>
            <a:chExt cx="2413000" cy="990600"/>
          </a:xfrm>
          <a:effectLst>
            <a:outerShdw blurRad="254000" sx="102000" sy="102000" algn="ctr" rotWithShape="0">
              <a:prstClr val="black">
                <a:alpha val="25000"/>
              </a:prstClr>
            </a:outerShdw>
          </a:effectLst>
        </p:grpSpPr>
        <p:sp>
          <p:nvSpPr>
            <p:cNvPr id="12" name="圆角矩形 27">
              <a:extLst>
                <a:ext uri="{FF2B5EF4-FFF2-40B4-BE49-F238E27FC236}">
                  <a16:creationId xmlns:a16="http://schemas.microsoft.com/office/drawing/2014/main" id="{BB3F408F-EF0D-4764-91CC-6AFE2D7E90CF}"/>
                </a:ext>
              </a:extLst>
            </p:cNvPr>
            <p:cNvSpPr/>
            <p:nvPr/>
          </p:nvSpPr>
          <p:spPr>
            <a:xfrm>
              <a:off x="1346200" y="3302000"/>
              <a:ext cx="2413000" cy="990600"/>
            </a:xfrm>
            <a:prstGeom prst="roundRect">
              <a:avLst>
                <a:gd name="adj" fmla="val 31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3" name="圆角矩形 28">
              <a:extLst>
                <a:ext uri="{FF2B5EF4-FFF2-40B4-BE49-F238E27FC236}">
                  <a16:creationId xmlns:a16="http://schemas.microsoft.com/office/drawing/2014/main" id="{6AA25D1B-8AD8-4BCC-86AE-63644BFFA28D}"/>
                </a:ext>
              </a:extLst>
            </p:cNvPr>
            <p:cNvSpPr/>
            <p:nvPr/>
          </p:nvSpPr>
          <p:spPr>
            <a:xfrm>
              <a:off x="1415668" y="3339776"/>
              <a:ext cx="2265869" cy="910464"/>
            </a:xfrm>
            <a:prstGeom prst="roundRect">
              <a:avLst>
                <a:gd name="adj" fmla="val 30295"/>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C3326AF2-11D5-4D8B-A716-EFA21E3C6704}"/>
              </a:ext>
            </a:extLst>
          </p:cNvPr>
          <p:cNvSpPr txBox="1"/>
          <p:nvPr/>
        </p:nvSpPr>
        <p:spPr>
          <a:xfrm>
            <a:off x="716671" y="3341619"/>
            <a:ext cx="3906811" cy="477054"/>
          </a:xfrm>
          <a:prstGeom prst="rect">
            <a:avLst/>
          </a:prstGeom>
          <a:noFill/>
        </p:spPr>
        <p:txBody>
          <a:bodyPr wrap="square">
            <a:spAutoFit/>
          </a:bodyPr>
          <a:lstStyle/>
          <a:p>
            <a:pPr algn="just"/>
            <a:r>
              <a:rPr lang="en-SG" sz="2500" b="1" i="0" dirty="0" err="1">
                <a:solidFill>
                  <a:srgbClr val="002060"/>
                </a:solidFill>
                <a:effectLst/>
                <a:latin typeface="Cambria" panose="02040503050406030204" pitchFamily="18" charset="0"/>
                <a:ea typeface="Cambria" panose="02040503050406030204" pitchFamily="18" charset="0"/>
              </a:rPr>
              <a:t>Tham</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quan</a:t>
            </a:r>
            <a:r>
              <a:rPr lang="en-SG" sz="2500" b="1" i="0" dirty="0">
                <a:solidFill>
                  <a:srgbClr val="002060"/>
                </a:solidFill>
                <a:effectLst/>
                <a:latin typeface="Cambria" panose="02040503050406030204" pitchFamily="18" charset="0"/>
                <a:ea typeface="Cambria" panose="02040503050406030204" pitchFamily="18" charset="0"/>
              </a:rPr>
              <a:t> di </a:t>
            </a:r>
            <a:r>
              <a:rPr lang="en-SG" sz="2500" b="1" i="0" dirty="0" err="1">
                <a:solidFill>
                  <a:srgbClr val="002060"/>
                </a:solidFill>
                <a:effectLst/>
                <a:latin typeface="Cambria" panose="02040503050406030204" pitchFamily="18" charset="0"/>
                <a:ea typeface="Cambria" panose="02040503050406030204" pitchFamily="18" charset="0"/>
              </a:rPr>
              <a:t>tích</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lịch</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sử</a:t>
            </a:r>
            <a:endParaRPr lang="en-SG" sz="2500" b="1" i="0" dirty="0">
              <a:solidFill>
                <a:srgbClr val="002060"/>
              </a:solidFill>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CB1728E-8CCD-4C54-A563-3DAE86D89F2F}"/>
              </a:ext>
            </a:extLst>
          </p:cNvPr>
          <p:cNvPicPr>
            <a:picLocks noChangeAspect="1"/>
          </p:cNvPicPr>
          <p:nvPr/>
        </p:nvPicPr>
        <p:blipFill rotWithShape="1">
          <a:blip r:embed="rId2"/>
          <a:srcRect l="66624"/>
          <a:stretch/>
        </p:blipFill>
        <p:spPr>
          <a:xfrm>
            <a:off x="4000596" y="3749108"/>
            <a:ext cx="3764658" cy="2445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C2ECCB4-126D-4EC2-AA8F-4E7AED440B7F}"/>
              </a:ext>
            </a:extLst>
          </p:cNvPr>
          <p:cNvPicPr>
            <a:picLocks noChangeAspect="1"/>
          </p:cNvPicPr>
          <p:nvPr/>
        </p:nvPicPr>
        <p:blipFill rotWithShape="1">
          <a:blip r:embed="rId3"/>
          <a:srcRect r="67464"/>
          <a:stretch/>
        </p:blipFill>
        <p:spPr>
          <a:xfrm>
            <a:off x="406456" y="465201"/>
            <a:ext cx="4527242" cy="3023860"/>
          </a:xfrm>
          <a:prstGeom prst="rect">
            <a:avLst/>
          </a:prstGeom>
          <a:ln>
            <a:noFill/>
          </a:ln>
          <a:effectLst>
            <a:softEdge rad="112500"/>
          </a:effectLst>
        </p:spPr>
      </p:pic>
      <p:pic>
        <p:nvPicPr>
          <p:cNvPr id="6" name="Picture 5">
            <a:extLst>
              <a:ext uri="{FF2B5EF4-FFF2-40B4-BE49-F238E27FC236}">
                <a16:creationId xmlns:a16="http://schemas.microsoft.com/office/drawing/2014/main" id="{33EE770A-F287-4B8A-A53C-9542871BD479}"/>
              </a:ext>
            </a:extLst>
          </p:cNvPr>
          <p:cNvPicPr>
            <a:picLocks noChangeAspect="1"/>
          </p:cNvPicPr>
          <p:nvPr/>
        </p:nvPicPr>
        <p:blipFill rotWithShape="1">
          <a:blip r:embed="rId4"/>
          <a:srcRect l="1420" t="1" r="52117" b="228"/>
          <a:stretch/>
        </p:blipFill>
        <p:spPr>
          <a:xfrm>
            <a:off x="6885134" y="376494"/>
            <a:ext cx="4527242" cy="3095669"/>
          </a:xfrm>
          <a:prstGeom prst="rect">
            <a:avLst/>
          </a:prstGeom>
        </p:spPr>
      </p:pic>
      <p:sp>
        <p:nvSpPr>
          <p:cNvPr id="8" name="TextBox 7">
            <a:extLst>
              <a:ext uri="{FF2B5EF4-FFF2-40B4-BE49-F238E27FC236}">
                <a16:creationId xmlns:a16="http://schemas.microsoft.com/office/drawing/2014/main" id="{07FD2FE6-9F86-4CC6-81C5-8DF572B6782C}"/>
              </a:ext>
            </a:extLst>
          </p:cNvPr>
          <p:cNvSpPr txBox="1"/>
          <p:nvPr/>
        </p:nvSpPr>
        <p:spPr>
          <a:xfrm>
            <a:off x="6885134" y="3351133"/>
            <a:ext cx="4675077" cy="477054"/>
          </a:xfrm>
          <a:prstGeom prst="rect">
            <a:avLst/>
          </a:prstGeom>
          <a:noFill/>
        </p:spPr>
        <p:txBody>
          <a:bodyPr wrap="square">
            <a:spAutoFit/>
          </a:bodyPr>
          <a:lstStyle/>
          <a:p>
            <a:pPr algn="just"/>
            <a:r>
              <a:rPr lang="en-SG" sz="2500" b="1" i="0" dirty="0" err="1">
                <a:solidFill>
                  <a:srgbClr val="002060"/>
                </a:solidFill>
                <a:effectLst/>
                <a:latin typeface="Cambria" panose="02040503050406030204" pitchFamily="18" charset="0"/>
                <a:ea typeface="Cambria" panose="02040503050406030204" pitchFamily="18" charset="0"/>
              </a:rPr>
              <a:t>Tìm</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hiểu</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văn</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hóa</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truyền</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thống</a:t>
            </a:r>
            <a:endParaRPr lang="en-SG" sz="2500" b="1" i="0" dirty="0">
              <a:solidFill>
                <a:srgbClr val="002060"/>
              </a:solidFill>
              <a:effectLs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C81EF6A5-DDBB-4F1A-AB3C-E21FECEB5661}"/>
              </a:ext>
            </a:extLst>
          </p:cNvPr>
          <p:cNvSpPr txBox="1"/>
          <p:nvPr/>
        </p:nvSpPr>
        <p:spPr>
          <a:xfrm>
            <a:off x="4210462" y="6205350"/>
            <a:ext cx="3344927" cy="477054"/>
          </a:xfrm>
          <a:prstGeom prst="rect">
            <a:avLst/>
          </a:prstGeom>
          <a:noFill/>
        </p:spPr>
        <p:txBody>
          <a:bodyPr wrap="square">
            <a:spAutoFit/>
          </a:bodyPr>
          <a:lstStyle/>
          <a:p>
            <a:pPr algn="just"/>
            <a:r>
              <a:rPr lang="en-SG" sz="2500" b="1" i="0" dirty="0" err="1">
                <a:solidFill>
                  <a:srgbClr val="002060"/>
                </a:solidFill>
                <a:effectLst/>
                <a:latin typeface="Cambria" panose="02040503050406030204" pitchFamily="18" charset="0"/>
                <a:ea typeface="Cambria" panose="02040503050406030204" pitchFamily="18" charset="0"/>
              </a:rPr>
              <a:t>Vẽ</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tranh</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tuyên</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truyền</a:t>
            </a:r>
            <a:endParaRPr lang="en-SG" sz="2500" b="1" i="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72464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E98C3A25-3A57-F73D-F728-005459E703CD}"/>
              </a:ext>
            </a:extLst>
          </p:cNvPr>
          <p:cNvSpPr/>
          <p:nvPr/>
        </p:nvSpPr>
        <p:spPr>
          <a:xfrm>
            <a:off x="512957" y="1747062"/>
            <a:ext cx="7843643" cy="4065448"/>
          </a:xfrm>
          <a:prstGeom prst="roundRect">
            <a:avLst>
              <a:gd name="adj" fmla="val 7452"/>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a:extLst>
              <a:ext uri="{FF2B5EF4-FFF2-40B4-BE49-F238E27FC236}">
                <a16:creationId xmlns:a16="http://schemas.microsoft.com/office/drawing/2014/main" id="{21CEDBE8-7D6D-458F-9102-8A78B7552B0C}"/>
              </a:ext>
            </a:extLst>
          </p:cNvPr>
          <p:cNvSpPr txBox="1"/>
          <p:nvPr/>
        </p:nvSpPr>
        <p:spPr>
          <a:xfrm>
            <a:off x="621383" y="2010071"/>
            <a:ext cx="7626789" cy="3539430"/>
          </a:xfrm>
          <a:prstGeom prst="rect">
            <a:avLst/>
          </a:prstGeom>
          <a:noFill/>
        </p:spPr>
        <p:txBody>
          <a:bodyPr wrap="square">
            <a:spAutoFit/>
          </a:bodyPr>
          <a:lstStyle/>
          <a:p>
            <a:r>
              <a:rPr lang="en-SG" sz="5600" b="1" dirty="0" err="1">
                <a:latin typeface="Cambria" panose="02040503050406030204" pitchFamily="18" charset="0"/>
                <a:ea typeface="Cambria" panose="02040503050406030204" pitchFamily="18" charset="0"/>
              </a:rPr>
              <a:t>Ngày</a:t>
            </a:r>
            <a:r>
              <a:rPr lang="en-SG" sz="5600" b="1" dirty="0">
                <a:latin typeface="Cambria" panose="02040503050406030204" pitchFamily="18" charset="0"/>
                <a:ea typeface="Cambria" panose="02040503050406030204" pitchFamily="18" charset="0"/>
              </a:rPr>
              <a:t> 16 – 7 – 1999, </a:t>
            </a:r>
            <a:r>
              <a:rPr lang="en-SG" sz="5600" b="1" dirty="0" err="1">
                <a:latin typeface="Cambria" panose="02040503050406030204" pitchFamily="18" charset="0"/>
                <a:ea typeface="Cambria" panose="02040503050406030204" pitchFamily="18" charset="0"/>
              </a:rPr>
              <a:t>Hà</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Nội</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được</a:t>
            </a:r>
            <a:r>
              <a:rPr lang="en-SG" sz="5600" b="1" dirty="0">
                <a:latin typeface="Cambria" panose="02040503050406030204" pitchFamily="18" charset="0"/>
                <a:ea typeface="Cambria" panose="02040503050406030204" pitchFamily="18" charset="0"/>
              </a:rPr>
              <a:t> UNESCO </a:t>
            </a:r>
            <a:r>
              <a:rPr lang="en-SG" sz="5600" b="1" dirty="0" err="1">
                <a:latin typeface="Cambria" panose="02040503050406030204" pitchFamily="18" charset="0"/>
                <a:ea typeface="Cambria" panose="02040503050406030204" pitchFamily="18" charset="0"/>
              </a:rPr>
              <a:t>trao</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tặng</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danh</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hiệu</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Thành</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phố</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vì</a:t>
            </a:r>
            <a:r>
              <a:rPr lang="en-SG" sz="5600" b="1" dirty="0">
                <a:latin typeface="Cambria" panose="02040503050406030204" pitchFamily="18" charset="0"/>
                <a:ea typeface="Cambria" panose="02040503050406030204" pitchFamily="18" charset="0"/>
              </a:rPr>
              <a:t> </a:t>
            </a:r>
            <a:r>
              <a:rPr lang="en-SG" sz="5600" b="1" dirty="0" err="1">
                <a:latin typeface="Cambria" panose="02040503050406030204" pitchFamily="18" charset="0"/>
                <a:ea typeface="Cambria" panose="02040503050406030204" pitchFamily="18" charset="0"/>
              </a:rPr>
              <a:t>hoà</a:t>
            </a:r>
            <a:r>
              <a:rPr lang="en-SG" sz="5600" b="1" dirty="0">
                <a:latin typeface="Cambria" panose="02040503050406030204" pitchFamily="18" charset="0"/>
                <a:ea typeface="Cambria" panose="02040503050406030204" pitchFamily="18" charset="0"/>
              </a:rPr>
              <a:t> </a:t>
            </a:r>
            <a:r>
              <a:rPr lang="vi-VN" sz="5600" b="1" dirty="0">
                <a:latin typeface="Cambria" panose="02040503050406030204" pitchFamily="18" charset="0"/>
                <a:ea typeface="Cambria" panose="02040503050406030204" pitchFamily="18" charset="0"/>
              </a:rPr>
              <a:t>bình.</a:t>
            </a:r>
            <a:endParaRPr lang="en-SG" sz="5600" b="1"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85C051FE-0921-467B-B439-1560F333DFB1}"/>
              </a:ext>
            </a:extLst>
          </p:cNvPr>
          <p:cNvPicPr>
            <a:picLocks noChangeAspect="1"/>
          </p:cNvPicPr>
          <p:nvPr/>
        </p:nvPicPr>
        <p:blipFill rotWithShape="1">
          <a:blip r:embed="rId2">
            <a:extLst>
              <a:ext uri="{28A0092B-C50C-407E-A947-70E740481C1C}">
                <a14:useLocalDpi xmlns:a14="http://schemas.microsoft.com/office/drawing/2010/main" val="0"/>
              </a:ext>
            </a:extLst>
          </a:blip>
          <a:srcRect t="-4095" r="83764" b="37529"/>
          <a:stretch/>
        </p:blipFill>
        <p:spPr>
          <a:xfrm>
            <a:off x="8619893" y="2302218"/>
            <a:ext cx="3536065" cy="4065449"/>
          </a:xfrm>
          <a:prstGeom prst="rect">
            <a:avLst/>
          </a:prstGeom>
        </p:spPr>
      </p:pic>
      <p:pic>
        <p:nvPicPr>
          <p:cNvPr id="2" name="Picture 1"/>
          <p:cNvPicPr>
            <a:picLocks noChangeAspect="1"/>
          </p:cNvPicPr>
          <p:nvPr/>
        </p:nvPicPr>
        <p:blipFill>
          <a:blip r:embed="rId3"/>
          <a:stretch>
            <a:fillRect/>
          </a:stretch>
        </p:blipFill>
        <p:spPr>
          <a:xfrm>
            <a:off x="843329" y="0"/>
            <a:ext cx="5389331" cy="2566638"/>
          </a:xfrm>
          <a:prstGeom prst="rect">
            <a:avLst/>
          </a:prstGeom>
        </p:spPr>
      </p:pic>
    </p:spTree>
    <p:extLst>
      <p:ext uri="{BB962C8B-B14F-4D97-AF65-F5344CB8AC3E}">
        <p14:creationId xmlns:p14="http://schemas.microsoft.com/office/powerpoint/2010/main" val="793361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86872" y="555586"/>
            <a:ext cx="9751502" cy="1077219"/>
            <a:chOff x="1433170" y="0"/>
            <a:chExt cx="9751502" cy="1077219"/>
          </a:xfrm>
        </p:grpSpPr>
        <p:sp>
          <p:nvSpPr>
            <p:cNvPr id="4" name="矩形: 圆角 3">
              <a:extLst>
                <a:ext uri="{FF2B5EF4-FFF2-40B4-BE49-F238E27FC236}">
                  <a16:creationId xmlns:a16="http://schemas.microsoft.com/office/drawing/2014/main" id="{F0ABD0A0-BBD9-4209-9673-A5BB6B42DAE3}"/>
                </a:ext>
              </a:extLst>
            </p:cNvPr>
            <p:cNvSpPr/>
            <p:nvPr/>
          </p:nvSpPr>
          <p:spPr>
            <a:xfrm>
              <a:off x="1433170" y="1"/>
              <a:ext cx="9751502" cy="1077218"/>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mn-ea"/>
              </a:endParaRPr>
            </a:p>
          </p:txBody>
        </p:sp>
        <p:sp>
          <p:nvSpPr>
            <p:cNvPr id="3" name="TextBox 2">
              <a:extLst>
                <a:ext uri="{FF2B5EF4-FFF2-40B4-BE49-F238E27FC236}">
                  <a16:creationId xmlns:a16="http://schemas.microsoft.com/office/drawing/2014/main" id="{5BFB399A-554D-4097-9475-9B024F72ED5B}"/>
                </a:ext>
              </a:extLst>
            </p:cNvPr>
            <p:cNvSpPr txBox="1"/>
            <p:nvPr/>
          </p:nvSpPr>
          <p:spPr>
            <a:xfrm>
              <a:off x="1554552" y="0"/>
              <a:ext cx="9508738" cy="1077218"/>
            </a:xfrm>
            <a:prstGeom prst="rect">
              <a:avLst/>
            </a:prstGeom>
            <a:noFill/>
          </p:spPr>
          <p:txBody>
            <a:bodyPr wrap="square">
              <a:spAutoFit/>
            </a:bodyPr>
            <a:lstStyle/>
            <a:p>
              <a:pPr algn="ctr"/>
              <a:r>
                <a:rPr lang="vi-VN" sz="3200" b="1" i="0" dirty="0">
                  <a:solidFill>
                    <a:schemeClr val="bg1"/>
                  </a:solidFill>
                  <a:effectLst/>
                  <a:latin typeface="Cambria" panose="02040503050406030204" pitchFamily="18" charset="0"/>
                  <a:ea typeface="Cambria" panose="02040503050406030204" pitchFamily="18" charset="0"/>
                </a:rPr>
                <a:t>2. Vì sao nói Hà Nội là trung tâm chính trị, kinh tế, văn hóa, giáo dục của đất nước?</a:t>
              </a:r>
              <a:endParaRPr lang="en-SG" sz="32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B4964E86-D06A-41DB-B06D-697CBB5F8469}"/>
              </a:ext>
            </a:extLst>
          </p:cNvPr>
          <p:cNvSpPr txBox="1"/>
          <p:nvPr/>
        </p:nvSpPr>
        <p:spPr>
          <a:xfrm>
            <a:off x="593885" y="1701760"/>
            <a:ext cx="11080596" cy="4708981"/>
          </a:xfrm>
          <a:prstGeom prst="rect">
            <a:avLst/>
          </a:prstGeom>
          <a:noFill/>
        </p:spPr>
        <p:txBody>
          <a:bodyPr wrap="square">
            <a:spAutoFit/>
          </a:bodyPr>
          <a:lstStyle/>
          <a:p>
            <a:pPr algn="just"/>
            <a:r>
              <a:rPr lang="vi-VN" sz="3000" b="1" i="0" dirty="0">
                <a:solidFill>
                  <a:srgbClr val="002060"/>
                </a:solidFill>
                <a:effectLst/>
                <a:latin typeface="Cambria" panose="02040503050406030204" pitchFamily="18" charset="0"/>
                <a:ea typeface="Cambria" panose="02040503050406030204" pitchFamily="18" charset="0"/>
              </a:rPr>
              <a:t>+ Hà Nội là thủ đô của nước ta. Đây là nơi làm việc của các cơ quan lãnh đạo cao nhất của đất nước.</a:t>
            </a:r>
          </a:p>
          <a:p>
            <a:pPr algn="just"/>
            <a:r>
              <a:rPr lang="vi-VN" sz="3000" b="1" i="0" dirty="0">
                <a:solidFill>
                  <a:srgbClr val="002060"/>
                </a:solidFill>
                <a:effectLst/>
                <a:latin typeface="Cambria" panose="02040503050406030204" pitchFamily="18" charset="0"/>
                <a:ea typeface="Cambria" panose="02040503050406030204" pitchFamily="18" charset="0"/>
              </a:rPr>
              <a:t>+ Quốc Tử Giám ở Hà Nội là trường đại học đầu tiên của nước ta. Ngày nay, Hà Nội là nơi tập trung nhiều viện nghiên cứu, trường đại học, bảo tàng, thư viện hàng đầu của cả nước.</a:t>
            </a:r>
          </a:p>
          <a:p>
            <a:pPr algn="just"/>
            <a:r>
              <a:rPr lang="vi-VN" sz="3000" b="1" i="0" dirty="0">
                <a:solidFill>
                  <a:srgbClr val="002060"/>
                </a:solidFill>
                <a:effectLst/>
                <a:latin typeface="Cambria" panose="02040503050406030204" pitchFamily="18" charset="0"/>
                <a:ea typeface="Cambria" panose="02040503050406030204" pitchFamily="18" charset="0"/>
              </a:rPr>
              <a:t>+ Hà Nội còn có các nhà máy, khu công nghệ cao, làng nghề,... làm ra nhiều sản phẩm phục vụ cho nhu cầu trong nước và xuất khẩu. Nhiều trung tâm thương mại, giao dịch trong và ngoài nước đặt tại Hà Nội: như các chợ lớn, siêu thị, hệ thống ngân hàng, bưu điện,...</a:t>
            </a:r>
          </a:p>
        </p:txBody>
      </p:sp>
    </p:spTree>
    <p:extLst>
      <p:ext uri="{BB962C8B-B14F-4D97-AF65-F5344CB8AC3E}">
        <p14:creationId xmlns:p14="http://schemas.microsoft.com/office/powerpoint/2010/main" val="2491327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1">
            <a:extLst>
              <a:ext uri="{FF2B5EF4-FFF2-40B4-BE49-F238E27FC236}">
                <a16:creationId xmlns:a16="http://schemas.microsoft.com/office/drawing/2014/main" id="{BE09FA4A-1B26-4C71-B8C7-0CE4D66D6FDF}"/>
              </a:ext>
            </a:extLst>
          </p:cNvPr>
          <p:cNvGrpSpPr/>
          <p:nvPr/>
        </p:nvGrpSpPr>
        <p:grpSpPr>
          <a:xfrm>
            <a:off x="0" y="4630318"/>
            <a:ext cx="12192000" cy="2256061"/>
            <a:chOff x="0" y="4332156"/>
            <a:chExt cx="12292858" cy="2554224"/>
          </a:xfrm>
        </p:grpSpPr>
        <p:pic>
          <p:nvPicPr>
            <p:cNvPr id="28" name="图片 19">
              <a:extLst>
                <a:ext uri="{FF2B5EF4-FFF2-40B4-BE49-F238E27FC236}">
                  <a16:creationId xmlns:a16="http://schemas.microsoft.com/office/drawing/2014/main" id="{A0B6F429-A0E4-4F63-9364-424FECF10A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29" name="图片 11">
              <a:extLst>
                <a:ext uri="{FF2B5EF4-FFF2-40B4-BE49-F238E27FC236}">
                  <a16:creationId xmlns:a16="http://schemas.microsoft.com/office/drawing/2014/main" id="{FA0228B6-C64C-4B1F-B8E7-C3ABD55F8D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13" name="组合 12">
            <a:extLst>
              <a:ext uri="{FF2B5EF4-FFF2-40B4-BE49-F238E27FC236}">
                <a16:creationId xmlns:a16="http://schemas.microsoft.com/office/drawing/2014/main" id="{3B9315E3-F58E-220C-19A6-BD0373C7F581}"/>
              </a:ext>
            </a:extLst>
          </p:cNvPr>
          <p:cNvGrpSpPr/>
          <p:nvPr/>
        </p:nvGrpSpPr>
        <p:grpSpPr>
          <a:xfrm>
            <a:off x="2692239" y="101961"/>
            <a:ext cx="9317625" cy="6756039"/>
            <a:chOff x="4611444" y="1188720"/>
            <a:chExt cx="6902598"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4611444" y="2362200"/>
              <a:ext cx="6902598"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5458419" y="11887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sp>
        <p:nvSpPr>
          <p:cNvPr id="21" name="TextBox 20">
            <a:extLst>
              <a:ext uri="{FF2B5EF4-FFF2-40B4-BE49-F238E27FC236}">
                <a16:creationId xmlns:a16="http://schemas.microsoft.com/office/drawing/2014/main" id="{E247F0A8-8FB6-463F-BDA5-E8CFC185D714}"/>
              </a:ext>
            </a:extLst>
          </p:cNvPr>
          <p:cNvSpPr txBox="1"/>
          <p:nvPr/>
        </p:nvSpPr>
        <p:spPr>
          <a:xfrm>
            <a:off x="2947893" y="3209473"/>
            <a:ext cx="8942905" cy="3108543"/>
          </a:xfrm>
          <a:prstGeom prst="rect">
            <a:avLst/>
          </a:prstGeom>
          <a:noFill/>
        </p:spPr>
        <p:txBody>
          <a:bodyPr wrap="square">
            <a:spAutoFit/>
          </a:bodyPr>
          <a:lstStyle/>
          <a:p>
            <a:pPr algn="ctr"/>
            <a:r>
              <a:rPr lang="en-SG" sz="4900" b="1" dirty="0" err="1">
                <a:solidFill>
                  <a:srgbClr val="002060"/>
                </a:solidFill>
                <a:latin typeface="Cambria" panose="02040503050406030204" pitchFamily="18" charset="0"/>
                <a:ea typeface="Cambria" panose="02040503050406030204" pitchFamily="18" charset="0"/>
              </a:rPr>
              <a:t>Vẽ</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tranh</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tuyên</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truyền</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về</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việc</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bảo</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vệ</a:t>
            </a:r>
            <a:r>
              <a:rPr lang="en-SG" sz="4900" b="1" dirty="0">
                <a:solidFill>
                  <a:srgbClr val="002060"/>
                </a:solidFill>
                <a:latin typeface="Cambria" panose="02040503050406030204" pitchFamily="18" charset="0"/>
                <a:ea typeface="Cambria" panose="02040503050406030204" pitchFamily="18" charset="0"/>
              </a:rPr>
              <a:t> di </a:t>
            </a:r>
            <a:r>
              <a:rPr lang="en-SG" sz="4900" b="1" dirty="0" err="1">
                <a:solidFill>
                  <a:srgbClr val="002060"/>
                </a:solidFill>
                <a:latin typeface="Cambria" panose="02040503050406030204" pitchFamily="18" charset="0"/>
                <a:ea typeface="Cambria" panose="02040503050406030204" pitchFamily="18" charset="0"/>
              </a:rPr>
              <a:t>tích</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lịch</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sử</a:t>
            </a:r>
            <a:r>
              <a:rPr lang="en-SG" sz="4900" b="1" dirty="0">
                <a:solidFill>
                  <a:srgbClr val="002060"/>
                </a:solidFill>
                <a:latin typeface="Cambria" panose="02040503050406030204" pitchFamily="18" charset="0"/>
                <a:ea typeface="Cambria" panose="02040503050406030204" pitchFamily="18" charset="0"/>
              </a:rPr>
              <a:t> - </a:t>
            </a:r>
            <a:r>
              <a:rPr lang="en-SG" sz="4900" b="1" dirty="0" err="1">
                <a:solidFill>
                  <a:srgbClr val="002060"/>
                </a:solidFill>
                <a:latin typeface="Cambria" panose="02040503050406030204" pitchFamily="18" charset="0"/>
                <a:ea typeface="Cambria" panose="02040503050406030204" pitchFamily="18" charset="0"/>
              </a:rPr>
              <a:t>văn</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hoá</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danh</a:t>
            </a:r>
            <a:r>
              <a:rPr lang="en-SG" sz="4900" b="1" dirty="0">
                <a:solidFill>
                  <a:srgbClr val="002060"/>
                </a:solidFill>
                <a:latin typeface="Cambria" panose="02040503050406030204" pitchFamily="18" charset="0"/>
                <a:ea typeface="Cambria" panose="02040503050406030204" pitchFamily="18" charset="0"/>
              </a:rPr>
              <a:t> lam </a:t>
            </a:r>
            <a:r>
              <a:rPr lang="en-SG" sz="4900" b="1" dirty="0" err="1">
                <a:solidFill>
                  <a:srgbClr val="002060"/>
                </a:solidFill>
                <a:latin typeface="Cambria" panose="02040503050406030204" pitchFamily="18" charset="0"/>
                <a:ea typeface="Cambria" panose="02040503050406030204" pitchFamily="18" charset="0"/>
              </a:rPr>
              <a:t>thắng</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cảnh</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hoặc</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giá</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trị</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truyền</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thống</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của</a:t>
            </a:r>
            <a:r>
              <a:rPr lang="en-SG" sz="4900" b="1" dirty="0">
                <a:solidFill>
                  <a:srgbClr val="002060"/>
                </a:solidFill>
                <a:latin typeface="Cambria" panose="02040503050406030204" pitchFamily="18" charset="0"/>
                <a:ea typeface="Cambria" panose="02040503050406030204" pitchFamily="18" charset="0"/>
              </a:rPr>
              <a:t> </a:t>
            </a:r>
            <a:r>
              <a:rPr lang="en-SG" sz="4900" b="1" dirty="0" err="1">
                <a:solidFill>
                  <a:srgbClr val="002060"/>
                </a:solidFill>
                <a:latin typeface="Cambria" panose="02040503050406030204" pitchFamily="18" charset="0"/>
                <a:ea typeface="Cambria" panose="02040503050406030204" pitchFamily="18" charset="0"/>
              </a:rPr>
              <a:t>Hà</a:t>
            </a:r>
            <a:r>
              <a:rPr lang="en-SG" sz="4900" b="1" dirty="0">
                <a:solidFill>
                  <a:srgbClr val="002060"/>
                </a:solidFill>
                <a:latin typeface="Cambria" panose="02040503050406030204" pitchFamily="18" charset="0"/>
                <a:ea typeface="Cambria" panose="02040503050406030204" pitchFamily="18" charset="0"/>
              </a:rPr>
              <a:t> </a:t>
            </a:r>
            <a:r>
              <a:rPr lang="vi-VN" sz="4900" b="1" dirty="0">
                <a:solidFill>
                  <a:srgbClr val="002060"/>
                </a:solidFill>
                <a:latin typeface="Cambria" panose="02040503050406030204" pitchFamily="18" charset="0"/>
                <a:ea typeface="Cambria" panose="02040503050406030204" pitchFamily="18" charset="0"/>
              </a:rPr>
              <a:t>Nội.</a:t>
            </a:r>
            <a:endParaRPr lang="en-SG" sz="4900" b="1"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95DA81ED-53F9-4102-A71B-42550E81429C}"/>
              </a:ext>
            </a:extLst>
          </p:cNvPr>
          <p:cNvPicPr>
            <a:picLocks noChangeAspect="1"/>
          </p:cNvPicPr>
          <p:nvPr/>
        </p:nvPicPr>
        <p:blipFill>
          <a:blip r:embed="rId6"/>
          <a:stretch>
            <a:fillRect/>
          </a:stretch>
        </p:blipFill>
        <p:spPr>
          <a:xfrm>
            <a:off x="3835547" y="1680797"/>
            <a:ext cx="6748726" cy="1599176"/>
          </a:xfrm>
          <a:prstGeom prst="rect">
            <a:avLst/>
          </a:prstGeom>
        </p:spPr>
      </p:pic>
      <p:pic>
        <p:nvPicPr>
          <p:cNvPr id="26" name="Picture 25" descr="A couple of kids wearing traditional clothing&#10;&#10;Description automatically generated">
            <a:extLst>
              <a:ext uri="{FF2B5EF4-FFF2-40B4-BE49-F238E27FC236}">
                <a16:creationId xmlns:a16="http://schemas.microsoft.com/office/drawing/2014/main" id="{6509EDD7-F7C1-4AC6-938D-CCDE20CB49C3}"/>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57136" y="4058091"/>
            <a:ext cx="3024522" cy="2805291"/>
          </a:xfrm>
          <a:prstGeom prst="rect">
            <a:avLst/>
          </a:prstGeom>
        </p:spPr>
      </p:pic>
      <p:grpSp>
        <p:nvGrpSpPr>
          <p:cNvPr id="30" name="组合 1">
            <a:extLst>
              <a:ext uri="{FF2B5EF4-FFF2-40B4-BE49-F238E27FC236}">
                <a16:creationId xmlns:a16="http://schemas.microsoft.com/office/drawing/2014/main" id="{FF09A207-306B-4BDF-B0FE-4EE3ABE03EE9}"/>
              </a:ext>
            </a:extLst>
          </p:cNvPr>
          <p:cNvGrpSpPr/>
          <p:nvPr/>
        </p:nvGrpSpPr>
        <p:grpSpPr>
          <a:xfrm>
            <a:off x="182136" y="5562909"/>
            <a:ext cx="12192000" cy="2256061"/>
            <a:chOff x="0" y="4332156"/>
            <a:chExt cx="12292858" cy="2554224"/>
          </a:xfrm>
        </p:grpSpPr>
        <p:pic>
          <p:nvPicPr>
            <p:cNvPr id="31" name="图片 19">
              <a:extLst>
                <a:ext uri="{FF2B5EF4-FFF2-40B4-BE49-F238E27FC236}">
                  <a16:creationId xmlns:a16="http://schemas.microsoft.com/office/drawing/2014/main" id="{6A81F01C-4880-4FF6-B8E9-A6AADC29BB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32" name="图片 11">
              <a:extLst>
                <a:ext uri="{FF2B5EF4-FFF2-40B4-BE49-F238E27FC236}">
                  <a16:creationId xmlns:a16="http://schemas.microsoft.com/office/drawing/2014/main" id="{6898A552-CA26-4D3F-9DE3-CA0CC7D2D5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Tree>
    <p:custDataLst>
      <p:tags r:id="rId1"/>
    </p:custDataLst>
    <p:extLst>
      <p:ext uri="{BB962C8B-B14F-4D97-AF65-F5344CB8AC3E}">
        <p14:creationId xmlns:p14="http://schemas.microsoft.com/office/powerpoint/2010/main" val="42632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852929" y="768269"/>
            <a:ext cx="10486142" cy="5355858"/>
            <a:chOff x="1055370" y="987975"/>
            <a:chExt cx="10211753" cy="4666065"/>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737082" y="987975"/>
              <a:ext cx="4963242" cy="1461394"/>
              <a:chOff x="3737082" y="1140375"/>
              <a:chExt cx="4963242" cy="1461394"/>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solidFill>
                    <a:schemeClr val="bg1"/>
                  </a:solidFill>
                  <a:latin typeface="阿里妈妈刀隶体" pitchFamily="2" charset="-122"/>
                  <a:ea typeface="阿里妈妈刀隶体" pitchFamily="2" charset="-122"/>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737082" y="1140375"/>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dirty="0">
                    <a:solidFill>
                      <a:schemeClr val="bg1"/>
                    </a:solidFill>
                    <a:latin typeface="UVF Salome" panose="02000503040000020003" pitchFamily="50" charset="0"/>
                    <a:ea typeface="阿里妈妈刀隶体" pitchFamily="2" charset="-122"/>
                  </a:rPr>
                  <a:t>LỊCH SỬ VÀ ĐỊA LÍ</a:t>
                </a:r>
                <a:endParaRPr lang="en-US" altLang="zh-CN" sz="3200" dirty="0">
                  <a:solidFill>
                    <a:schemeClr val="bg1"/>
                  </a:solidFill>
                  <a:latin typeface="UVF Porcelain" panose="00000400000000000000" pitchFamily="2" charset="0"/>
                  <a:ea typeface="阿里妈妈刀隶体" pitchFamily="2" charset="-122"/>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 name="Picture 2">
            <a:extLst>
              <a:ext uri="{FF2B5EF4-FFF2-40B4-BE49-F238E27FC236}">
                <a16:creationId xmlns:a16="http://schemas.microsoft.com/office/drawing/2014/main" id="{695157AC-A0D1-47C7-B689-9203BFE0F734}"/>
              </a:ext>
            </a:extLst>
          </p:cNvPr>
          <p:cNvPicPr>
            <a:picLocks noChangeAspect="1"/>
          </p:cNvPicPr>
          <p:nvPr/>
        </p:nvPicPr>
        <p:blipFill>
          <a:blip r:embed="rId4"/>
          <a:stretch>
            <a:fillRect/>
          </a:stretch>
        </p:blipFill>
        <p:spPr>
          <a:xfrm>
            <a:off x="988091" y="1969471"/>
            <a:ext cx="10967655" cy="2353260"/>
          </a:xfrm>
          <a:prstGeom prst="rect">
            <a:avLst/>
          </a:prstGeom>
        </p:spPr>
      </p:pic>
      <p:pic>
        <p:nvPicPr>
          <p:cNvPr id="33" name="Picture 32">
            <a:extLst>
              <a:ext uri="{FF2B5EF4-FFF2-40B4-BE49-F238E27FC236}">
                <a16:creationId xmlns:a16="http://schemas.microsoft.com/office/drawing/2014/main" id="{CF041A76-7C30-4A33-ACF5-9E2F458F8128}"/>
              </a:ext>
            </a:extLst>
          </p:cNvPr>
          <p:cNvPicPr>
            <a:picLocks noChangeAspect="1"/>
          </p:cNvPicPr>
          <p:nvPr/>
        </p:nvPicPr>
        <p:blipFill rotWithShape="1">
          <a:blip r:embed="rId5"/>
          <a:srcRect l="73969" b="66219"/>
          <a:stretch/>
        </p:blipFill>
        <p:spPr>
          <a:xfrm>
            <a:off x="9326494" y="1465912"/>
            <a:ext cx="2391565" cy="1977083"/>
          </a:xfrm>
          <a:prstGeom prst="rect">
            <a:avLst/>
          </a:prstGeom>
        </p:spPr>
      </p:pic>
      <p:sp>
        <p:nvSpPr>
          <p:cNvPr id="34" name="Title 1">
            <a:extLst>
              <a:ext uri="{FF2B5EF4-FFF2-40B4-BE49-F238E27FC236}">
                <a16:creationId xmlns:a16="http://schemas.microsoft.com/office/drawing/2014/main" id="{B84956CB-9AEF-459A-9894-07E292F34907}"/>
              </a:ext>
            </a:extLst>
          </p:cNvPr>
          <p:cNvSpPr txBox="1">
            <a:spLocks/>
          </p:cNvSpPr>
          <p:nvPr/>
        </p:nvSpPr>
        <p:spPr>
          <a:xfrm>
            <a:off x="2899439" y="5989399"/>
            <a:ext cx="7697370" cy="590550"/>
          </a:xfrm>
          <a:prstGeom prst="rect">
            <a:avLst/>
          </a:prstGeom>
        </p:spPr>
        <p:txBody>
          <a:bodyPr vert="horz" lIns="54423" tIns="27212" rIns="54423" bIns="2721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endParaRPr kumimoji="0" lang="en-US" sz="12000" b="1"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5" name="Picture 4" descr="A couple of kids wearing traditional clothing&#10;&#10;Description automatically generated">
            <a:extLst>
              <a:ext uri="{FF2B5EF4-FFF2-40B4-BE49-F238E27FC236}">
                <a16:creationId xmlns:a16="http://schemas.microsoft.com/office/drawing/2014/main" id="{C894D3A5-2323-41AC-B3FB-E01588F4EC2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358" y="3472493"/>
            <a:ext cx="3757956" cy="3485562"/>
          </a:xfrm>
          <a:prstGeom prst="rect">
            <a:avLst/>
          </a:prstGeom>
        </p:spPr>
      </p:pic>
      <p:pic>
        <p:nvPicPr>
          <p:cNvPr id="11" name="Picture 10" descr="A red building with trees and flowers&#10;&#10;Description automatically generated">
            <a:extLst>
              <a:ext uri="{FF2B5EF4-FFF2-40B4-BE49-F238E27FC236}">
                <a16:creationId xmlns:a16="http://schemas.microsoft.com/office/drawing/2014/main" id="{0D15E5C6-FA98-4DF0-8B29-FA9B191803C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8465" b="90869" l="40506" r="94614">
                        <a14:foregroundMark x1="41934" y1="62384" x2="40533" y2="63515"/>
                        <a14:foregroundMark x1="76084" y1="26747" x2="83113" y2="36566"/>
                        <a14:foregroundMark x1="83113" y1="36566" x2="85510" y2="50545"/>
                        <a14:foregroundMark x1="85510" y1="50545" x2="85510" y2="51798"/>
                        <a14:foregroundMark x1="84541" y1="40242" x2="91570" y2="41374"/>
                        <a14:foregroundMark x1="53434" y1="57657" x2="55050" y2="61212"/>
                        <a14:foregroundMark x1="83464" y1="65293" x2="79666" y2="68404"/>
                        <a14:foregroundMark x1="93752" y1="70505" x2="94614" y2="72768"/>
                        <a14:foregroundMark x1="93859" y1="72121" x2="93536" y2="72606"/>
                      </a14:backgroundRemoval>
                    </a14:imgEffect>
                  </a14:imgLayer>
                </a14:imgProps>
              </a:ext>
              <a:ext uri="{28A0092B-C50C-407E-A947-70E740481C1C}">
                <a14:useLocalDpi xmlns:a14="http://schemas.microsoft.com/office/drawing/2010/main" val="0"/>
              </a:ext>
            </a:extLst>
          </a:blip>
          <a:srcRect l="35808" t="9431"/>
          <a:stretch/>
        </p:blipFill>
        <p:spPr>
          <a:xfrm>
            <a:off x="3307948" y="3442996"/>
            <a:ext cx="2792271" cy="2626424"/>
          </a:xfrm>
          <a:prstGeom prst="rect">
            <a:avLst/>
          </a:prstGeom>
        </p:spPr>
      </p:pic>
      <p:pic>
        <p:nvPicPr>
          <p:cNvPr id="29" name="Picture 28">
            <a:extLst>
              <a:ext uri="{FF2B5EF4-FFF2-40B4-BE49-F238E27FC236}">
                <a16:creationId xmlns:a16="http://schemas.microsoft.com/office/drawing/2014/main" id="{70216E80-F48C-4902-9231-EFB83AB595B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7667"/>
          <a:stretch/>
        </p:blipFill>
        <p:spPr>
          <a:xfrm>
            <a:off x="10247393" y="4774474"/>
            <a:ext cx="1091678" cy="1157170"/>
          </a:xfrm>
          <a:prstGeom prst="rect">
            <a:avLst/>
          </a:prstGeom>
        </p:spPr>
      </p:pic>
      <p:pic>
        <p:nvPicPr>
          <p:cNvPr id="4" name="Picture 3"/>
          <p:cNvPicPr>
            <a:picLocks noChangeAspect="1"/>
          </p:cNvPicPr>
          <p:nvPr/>
        </p:nvPicPr>
        <p:blipFill>
          <a:blip r:embed="rId11"/>
          <a:stretch>
            <a:fillRect/>
          </a:stretch>
        </p:blipFill>
        <p:spPr>
          <a:xfrm>
            <a:off x="4175043" y="2971198"/>
            <a:ext cx="7693819" cy="3206774"/>
          </a:xfrm>
          <a:prstGeom prst="rect">
            <a:avLst/>
          </a:prstGeom>
        </p:spPr>
      </p:pic>
      <p:pic>
        <p:nvPicPr>
          <p:cNvPr id="6" name="Picture 5"/>
          <p:cNvPicPr>
            <a:picLocks noChangeAspect="1"/>
          </p:cNvPicPr>
          <p:nvPr/>
        </p:nvPicPr>
        <p:blipFill>
          <a:blip r:embed="rId12"/>
          <a:stretch>
            <a:fillRect/>
          </a:stretch>
        </p:blipFill>
        <p:spPr>
          <a:xfrm>
            <a:off x="5551668" y="5059895"/>
            <a:ext cx="7699915" cy="1072989"/>
          </a:xfrm>
          <a:prstGeom prst="rect">
            <a:avLst/>
          </a:prstGeom>
        </p:spPr>
      </p:pic>
    </p:spTree>
    <p:custDataLst>
      <p:tags r:id="rId1"/>
    </p:custDataLst>
    <p:extLst>
      <p:ext uri="{BB962C8B-B14F-4D97-AF65-F5344CB8AC3E}">
        <p14:creationId xmlns:p14="http://schemas.microsoft.com/office/powerpoint/2010/main" val="8437647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13" name="组合 12">
            <a:extLst>
              <a:ext uri="{FF2B5EF4-FFF2-40B4-BE49-F238E27FC236}">
                <a16:creationId xmlns:a16="http://schemas.microsoft.com/office/drawing/2014/main" id="{3B9315E3-F58E-220C-19A6-BD0373C7F581}"/>
              </a:ext>
            </a:extLst>
          </p:cNvPr>
          <p:cNvGrpSpPr/>
          <p:nvPr/>
        </p:nvGrpSpPr>
        <p:grpSpPr>
          <a:xfrm>
            <a:off x="1744089" y="104678"/>
            <a:ext cx="8942905" cy="6199041"/>
            <a:chOff x="4611444" y="1188720"/>
            <a:chExt cx="6902598"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4611444" y="2362200"/>
              <a:ext cx="6902598"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5458419" y="11887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1" name="图片 10">
            <a:extLst>
              <a:ext uri="{FF2B5EF4-FFF2-40B4-BE49-F238E27FC236}">
                <a16:creationId xmlns:a16="http://schemas.microsoft.com/office/drawing/2014/main" id="{224D4FD1-7452-98FF-9F92-1FEB41F02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0967" y="4860281"/>
            <a:ext cx="2332054" cy="1982083"/>
          </a:xfrm>
          <a:prstGeom prst="rect">
            <a:avLst/>
          </a:prstGeom>
        </p:spPr>
      </p:pic>
      <p:sp>
        <p:nvSpPr>
          <p:cNvPr id="24" name="Title 1">
            <a:extLst>
              <a:ext uri="{FF2B5EF4-FFF2-40B4-BE49-F238E27FC236}">
                <a16:creationId xmlns:a16="http://schemas.microsoft.com/office/drawing/2014/main" id="{F56CBAEE-02B0-484D-8CEA-4F2D67256939}"/>
              </a:ext>
            </a:extLst>
          </p:cNvPr>
          <p:cNvSpPr txBox="1">
            <a:spLocks/>
          </p:cNvSpPr>
          <p:nvPr/>
        </p:nvSpPr>
        <p:spPr>
          <a:xfrm>
            <a:off x="1846606" y="6275268"/>
            <a:ext cx="7697370" cy="590550"/>
          </a:xfrm>
          <a:prstGeom prst="rect">
            <a:avLst/>
          </a:prstGeom>
        </p:spPr>
        <p:txBody>
          <a:bodyPr vert="horz" lIns="54423" tIns="27212" rIns="54423" bIns="2721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endParaRPr kumimoji="0" lang="en-US" sz="18000" b="1"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grpSp>
        <p:nvGrpSpPr>
          <p:cNvPr id="21" name="组合 1">
            <a:extLst>
              <a:ext uri="{FF2B5EF4-FFF2-40B4-BE49-F238E27FC236}">
                <a16:creationId xmlns:a16="http://schemas.microsoft.com/office/drawing/2014/main" id="{F154F8DB-207A-4DCB-A455-2B87C035351A}"/>
              </a:ext>
            </a:extLst>
          </p:cNvPr>
          <p:cNvGrpSpPr/>
          <p:nvPr/>
        </p:nvGrpSpPr>
        <p:grpSpPr>
          <a:xfrm>
            <a:off x="0" y="4630318"/>
            <a:ext cx="12192000" cy="2256061"/>
            <a:chOff x="0" y="4332156"/>
            <a:chExt cx="12292858" cy="2554224"/>
          </a:xfrm>
        </p:grpSpPr>
        <p:pic>
          <p:nvPicPr>
            <p:cNvPr id="22" name="图片 19">
              <a:extLst>
                <a:ext uri="{FF2B5EF4-FFF2-40B4-BE49-F238E27FC236}">
                  <a16:creationId xmlns:a16="http://schemas.microsoft.com/office/drawing/2014/main" id="{F09640D7-FABD-4B48-8FAE-0FC0381B8C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23" name="图片 11">
              <a:extLst>
                <a:ext uri="{FF2B5EF4-FFF2-40B4-BE49-F238E27FC236}">
                  <a16:creationId xmlns:a16="http://schemas.microsoft.com/office/drawing/2014/main" id="{C699E90B-6FC2-4293-92AA-934D281525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 name="Picture 1">
            <a:extLst>
              <a:ext uri="{FF2B5EF4-FFF2-40B4-BE49-F238E27FC236}">
                <a16:creationId xmlns:a16="http://schemas.microsoft.com/office/drawing/2014/main" id="{64865CD7-FAF7-4CBE-9F68-D887FED275A5}"/>
              </a:ext>
            </a:extLst>
          </p:cNvPr>
          <p:cNvPicPr>
            <a:picLocks noChangeAspect="1"/>
          </p:cNvPicPr>
          <p:nvPr/>
        </p:nvPicPr>
        <p:blipFill>
          <a:blip r:embed="rId7"/>
          <a:stretch>
            <a:fillRect/>
          </a:stretch>
        </p:blipFill>
        <p:spPr>
          <a:xfrm>
            <a:off x="1261401" y="1979282"/>
            <a:ext cx="9908281" cy="3839275"/>
          </a:xfrm>
          <a:prstGeom prst="rect">
            <a:avLst/>
          </a:prstGeom>
        </p:spPr>
      </p:pic>
      <p:pic>
        <p:nvPicPr>
          <p:cNvPr id="26" name="Picture 25" descr="A couple of kids wearing traditional clothing&#10;&#10;Description automatically generated">
            <a:extLst>
              <a:ext uri="{FF2B5EF4-FFF2-40B4-BE49-F238E27FC236}">
                <a16:creationId xmlns:a16="http://schemas.microsoft.com/office/drawing/2014/main" id="{963E41C3-682C-433B-A570-314937AB3EA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57136" y="4058091"/>
            <a:ext cx="3024522" cy="2805291"/>
          </a:xfrm>
          <a:prstGeom prst="rect">
            <a:avLst/>
          </a:prstGeom>
        </p:spPr>
      </p:pic>
    </p:spTree>
    <p:custDataLst>
      <p:tags r:id="rId1"/>
    </p:custDataLst>
    <p:extLst>
      <p:ext uri="{BB962C8B-B14F-4D97-AF65-F5344CB8AC3E}">
        <p14:creationId xmlns:p14="http://schemas.microsoft.com/office/powerpoint/2010/main" val="2408370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14877"/>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3073007" y="646063"/>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solidFill>
                    <a:schemeClr val="bg1"/>
                  </a:solidFill>
                  <a:latin typeface="阿里妈妈刀隶体" pitchFamily="2" charset="-122"/>
                  <a:ea typeface="阿里妈妈刀隶体" pitchFamily="2" charset="-122"/>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5000" b="1" dirty="0">
                    <a:solidFill>
                      <a:schemeClr val="bg1"/>
                    </a:solidFill>
                    <a:latin typeface="Cambria" panose="02040503050406030204" pitchFamily="18" charset="0"/>
                    <a:ea typeface="Cambria" panose="02040503050406030204" pitchFamily="18" charset="0"/>
                  </a:rPr>
                  <a:t>HOẠT ĐỘNG 3</a:t>
                </a:r>
                <a:endParaRPr lang="en-US" altLang="zh-CN" sz="5000" b="1" dirty="0">
                  <a:solidFill>
                    <a:schemeClr val="bg1"/>
                  </a:solidFill>
                  <a:latin typeface="Cambria" panose="02040503050406030204" pitchFamily="18" charset="0"/>
                  <a:ea typeface="Cambria" panose="02040503050406030204" pitchFamily="18" charset="0"/>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1" name="TextBox 20">
            <a:extLst>
              <a:ext uri="{FF2B5EF4-FFF2-40B4-BE49-F238E27FC236}">
                <a16:creationId xmlns:a16="http://schemas.microsoft.com/office/drawing/2014/main" id="{AEC07FF0-B375-4969-ACF5-02429C601BB1}"/>
              </a:ext>
            </a:extLst>
          </p:cNvPr>
          <p:cNvSpPr txBox="1"/>
          <p:nvPr/>
        </p:nvSpPr>
        <p:spPr>
          <a:xfrm>
            <a:off x="3247352" y="2187589"/>
            <a:ext cx="7810204" cy="2862322"/>
          </a:xfrm>
          <a:prstGeom prst="rect">
            <a:avLst/>
          </a:prstGeom>
          <a:noFill/>
        </p:spPr>
        <p:txBody>
          <a:bodyPr wrap="square">
            <a:spAutoFit/>
          </a:bodyPr>
          <a:lstStyle/>
          <a:p>
            <a:pPr algn="ctr"/>
            <a:r>
              <a:rPr lang="vi-VN" altLang="zh-CN" sz="9000" b="1" dirty="0">
                <a:solidFill>
                  <a:srgbClr val="002060"/>
                </a:solidFill>
                <a:latin typeface="Cambria" panose="02040503050406030204" pitchFamily="18" charset="0"/>
                <a:ea typeface="Cambria" panose="02040503050406030204" pitchFamily="18" charset="0"/>
              </a:rPr>
              <a:t>Thủ đô Hà Nội ngày nay</a:t>
            </a:r>
            <a:endParaRPr lang="en-US" altLang="zh-CN" sz="9000" b="1" dirty="0">
              <a:solidFill>
                <a:schemeClr val="bg1"/>
              </a:solidFill>
              <a:latin typeface="Cambria" panose="02040503050406030204" pitchFamily="18" charset="0"/>
              <a:ea typeface="Cambria" panose="02040503050406030204" pitchFamily="18" charset="0"/>
            </a:endParaRPr>
          </a:p>
        </p:txBody>
      </p:sp>
      <p:grpSp>
        <p:nvGrpSpPr>
          <p:cNvPr id="22" name="组合 1">
            <a:extLst>
              <a:ext uri="{FF2B5EF4-FFF2-40B4-BE49-F238E27FC236}">
                <a16:creationId xmlns:a16="http://schemas.microsoft.com/office/drawing/2014/main" id="{005A8BB7-4F20-4C26-806E-E6F80E01CF13}"/>
              </a:ext>
            </a:extLst>
          </p:cNvPr>
          <p:cNvGrpSpPr/>
          <p:nvPr/>
        </p:nvGrpSpPr>
        <p:grpSpPr>
          <a:xfrm>
            <a:off x="0" y="4786333"/>
            <a:ext cx="12192000" cy="2256061"/>
            <a:chOff x="0" y="4332156"/>
            <a:chExt cx="12292858" cy="2554224"/>
          </a:xfrm>
        </p:grpSpPr>
        <p:pic>
          <p:nvPicPr>
            <p:cNvPr id="23" name="图片 19">
              <a:extLst>
                <a:ext uri="{FF2B5EF4-FFF2-40B4-BE49-F238E27FC236}">
                  <a16:creationId xmlns:a16="http://schemas.microsoft.com/office/drawing/2014/main" id="{43F01403-6262-4222-A1A3-2B2A9EFC0C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24" name="图片 11">
              <a:extLst>
                <a:ext uri="{FF2B5EF4-FFF2-40B4-BE49-F238E27FC236}">
                  <a16:creationId xmlns:a16="http://schemas.microsoft.com/office/drawing/2014/main" id="{EFA1B7F0-47E1-4F7F-B739-E1F882ACFA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5" name="Picture 24" descr="A couple of kids wearing traditional clothing&#10;&#10;Description automatically generated">
            <a:extLst>
              <a:ext uri="{FF2B5EF4-FFF2-40B4-BE49-F238E27FC236}">
                <a16:creationId xmlns:a16="http://schemas.microsoft.com/office/drawing/2014/main" id="{F0158961-9EA2-47E2-ACD4-5DD87BF708D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371941" y="3307130"/>
            <a:ext cx="3757956" cy="3485562"/>
          </a:xfrm>
          <a:prstGeom prst="rect">
            <a:avLst/>
          </a:prstGeom>
        </p:spPr>
      </p:pic>
    </p:spTree>
    <p:custDataLst>
      <p:tags r:id="rId1"/>
    </p:custDataLst>
    <p:extLst>
      <p:ext uri="{BB962C8B-B14F-4D97-AF65-F5344CB8AC3E}">
        <p14:creationId xmlns:p14="http://schemas.microsoft.com/office/powerpoint/2010/main" val="3940950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B21C07-0928-4D52-B723-0A1B3CA844A8}"/>
              </a:ext>
            </a:extLst>
          </p:cNvPr>
          <p:cNvSpPr txBox="1"/>
          <p:nvPr/>
        </p:nvSpPr>
        <p:spPr>
          <a:xfrm>
            <a:off x="806140" y="1192707"/>
            <a:ext cx="10579720" cy="5262979"/>
          </a:xfrm>
          <a:prstGeom prst="rect">
            <a:avLst/>
          </a:prstGeom>
          <a:noFill/>
        </p:spPr>
        <p:txBody>
          <a:bodyPr wrap="square">
            <a:spAutoFit/>
          </a:bodyPr>
          <a:lstStyle/>
          <a:p>
            <a:pPr algn="just"/>
            <a:r>
              <a:rPr lang="en-SG" sz="4200" b="1" dirty="0" err="1">
                <a:solidFill>
                  <a:srgbClr val="002060"/>
                </a:solidFill>
                <a:latin typeface="Cambria" panose="02040503050406030204" pitchFamily="18" charset="0"/>
                <a:ea typeface="Cambria" panose="02040503050406030204" pitchFamily="18" charset="0"/>
              </a:rPr>
              <a:t>Thủ</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đô</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Nội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là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nơi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đặt</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trụ</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sở</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làm</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việc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của</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các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cơ</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quan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Trung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ương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Nội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cũng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là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trung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tâm</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kinh</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tế</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quan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trọng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của</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đất</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nước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với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nhiều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nhà</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máy</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khu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công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nghệ</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cao</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trung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tâm</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thương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mại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hệ</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thống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ngân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hàng</a:t>
            </a:r>
            <a:r>
              <a:rPr lang="en-SG" sz="4200" b="1" dirty="0">
                <a:solidFill>
                  <a:srgbClr val="002060"/>
                </a:solidFill>
                <a:latin typeface="Cambria" panose="02040503050406030204" pitchFamily="18" charset="0"/>
                <a:ea typeface="Cambria" panose="02040503050406030204" pitchFamily="18" charset="0"/>
              </a:rPr>
              <a:t>,..</a:t>
            </a:r>
            <a:r>
              <a:rPr lang="vi-VN" sz="4200" b="1" dirty="0">
                <a:solidFill>
                  <a:srgbClr val="002060"/>
                </a:solidFill>
                <a:latin typeface="Cambria" panose="02040503050406030204" pitchFamily="18" charset="0"/>
                <a:ea typeface="Cambria" panose="02040503050406030204" pitchFamily="18" charset="0"/>
              </a:rPr>
              <a:t>.</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Nơi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đây</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tập</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trung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nhiều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trường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đại</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học</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viện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nghiên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cứu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bảo</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tàng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thư</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viện</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hàng</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đầu</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của</a:t>
            </a:r>
            <a:r>
              <a:rPr lang="en-SG" sz="4200" b="1" dirty="0">
                <a:solidFill>
                  <a:srgbClr val="002060"/>
                </a:solidFill>
                <a:latin typeface="Cambria" panose="02040503050406030204" pitchFamily="18" charset="0"/>
                <a:ea typeface="Cambria" panose="02040503050406030204" pitchFamily="18" charset="0"/>
              </a:rPr>
              <a:t> </a:t>
            </a:r>
            <a:r>
              <a:rPr lang="en-SG" sz="4200" b="1" dirty="0" err="1">
                <a:solidFill>
                  <a:srgbClr val="002060"/>
                </a:solidFill>
                <a:latin typeface="Cambria" panose="02040503050406030204" pitchFamily="18" charset="0"/>
                <a:ea typeface="Cambria" panose="02040503050406030204" pitchFamily="18" charset="0"/>
              </a:rPr>
              <a:t>cả</a:t>
            </a:r>
            <a:r>
              <a:rPr lang="en-SG" sz="4200" b="1" dirty="0">
                <a:solidFill>
                  <a:srgbClr val="002060"/>
                </a:solidFill>
                <a:latin typeface="Cambria" panose="02040503050406030204" pitchFamily="18" charset="0"/>
                <a:ea typeface="Cambria" panose="02040503050406030204" pitchFamily="18" charset="0"/>
              </a:rPr>
              <a:t> </a:t>
            </a:r>
            <a:r>
              <a:rPr lang="vi-VN" sz="4200" b="1" dirty="0">
                <a:solidFill>
                  <a:srgbClr val="002060"/>
                </a:solidFill>
                <a:latin typeface="Cambria" panose="02040503050406030204" pitchFamily="18" charset="0"/>
                <a:ea typeface="Cambria" panose="02040503050406030204" pitchFamily="18" charset="0"/>
              </a:rPr>
              <a:t>nước.</a:t>
            </a:r>
            <a:endParaRPr lang="en-SG" sz="42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1091258" y="247455"/>
            <a:ext cx="3791827" cy="1459354"/>
          </a:xfrm>
          <a:prstGeom prst="rect">
            <a:avLst/>
          </a:prstGeom>
        </p:spPr>
      </p:pic>
    </p:spTree>
    <p:extLst>
      <p:ext uri="{BB962C8B-B14F-4D97-AF65-F5344CB8AC3E}">
        <p14:creationId xmlns:p14="http://schemas.microsoft.com/office/powerpoint/2010/main" val="1317036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D50C9F-E8B5-4C3C-A124-58FA60214E8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16692" y="1290098"/>
            <a:ext cx="5586761" cy="3532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E407CDE0-9191-4819-860B-A73C8FF6A6C8}"/>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949934" y="2206996"/>
            <a:ext cx="6019040" cy="3490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726E40B2-C6FB-4B72-A13F-BC39060E9481}"/>
              </a:ext>
            </a:extLst>
          </p:cNvPr>
          <p:cNvSpPr txBox="1"/>
          <p:nvPr/>
        </p:nvSpPr>
        <p:spPr>
          <a:xfrm>
            <a:off x="422989" y="4822785"/>
            <a:ext cx="517416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Hình 9. Tòa nhà Quốc hội Việt Nam</a:t>
            </a:r>
            <a:endParaRPr lang="en-SG" sz="2400" b="1"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E602259-A79A-4B65-817F-B8E72B3BEBE3}"/>
              </a:ext>
            </a:extLst>
          </p:cNvPr>
          <p:cNvSpPr txBox="1"/>
          <p:nvPr/>
        </p:nvSpPr>
        <p:spPr>
          <a:xfrm>
            <a:off x="6556385" y="5683605"/>
            <a:ext cx="523735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Hình 10. Đại học Bách khoa Hà Nội</a:t>
            </a:r>
            <a:endParaRPr lang="en-SG" sz="2400" b="1" dirty="0">
              <a:solidFill>
                <a:srgbClr val="002060"/>
              </a:solidFill>
              <a:latin typeface="Cambria" panose="02040503050406030204" pitchFamily="18" charset="0"/>
              <a:ea typeface="Cambria" panose="02040503050406030204" pitchFamily="18" charset="0"/>
            </a:endParaRPr>
          </a:p>
        </p:txBody>
      </p:sp>
      <p:grpSp>
        <p:nvGrpSpPr>
          <p:cNvPr id="13" name="组合 6">
            <a:extLst>
              <a:ext uri="{FF2B5EF4-FFF2-40B4-BE49-F238E27FC236}">
                <a16:creationId xmlns:a16="http://schemas.microsoft.com/office/drawing/2014/main" id="{0C60B5A4-DB8C-4756-BE3E-212249927006}"/>
              </a:ext>
            </a:extLst>
          </p:cNvPr>
          <p:cNvGrpSpPr/>
          <p:nvPr/>
        </p:nvGrpSpPr>
        <p:grpSpPr>
          <a:xfrm>
            <a:off x="39524" y="-106098"/>
            <a:ext cx="11935784" cy="1396196"/>
            <a:chOff x="4593316" y="986494"/>
            <a:chExt cx="5818206" cy="1950760"/>
          </a:xfrm>
        </p:grpSpPr>
        <p:sp>
          <p:nvSpPr>
            <p:cNvPr id="14" name="矩形: 圆角 4">
              <a:extLst>
                <a:ext uri="{FF2B5EF4-FFF2-40B4-BE49-F238E27FC236}">
                  <a16:creationId xmlns:a16="http://schemas.microsoft.com/office/drawing/2014/main" id="{AC7DB928-7FF8-4DB3-B00E-B4D42065BD75}"/>
                </a:ext>
              </a:extLst>
            </p:cNvPr>
            <p:cNvSpPr/>
            <p:nvPr/>
          </p:nvSpPr>
          <p:spPr>
            <a:xfrm>
              <a:off x="4649355" y="1044869"/>
              <a:ext cx="5762167" cy="1892385"/>
            </a:xfrm>
            <a:prstGeom prst="roundRect">
              <a:avLst>
                <a:gd name="adj" fmla="val 6714"/>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
              <a:extLst>
                <a:ext uri="{FF2B5EF4-FFF2-40B4-BE49-F238E27FC236}">
                  <a16:creationId xmlns:a16="http://schemas.microsoft.com/office/drawing/2014/main" id="{DDA9B590-5EC4-48EC-B0EB-2DEA80F047AC}"/>
                </a:ext>
              </a:extLst>
            </p:cNvPr>
            <p:cNvSpPr/>
            <p:nvPr/>
          </p:nvSpPr>
          <p:spPr>
            <a:xfrm>
              <a:off x="4593316" y="986494"/>
              <a:ext cx="5762167" cy="1823393"/>
            </a:xfrm>
            <a:prstGeom prst="rect">
              <a:avLst/>
            </a:prstGeom>
          </p:spPr>
          <p:txBody>
            <a:bodyPr wrap="square">
              <a:spAutoFit/>
            </a:bodyPr>
            <a:lstStyle/>
            <a:p>
              <a:pPr marL="514350" indent="-514350" algn="ctr">
                <a:lnSpc>
                  <a:spcPct val="150000"/>
                </a:lnSpc>
                <a:buAutoNum type="arabicPeriod"/>
              </a:pPr>
              <a:r>
                <a:rPr lang="vi-VN" sz="2800" b="1" i="0" dirty="0">
                  <a:effectLst/>
                  <a:latin typeface="Cambria" panose="02040503050406030204" pitchFamily="18" charset="0"/>
                  <a:ea typeface="Cambria" panose="02040503050406030204" pitchFamily="18" charset="0"/>
                </a:rPr>
                <a:t>Dựa vào thông tin và quan sát các hình từ 9 đến 11, em hãy cho biết Hà Nội là trung tâm quan trọng của cả nước ở các lĩnh vực nào?</a:t>
              </a:r>
            </a:p>
          </p:txBody>
        </p:sp>
      </p:grpSp>
    </p:spTree>
    <p:extLst>
      <p:ext uri="{BB962C8B-B14F-4D97-AF65-F5344CB8AC3E}">
        <p14:creationId xmlns:p14="http://schemas.microsoft.com/office/powerpoint/2010/main" val="2567417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CAA808-4B40-4502-8558-8C94F04BF78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727977" y="443713"/>
            <a:ext cx="8307807" cy="53336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E24064DF-3EF7-4E2D-ADA5-B7A4CF1469CA}"/>
              </a:ext>
            </a:extLst>
          </p:cNvPr>
          <p:cNvSpPr txBox="1"/>
          <p:nvPr/>
        </p:nvSpPr>
        <p:spPr>
          <a:xfrm>
            <a:off x="3305184" y="5777328"/>
            <a:ext cx="8886816" cy="477054"/>
          </a:xfrm>
          <a:prstGeom prst="rect">
            <a:avLst/>
          </a:prstGeom>
          <a:noFill/>
        </p:spPr>
        <p:txBody>
          <a:bodyPr wrap="square" rtlCol="0">
            <a:spAutoFit/>
          </a:bodyPr>
          <a:lstStyle/>
          <a:p>
            <a:r>
              <a:rPr lang="vi-VN" sz="2500" b="1" dirty="0">
                <a:solidFill>
                  <a:srgbClr val="002060"/>
                </a:solidFill>
                <a:latin typeface="Cambria" panose="02040503050406030204" pitchFamily="18" charset="0"/>
                <a:ea typeface="Cambria" panose="02040503050406030204" pitchFamily="18" charset="0"/>
              </a:rPr>
              <a:t>Hình 11. Bảo tàng Lịch sử quốc gia</a:t>
            </a:r>
            <a:endParaRPr lang="en-SG" sz="2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0109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BC00A9-E9DD-48F3-A804-DE781B1C0DAE}"/>
              </a:ext>
            </a:extLst>
          </p:cNvPr>
          <p:cNvSpPr txBox="1"/>
          <p:nvPr/>
        </p:nvSpPr>
        <p:spPr>
          <a:xfrm>
            <a:off x="6354500" y="1290098"/>
            <a:ext cx="5242009" cy="4967514"/>
          </a:xfrm>
          <a:prstGeom prst="rect">
            <a:avLst/>
          </a:prstGeom>
          <a:noFill/>
        </p:spPr>
        <p:txBody>
          <a:bodyPr wrap="square">
            <a:spAutoFit/>
          </a:bodyPr>
          <a:lstStyle/>
          <a:p>
            <a:pPr algn="just">
              <a:lnSpc>
                <a:spcPct val="120000"/>
              </a:lnSpc>
            </a:pPr>
            <a:r>
              <a:rPr lang="vi-VN" sz="3300" b="1" dirty="0">
                <a:solidFill>
                  <a:srgbClr val="002060"/>
                </a:solidFill>
                <a:effectLst/>
                <a:latin typeface="Cambria" panose="02040503050406030204" pitchFamily="18" charset="0"/>
                <a:ea typeface="Cambria" panose="02040503050406030204" pitchFamily="18" charset="0"/>
              </a:rPr>
              <a:t>Hình 9. Tòa nhà Quốc hội Việt Nam là trụ sở làm việc và nơi diễn ra các phiên họp của quốc hội và Nhà nước Việt Nam. Tòa nhà Quốc hội khởi công xây dựng năm 2009 ở đường Độc Lập.</a:t>
            </a:r>
            <a:endParaRPr lang="en-SG" sz="3300" b="1" dirty="0">
              <a:solidFill>
                <a:srgbClr val="002060"/>
              </a:solidFill>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A4816F2-29BC-4303-8E36-DA50C754872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633380" y="1520930"/>
            <a:ext cx="5586761" cy="3532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AC60721A-9427-4824-9FF3-2AAFB3032E75}"/>
              </a:ext>
            </a:extLst>
          </p:cNvPr>
          <p:cNvSpPr txBox="1"/>
          <p:nvPr/>
        </p:nvSpPr>
        <p:spPr>
          <a:xfrm>
            <a:off x="839677" y="5053617"/>
            <a:ext cx="517416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Hình 9. Tòa nhà Quốc hội Việt Nam</a:t>
            </a:r>
            <a:endParaRPr lang="en-SG"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958873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97A04D-D907-4BC3-A3F0-4E2800962BEF}"/>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525218" y="1351106"/>
            <a:ext cx="6019040" cy="3490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2451369E-39B8-4132-B405-0D2FE111BF29}"/>
              </a:ext>
            </a:extLst>
          </p:cNvPr>
          <p:cNvSpPr txBox="1"/>
          <p:nvPr/>
        </p:nvSpPr>
        <p:spPr>
          <a:xfrm>
            <a:off x="6078453" y="4841438"/>
            <a:ext cx="5237356"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Hình 10. Đại học Bách khoa Hà Nội</a:t>
            </a:r>
            <a:endParaRPr lang="en-SG" sz="24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1771755-5A33-4C2C-91F6-683EA6B98DCB}"/>
              </a:ext>
            </a:extLst>
          </p:cNvPr>
          <p:cNvSpPr txBox="1"/>
          <p:nvPr/>
        </p:nvSpPr>
        <p:spPr>
          <a:xfrm>
            <a:off x="479504" y="1246934"/>
            <a:ext cx="4856425" cy="4616648"/>
          </a:xfrm>
          <a:prstGeom prst="rect">
            <a:avLst/>
          </a:prstGeom>
          <a:noFill/>
        </p:spPr>
        <p:txBody>
          <a:bodyPr wrap="square">
            <a:spAutoFit/>
          </a:bodyPr>
          <a:lstStyle/>
          <a:p>
            <a:pPr algn="just">
              <a:lnSpc>
                <a:spcPct val="120000"/>
              </a:lnSpc>
            </a:pPr>
            <a:r>
              <a:rPr lang="vi-VN" sz="3500" b="1" dirty="0">
                <a:solidFill>
                  <a:srgbClr val="002060"/>
                </a:solidFill>
                <a:effectLst/>
                <a:latin typeface="Cambria" panose="02040503050406030204" pitchFamily="18" charset="0"/>
                <a:ea typeface="Cambria" panose="02040503050406030204" pitchFamily="18" charset="0"/>
              </a:rPr>
              <a:t>Hình 10. Đại học Bách Khoa Hà Nội là Đại học chuyên ngành kỹ thuật hàng đầu và được xếp vào nhóm đại học trọng điểm của quốc gia Việt Nam.</a:t>
            </a:r>
            <a:endParaRPr lang="en-SG" sz="35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41557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5D80AB-BAE1-4FD6-AE30-C7E90D49BA4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02227" y="809302"/>
            <a:ext cx="5592278" cy="34707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04FF07B3-1757-440B-BEB8-ED1C70F74F94}"/>
              </a:ext>
            </a:extLst>
          </p:cNvPr>
          <p:cNvSpPr txBox="1"/>
          <p:nvPr/>
        </p:nvSpPr>
        <p:spPr>
          <a:xfrm>
            <a:off x="424169" y="4415802"/>
            <a:ext cx="8886816" cy="477054"/>
          </a:xfrm>
          <a:prstGeom prst="rect">
            <a:avLst/>
          </a:prstGeom>
          <a:noFill/>
        </p:spPr>
        <p:txBody>
          <a:bodyPr wrap="square" rtlCol="0">
            <a:spAutoFit/>
          </a:bodyPr>
          <a:lstStyle/>
          <a:p>
            <a:r>
              <a:rPr lang="vi-VN" sz="2500" b="1" dirty="0">
                <a:solidFill>
                  <a:srgbClr val="002060"/>
                </a:solidFill>
                <a:latin typeface="Cambria" panose="02040503050406030204" pitchFamily="18" charset="0"/>
                <a:ea typeface="Cambria" panose="02040503050406030204" pitchFamily="18" charset="0"/>
              </a:rPr>
              <a:t>Hình 11. Bảo tàng Lịch sử quốc gia</a:t>
            </a:r>
            <a:endParaRPr lang="en-SG" sz="2500" b="1"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9DA8E27-DEB4-4509-A43C-EEF45B37B68D}"/>
              </a:ext>
            </a:extLst>
          </p:cNvPr>
          <p:cNvSpPr txBox="1"/>
          <p:nvPr/>
        </p:nvSpPr>
        <p:spPr>
          <a:xfrm>
            <a:off x="6172562" y="923898"/>
            <a:ext cx="5425270" cy="5170646"/>
          </a:xfrm>
          <a:prstGeom prst="rect">
            <a:avLst/>
          </a:prstGeom>
          <a:noFill/>
        </p:spPr>
        <p:txBody>
          <a:bodyPr wrap="square">
            <a:spAutoFit/>
          </a:bodyPr>
          <a:lstStyle/>
          <a:p>
            <a:pPr algn="just"/>
            <a:r>
              <a:rPr lang="vi-VN" sz="3000" b="1" dirty="0">
                <a:solidFill>
                  <a:srgbClr val="002060"/>
                </a:solidFill>
                <a:latin typeface="Cambria" panose="02040503050406030204" pitchFamily="18" charset="0"/>
                <a:ea typeface="Cambria" panose="02040503050406030204" pitchFamily="18" charset="0"/>
              </a:rPr>
              <a:t>Bảo tàng Lịch sử Quốc gia là công trình văn hóa tọa lạc ở khu vực trung tâm của Thủ đô Hà Nội, gắn với nhiều di tích linh thiêng của Thủ đô như: Tháp Rùa, Hồ Gươm, cầu Thê Húc, đền Ngọc Sơn,…Bảo tàng trưng bày, giới thiệu lịch sử Việt Nam từ thời tiền sử đến ngày nay. Trong đó, có nhiều hiện vật là bảo vật quốc gia.</a:t>
            </a:r>
            <a:endParaRPr lang="en-SG"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56065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eaad3226-ec83-4222-8f63-f430b5ff06ff"/>
  <p:tag name="COMMONDATA" val="eyJoZGlkIjoiOTcwODA1M2Q4NGZkYTA1MjNiZTMxYzg2ZDEzNjdhMzYifQ=="/>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4.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5.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0053F9"/>
      </a:accent1>
      <a:accent2>
        <a:srgbClr val="5091FA"/>
      </a:accent2>
      <a:accent3>
        <a:srgbClr val="646464"/>
      </a:accent3>
      <a:accent4>
        <a:srgbClr val="828282"/>
      </a:accent4>
      <a:accent5>
        <a:srgbClr val="A5A5A5"/>
      </a:accent5>
      <a:accent6>
        <a:srgbClr val="C9C9C9"/>
      </a:accent6>
      <a:hlink>
        <a:srgbClr val="4472C4"/>
      </a:hlink>
      <a:folHlink>
        <a:srgbClr val="BFBFBF"/>
      </a:folHlink>
    </a:clrScheme>
    <a:fontScheme name="自定义 1">
      <a:majorFont>
        <a:latin typeface="思源黑体 CN Regular"/>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1081</TotalTime>
  <Words>771</Words>
  <Application>Microsoft Office PowerPoint</Application>
  <PresentationFormat>Màn hình rộng</PresentationFormat>
  <Paragraphs>36</Paragraphs>
  <Slides>20</Slides>
  <Notes>0</Notes>
  <HiddenSlides>0</HiddenSlides>
  <MMClips>0</MMClips>
  <ScaleCrop>false</ScaleCrop>
  <HeadingPairs>
    <vt:vector size="6" baseType="variant">
      <vt:variant>
        <vt:lpstr>Phông được Dùng</vt:lpstr>
      </vt:variant>
      <vt:variant>
        <vt:i4>11</vt:i4>
      </vt:variant>
      <vt:variant>
        <vt:lpstr>Chủ đề</vt:lpstr>
      </vt:variant>
      <vt:variant>
        <vt:i4>2</vt:i4>
      </vt:variant>
      <vt:variant>
        <vt:lpstr>Tiêu đề Bản chiếu</vt:lpstr>
      </vt:variant>
      <vt:variant>
        <vt:i4>20</vt:i4>
      </vt:variant>
    </vt:vector>
  </HeadingPairs>
  <TitlesOfParts>
    <vt:vector size="33" baseType="lpstr">
      <vt:lpstr>等线</vt:lpstr>
      <vt:lpstr>#9Slide07 HoneyCream</vt:lpstr>
      <vt:lpstr>Arial</vt:lpstr>
      <vt:lpstr>Cambria</vt:lpstr>
      <vt:lpstr>Times New Roman</vt:lpstr>
      <vt:lpstr>UVF Porcelain</vt:lpstr>
      <vt:lpstr>UVF Salome</vt:lpstr>
      <vt:lpstr>思源黑体 CN</vt:lpstr>
      <vt:lpstr>思源黑体 CN Regular</vt:lpstr>
      <vt:lpstr>阿里妈妈刀隶体</vt:lpstr>
      <vt:lpstr>阿里巴巴普惠体</vt:lpstr>
      <vt:lpstr>Office 主题</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主题名称</dc:title>
  <dc:creator>MANG NON</dc:creator>
  <cp:keywords>MĂNG NON TEAM</cp:keywords>
  <cp:lastModifiedBy>Dung Âu</cp:lastModifiedBy>
  <cp:revision>72</cp:revision>
  <dcterms:created xsi:type="dcterms:W3CDTF">2022-08-17T14:34:00Z</dcterms:created>
  <dcterms:modified xsi:type="dcterms:W3CDTF">2025-12-25T10:47:09Z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DD985A5278E043988E85E1569DB9AFC2_12</vt:lpwstr>
  </property>
  <property fmtid="{D5CDD505-2E9C-101B-9397-08002B2CF9AE}" pid="3" name="KSOProductBuildVer">
    <vt:lpwstr>2052-11.1.0.14309</vt:lpwstr>
  </property>
</Properties>
</file>