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16"/>
  </p:notesMasterIdLst>
  <p:sldIdLst>
    <p:sldId id="437" r:id="rId3"/>
    <p:sldId id="257" r:id="rId4"/>
    <p:sldId id="262" r:id="rId5"/>
    <p:sldId id="261" r:id="rId6"/>
    <p:sldId id="264" r:id="rId7"/>
    <p:sldId id="277" r:id="rId8"/>
    <p:sldId id="278" r:id="rId9"/>
    <p:sldId id="279" r:id="rId10"/>
    <p:sldId id="280" r:id="rId11"/>
    <p:sldId id="265" r:id="rId12"/>
    <p:sldId id="266" r:id="rId13"/>
    <p:sldId id="267" r:id="rId14"/>
    <p:sldId id="281" r:id="rId15"/>
  </p:sldIdLst>
  <p:sldSz cx="12192000" cy="6858000"/>
  <p:notesSz cx="6858000" cy="9144000"/>
  <p:embeddedFontLst>
    <p:embeddedFont>
      <p:font typeface="#9Slide07 HoneyCream" pitchFamily="2" charset="0"/>
      <p:regular r:id="rId17"/>
    </p:embeddedFont>
    <p:embeddedFont>
      <p:font typeface="Cambria" panose="02040503050406030204"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66" autoAdjust="0"/>
  </p:normalViewPr>
  <p:slideViewPr>
    <p:cSldViewPr snapToGrid="0">
      <p:cViewPr varScale="1">
        <p:scale>
          <a:sx n="76" d="100"/>
          <a:sy n="76" d="100"/>
        </p:scale>
        <p:origin x="71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CEB96-48CA-40A7-8693-ACF57AAA2FF1}"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8D199-59AC-47D9-A955-B44B34E3B89B}" type="slidenum">
              <a:rPr lang="en-US" smtClean="0"/>
              <a:t>‹#›</a:t>
            </a:fld>
            <a:endParaRPr lang="en-US"/>
          </a:p>
        </p:txBody>
      </p:sp>
    </p:spTree>
    <p:extLst>
      <p:ext uri="{BB962C8B-B14F-4D97-AF65-F5344CB8AC3E}">
        <p14:creationId xmlns:p14="http://schemas.microsoft.com/office/powerpoint/2010/main" val="209591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86623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95291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415869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2082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191F5-762F-4C60-B182-3A97ED785A72}"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2087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970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2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352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87053363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64545296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4223391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56237762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01653654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2648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19422345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29111780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039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25811656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87412507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40220797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462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27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215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22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1"/>
          <p:cNvSpPr/>
          <p:nvPr userDrawn="1"/>
        </p:nvSpPr>
        <p:spPr>
          <a:xfrm>
            <a:off x="352239" y="422463"/>
            <a:ext cx="11607165" cy="620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6" name="组合 24"/>
          <p:cNvGrpSpPr/>
          <p:nvPr userDrawn="1"/>
        </p:nvGrpSpPr>
        <p:grpSpPr>
          <a:xfrm>
            <a:off x="0" y="0"/>
            <a:ext cx="12192000" cy="6857365"/>
            <a:chOff x="0" y="0"/>
            <a:chExt cx="19200" cy="10799"/>
          </a:xfrm>
        </p:grpSpPr>
        <p:pic>
          <p:nvPicPr>
            <p:cNvPr id="7" name="图片 9" descr="图片4"/>
            <p:cNvPicPr>
              <a:picLocks noChangeAspect="1"/>
            </p:cNvPicPr>
            <p:nvPr/>
          </p:nvPicPr>
          <p:blipFill>
            <a:blip r:embed="rId2"/>
            <a:stretch>
              <a:fillRect/>
            </a:stretch>
          </p:blipFill>
          <p:spPr>
            <a:xfrm>
              <a:off x="0" y="1"/>
              <a:ext cx="14232" cy="10799"/>
            </a:xfrm>
            <a:prstGeom prst="rect">
              <a:avLst/>
            </a:prstGeom>
          </p:spPr>
        </p:pic>
        <p:pic>
          <p:nvPicPr>
            <p:cNvPr id="8"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sp>
        <p:nvSpPr>
          <p:cNvPr id="9" name="矩形 1"/>
          <p:cNvSpPr/>
          <p:nvPr userDrawn="1"/>
        </p:nvSpPr>
        <p:spPr>
          <a:xfrm>
            <a:off x="386423" y="328612"/>
            <a:ext cx="11150822" cy="610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7287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082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270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98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8415441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jpeg"/><Relationship Id="rId2"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243754" y="4865914"/>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Hoả</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pic>
        <p:nvPicPr>
          <p:cNvPr id="3078" name="Picture 6" descr="Hình ảnh Hành Tinh Dễ Thương Saturn Tải Miễn Phí Hành Tinh Saturn Dễ  Thương, Saturn, Hành Tinh Dễ Thương Saturn Tải Miễn Phí, Hành Tinh miễn phí  tải tập tin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906" l="3125" r="99063"/>
                    </a14:imgEffect>
                  </a14:imgLayer>
                </a14:imgProps>
              </a:ext>
              <a:ext uri="{28A0092B-C50C-407E-A947-70E740481C1C}">
                <a14:useLocalDpi xmlns:a14="http://schemas.microsoft.com/office/drawing/2010/main" val="0"/>
              </a:ext>
            </a:extLst>
          </a:blip>
          <a:srcRect/>
          <a:stretch>
            <a:fillRect/>
          </a:stretch>
        </p:blipFill>
        <p:spPr bwMode="auto">
          <a:xfrm>
            <a:off x="4777479" y="3078388"/>
            <a:ext cx="3363480" cy="33634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0"/>
          <p:cNvPicPr>
            <a:picLocks noChangeAspect="1"/>
          </p:cNvPicPr>
          <p:nvPr/>
        </p:nvPicPr>
        <p:blipFill rotWithShape="1">
          <a:blip r:embed="rId9"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47190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6"/>
                                        </p:tgtEl>
                                        <p:attrNameLst>
                                          <p:attrName>ppt_y</p:attrName>
                                        </p:attrNameLst>
                                      </p:cBhvr>
                                      <p:tavLst>
                                        <p:tav tm="0">
                                          <p:val>
                                            <p:strVal val="#ppt_y"/>
                                          </p:val>
                                        </p:tav>
                                        <p:tav tm="100000">
                                          <p:val>
                                            <p:strVal val="#ppt_y"/>
                                          </p:val>
                                        </p:tav>
                                      </p:tavLst>
                                    </p:anim>
                                    <p:anim calcmode="lin" valueType="num">
                                      <p:cBhvr>
                                        <p:cTn id="2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6"/>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2"/>
                                        </p:tgtEl>
                                        <p:attrNameLst>
                                          <p:attrName>ppt_y</p:attrName>
                                        </p:attrNameLst>
                                      </p:cBhvr>
                                      <p:tavLst>
                                        <p:tav tm="0">
                                          <p:val>
                                            <p:strVal val="#ppt_y"/>
                                          </p:val>
                                        </p:tav>
                                        <p:tav tm="100000">
                                          <p:val>
                                            <p:strVal val="#ppt_y"/>
                                          </p:val>
                                        </p:tav>
                                      </p:tavLst>
                                    </p:anim>
                                    <p:anim calcmode="lin" valueType="num">
                                      <p:cBhvr>
                                        <p:cTn id="3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2"/>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 calcmode="lin" valueType="num">
                                      <p:cBhvr>
                                        <p:cTn id="4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6"/>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3078"/>
                                        </p:tgtEl>
                                        <p:attrNameLst>
                                          <p:attrName>style.visibility</p:attrName>
                                        </p:attrNameLst>
                                      </p:cBhvr>
                                      <p:to>
                                        <p:strVal val="visible"/>
                                      </p:to>
                                    </p:set>
                                    <p:anim calcmode="lin" valueType="num">
                                      <p:cBhvr>
                                        <p:cTn id="50" dur="500" fill="hold"/>
                                        <p:tgtEl>
                                          <p:spTgt spid="3078"/>
                                        </p:tgtEl>
                                        <p:attrNameLst>
                                          <p:attrName>ppt_w</p:attrName>
                                        </p:attrNameLst>
                                      </p:cBhvr>
                                      <p:tavLst>
                                        <p:tav tm="0">
                                          <p:val>
                                            <p:fltVal val="0"/>
                                          </p:val>
                                        </p:tav>
                                        <p:tav tm="100000">
                                          <p:val>
                                            <p:strVal val="#ppt_w"/>
                                          </p:val>
                                        </p:tav>
                                      </p:tavLst>
                                    </p:anim>
                                    <p:anim calcmode="lin" valueType="num">
                                      <p:cBhvr>
                                        <p:cTn id="51" dur="500" fill="hold"/>
                                        <p:tgtEl>
                                          <p:spTgt spid="3078"/>
                                        </p:tgtEl>
                                        <p:attrNameLst>
                                          <p:attrName>ppt_h</p:attrName>
                                        </p:attrNameLst>
                                      </p:cBhvr>
                                      <p:tavLst>
                                        <p:tav tm="0">
                                          <p:val>
                                            <p:fltVal val="0"/>
                                          </p:val>
                                        </p:tav>
                                        <p:tav tm="100000">
                                          <p:val>
                                            <p:strVal val="#ppt_h"/>
                                          </p:val>
                                        </p:tav>
                                      </p:tavLst>
                                    </p:anim>
                                    <p:animEffect transition="in" filter="fade">
                                      <p:cBhvr>
                                        <p:cTn id="5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3: Dưới</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đây là một số hình ảnh thực tế có dạng hình thoi. Em hãy tìm thêm một số hình ảnh thực tế có dạng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6667" t="33499" r="22482" b="27730"/>
          <a:stretch/>
        </p:blipFill>
        <p:spPr>
          <a:xfrm>
            <a:off x="1459149" y="2081721"/>
            <a:ext cx="9617189" cy="4124528"/>
          </a:xfrm>
          <a:prstGeom prst="rect">
            <a:avLst/>
          </a:prstGeom>
        </p:spPr>
      </p:pic>
    </p:spTree>
    <p:extLst>
      <p:ext uri="{BB962C8B-B14F-4D97-AF65-F5344CB8AC3E}">
        <p14:creationId xmlns:p14="http://schemas.microsoft.com/office/powerpoint/2010/main" val="329951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pic>
        <p:nvPicPr>
          <p:cNvPr id="9" name="图片 20"/>
          <p:cNvPicPr>
            <a:picLocks noChangeAspect="1"/>
          </p:cNvPicPr>
          <p:nvPr/>
        </p:nvPicPr>
        <p:blipFill rotWithShape="1">
          <a:blip r:embed="rId3" cstate="screen"/>
          <a:srcRect/>
          <a:stretch>
            <a:fillRect/>
          </a:stretch>
        </p:blipFill>
        <p:spPr>
          <a:xfrm rot="18287752">
            <a:off x="10566531" y="5167830"/>
            <a:ext cx="1771803" cy="1687187"/>
          </a:xfrm>
          <a:prstGeom prst="rect">
            <a:avLst/>
          </a:prstGeom>
        </p:spPr>
      </p:pic>
      <p:pic>
        <p:nvPicPr>
          <p:cNvPr id="10" name="图片 42"/>
          <p:cNvPicPr>
            <a:picLocks noChangeAspect="1"/>
          </p:cNvPicPr>
          <p:nvPr/>
        </p:nvPicPr>
        <p:blipFill rotWithShape="1">
          <a:blip r:embed="rId4" cstate="screen"/>
          <a:srcRect/>
          <a:stretch>
            <a:fillRect/>
          </a:stretch>
        </p:blipFill>
        <p:spPr>
          <a:xfrm>
            <a:off x="654673" y="4911108"/>
            <a:ext cx="2420549" cy="1799102"/>
          </a:xfrm>
          <a:prstGeom prst="rect">
            <a:avLst/>
          </a:prstGeom>
        </p:spPr>
      </p:pic>
      <p:pic>
        <p:nvPicPr>
          <p:cNvPr id="1026" name="Picture 2" descr="Top 50 mẫu hàng rào sắt hộp đơn giản đẹp nhất"/>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3588" y="1407447"/>
            <a:ext cx="6261092" cy="40065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Giá trang trí treo tường hình thoi Bừng Sáng Không Gian, Giá chỉ 450.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4680" y="564205"/>
            <a:ext cx="5005475" cy="50054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656851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3503" y="98526"/>
            <a:ext cx="10977784" cy="1754326"/>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4: Thực</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hành gấp giấy và cắt tạo hình thoi.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a:solidFill>
                  <a:srgbClr val="002060"/>
                </a:solidFill>
                <a:latin typeface="Arial" panose="020B0604020202020204" pitchFamily="34" charset="0"/>
                <a:cs typeface="Arial" panose="020B0604020202020204" pitchFamily="34" charset="0"/>
              </a:rPr>
              <a:t>Em</a:t>
            </a:r>
            <a:r>
              <a:rPr lang="vi-VN" sz="3600" b="1" dirty="0">
                <a:solidFill>
                  <a:srgbClr val="002060"/>
                </a:solidFill>
                <a:latin typeface="Arial" panose="020B0604020202020204" pitchFamily="34" charset="0"/>
                <a:cs typeface="Arial" panose="020B0604020202020204" pitchFamily="34" charset="0"/>
              </a:rPr>
              <a:t> hãy gấp giấy theo các đường nét đứt như hình dưới đây rồi cắt được một hình thoi nhé!</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3688" t="38605" r="16206" b="13357"/>
          <a:stretch/>
        </p:blipFill>
        <p:spPr>
          <a:xfrm>
            <a:off x="366658" y="1916348"/>
            <a:ext cx="10992255" cy="4941652"/>
          </a:xfrm>
          <a:prstGeom prst="rect">
            <a:avLst/>
          </a:prstGeom>
        </p:spPr>
      </p:pic>
    </p:spTree>
    <p:extLst>
      <p:ext uri="{BB962C8B-B14F-4D97-AF65-F5344CB8AC3E}">
        <p14:creationId xmlns:p14="http://schemas.microsoft.com/office/powerpoint/2010/main" val="29526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
          <p:cNvGrpSpPr/>
          <p:nvPr/>
        </p:nvGrpSpPr>
        <p:grpSpPr>
          <a:xfrm>
            <a:off x="1" y="27217"/>
            <a:ext cx="12192000" cy="6857365"/>
            <a:chOff x="0" y="0"/>
            <a:chExt cx="19200" cy="10799"/>
          </a:xfrm>
        </p:grpSpPr>
        <p:pic>
          <p:nvPicPr>
            <p:cNvPr id="3" name="图片 9" descr="图片4"/>
            <p:cNvPicPr>
              <a:picLocks noChangeAspect="1"/>
            </p:cNvPicPr>
            <p:nvPr/>
          </p:nvPicPr>
          <p:blipFill>
            <a:blip r:embed="rId2"/>
            <a:stretch>
              <a:fillRect/>
            </a:stretch>
          </p:blipFill>
          <p:spPr>
            <a:xfrm>
              <a:off x="0" y="1"/>
              <a:ext cx="14232" cy="10799"/>
            </a:xfrm>
            <a:prstGeom prst="rect">
              <a:avLst/>
            </a:prstGeom>
          </p:spPr>
        </p:pic>
        <p:pic>
          <p:nvPicPr>
            <p:cNvPr id="4" name="图片 19" descr="E:\设计\PPT\图片6.png图片6"/>
            <p:cNvPicPr>
              <a:picLocks noChangeAspect="1"/>
            </p:cNvPicPr>
            <p:nvPr/>
          </p:nvPicPr>
          <p:blipFill>
            <a:blip r:embed="rId3"/>
            <a:srcRect/>
            <a:stretch>
              <a:fillRect/>
            </a:stretch>
          </p:blipFill>
          <p:spPr>
            <a:xfrm>
              <a:off x="14692" y="0"/>
              <a:ext cx="4508" cy="8074"/>
            </a:xfrm>
            <a:prstGeom prst="rect">
              <a:avLst/>
            </a:prstGeom>
          </p:spPr>
        </p:pic>
      </p:grpSp>
      <p:pic>
        <p:nvPicPr>
          <p:cNvPr id="5" name="图片 5"/>
          <p:cNvPicPr>
            <a:picLocks noChangeAspect="1"/>
          </p:cNvPicPr>
          <p:nvPr/>
        </p:nvPicPr>
        <p:blipFill>
          <a:blip r:embed="rId4"/>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descr="E:\设计\PPT\宇航员.png宇航员"/>
          <p:cNvPicPr>
            <a:picLocks noChangeAspect="1"/>
          </p:cNvPicPr>
          <p:nvPr/>
        </p:nvPicPr>
        <p:blipFill>
          <a:blip r:embed="rId5"/>
          <a:srcRect/>
          <a:stretch>
            <a:fillRect/>
          </a:stretch>
        </p:blipFill>
        <p:spPr>
          <a:xfrm>
            <a:off x="1230393" y="1815075"/>
            <a:ext cx="4034790" cy="4651146"/>
          </a:xfrm>
          <a:prstGeom prst="rect">
            <a:avLst/>
          </a:prstGeom>
        </p:spPr>
      </p:pic>
      <p:pic>
        <p:nvPicPr>
          <p:cNvPr id="10" name="Picture 23" descr="未标题-2"/>
          <p:cNvPicPr>
            <a:picLocks noChangeAspect="1" noChangeArrowheads="1"/>
          </p:cNvPicPr>
          <p:nvPr/>
        </p:nvPicPr>
        <p:blipFill>
          <a:blip r:embed="rId6"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684558" y="4007797"/>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E1CCDF1-4D9F-FD06-DBF6-B9A4F15DB5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7" name="Picture 16">
            <a:extLst>
              <a:ext uri="{FF2B5EF4-FFF2-40B4-BE49-F238E27FC236}">
                <a16:creationId xmlns:a16="http://schemas.microsoft.com/office/drawing/2014/main" id="{B3E61940-C368-65E9-169B-641FBFA244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8" name="Picture 17">
            <a:extLst>
              <a:ext uri="{FF2B5EF4-FFF2-40B4-BE49-F238E27FC236}">
                <a16:creationId xmlns:a16="http://schemas.microsoft.com/office/drawing/2014/main" id="{DAD18C74-11E0-0B43-30B7-986B8B1C02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9" name="Picture 18">
            <a:extLst>
              <a:ext uri="{FF2B5EF4-FFF2-40B4-BE49-F238E27FC236}">
                <a16:creationId xmlns:a16="http://schemas.microsoft.com/office/drawing/2014/main" id="{6ABCB572-C6FD-6D8D-7BAA-A821B8A50B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pic>
        <p:nvPicPr>
          <p:cNvPr id="24" name="Picture 23"/>
          <p:cNvPicPr>
            <a:picLocks noChangeAspect="1"/>
          </p:cNvPicPr>
          <p:nvPr/>
        </p:nvPicPr>
        <p:blipFill>
          <a:blip r:embed="rId10"/>
          <a:stretch>
            <a:fillRect/>
          </a:stretch>
        </p:blipFill>
        <p:spPr>
          <a:xfrm>
            <a:off x="4852054" y="1343814"/>
            <a:ext cx="8370533" cy="3170195"/>
          </a:xfrm>
          <a:prstGeom prst="rect">
            <a:avLst/>
          </a:prstGeom>
        </p:spPr>
      </p:pic>
      <p:pic>
        <p:nvPicPr>
          <p:cNvPr id="25" name="Picture 24"/>
          <p:cNvPicPr>
            <a:picLocks noChangeAspect="1"/>
          </p:cNvPicPr>
          <p:nvPr/>
        </p:nvPicPr>
        <p:blipFill>
          <a:blip r:embed="rId11"/>
          <a:stretch>
            <a:fillRect/>
          </a:stretch>
        </p:blipFill>
        <p:spPr>
          <a:xfrm>
            <a:off x="6316854" y="-134219"/>
            <a:ext cx="2934187" cy="2240079"/>
          </a:xfrm>
          <a:prstGeom prst="rect">
            <a:avLst/>
          </a:prstGeom>
        </p:spPr>
      </p:pic>
    </p:spTree>
    <p:extLst>
      <p:ext uri="{BB962C8B-B14F-4D97-AF65-F5344CB8AC3E}">
        <p14:creationId xmlns:p14="http://schemas.microsoft.com/office/powerpoint/2010/main" val="128081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 presetClass="entr" presetSubtype="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4" presetClass="entr" presetSubtype="1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par>
                          <p:cTn id="33" fill="hold">
                            <p:stCondLst>
                              <p:cond delay="4000"/>
                            </p:stCondLst>
                            <p:childTnLst>
                              <p:par>
                                <p:cTn id="34" presetID="50" presetClass="entr" presetSubtype="0" decel="100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strVal val="#ppt_w+.3"/>
                                          </p:val>
                                        </p:tav>
                                        <p:tav tm="100000">
                                          <p:val>
                                            <p:strVal val="#ppt_w"/>
                                          </p:val>
                                        </p:tav>
                                      </p:tavLst>
                                    </p:anim>
                                    <p:anim calcmode="lin" valueType="num">
                                      <p:cBhvr>
                                        <p:cTn id="37" dur="1000" fill="hold"/>
                                        <p:tgtEl>
                                          <p:spTgt spid="24"/>
                                        </p:tgtEl>
                                        <p:attrNameLst>
                                          <p:attrName>ppt_h</p:attrName>
                                        </p:attrNameLst>
                                      </p:cBhvr>
                                      <p:tavLst>
                                        <p:tav tm="0">
                                          <p:val>
                                            <p:strVal val="#ppt_h"/>
                                          </p:val>
                                        </p:tav>
                                        <p:tav tm="100000">
                                          <p:val>
                                            <p:strVal val="#ppt_h"/>
                                          </p:val>
                                        </p:tav>
                                      </p:tavLst>
                                    </p:anim>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0817" y="675014"/>
            <a:ext cx="10522892" cy="2308324"/>
          </a:xfrm>
          <a:prstGeom prst="rect">
            <a:avLst/>
          </a:prstGeom>
          <a:solidFill>
            <a:schemeClr val="bg1"/>
          </a:solidFill>
          <a:ln w="63500" cmpd="thickThin">
            <a:solidFill>
              <a:srgbClr val="00206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 1:</a:t>
            </a:r>
            <a:r>
              <a:rPr kumimoji="0" lang="vi-VN"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 Cho hình</a:t>
            </a:r>
            <a:r>
              <a:rPr kumimoji="0" lang="vi-VN" sz="3600" b="1" i="0" u="none" strike="noStrike" kern="1200" cap="none" spc="0" normalizeH="0" noProof="0" dirty="0">
                <a:ln>
                  <a:noFill/>
                </a:ln>
                <a:solidFill>
                  <a:srgbClr val="002060"/>
                </a:solidFill>
                <a:uLnTx/>
                <a:uFillTx/>
                <a:latin typeface="Arial" panose="020B0604020202020204" pitchFamily="34" charset="0"/>
                <a:cs typeface="Arial" panose="020B0604020202020204" pitchFamily="34" charset="0"/>
              </a:rPr>
              <a:t> thoi ABCD. Hai đường chéo AC và BD của hình thoi cắt nhau tại điểm O.</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baseline="0" dirty="0">
                <a:solidFill>
                  <a:srgbClr val="002060"/>
                </a:solidFill>
                <a:latin typeface="Arial" panose="020B0604020202020204" pitchFamily="34" charset="0"/>
                <a:cs typeface="Arial" panose="020B0604020202020204" pitchFamily="34" charset="0"/>
              </a:rPr>
              <a:t>Dùng</a:t>
            </a:r>
            <a:r>
              <a:rPr lang="vi-VN" sz="3600" b="1" dirty="0">
                <a:solidFill>
                  <a:srgbClr val="002060"/>
                </a:solidFill>
                <a:latin typeface="Arial" panose="020B0604020202020204" pitchFamily="34" charset="0"/>
                <a:cs typeface="Arial" panose="020B0604020202020204" pitchFamily="34" charset="0"/>
              </a:rPr>
              <a:t> ê ke để kiểm tra xem hai đường chéo có vuông góc với nhau hay không.</a:t>
            </a:r>
            <a:endParaRPr kumimoji="0" lang="en-US" sz="3600" b="1"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pic>
        <p:nvPicPr>
          <p:cNvPr id="17" name="图片 55" descr="E:\设计\PPT\图层组3.png图层组3"/>
          <p:cNvPicPr>
            <a:picLocks noChangeAspect="1"/>
          </p:cNvPicPr>
          <p:nvPr/>
        </p:nvPicPr>
        <p:blipFill>
          <a:blip r:embed="rId3"/>
          <a:srcRect/>
          <a:stretch>
            <a:fillRect/>
          </a:stretch>
        </p:blipFill>
        <p:spPr>
          <a:xfrm>
            <a:off x="0" y="3602857"/>
            <a:ext cx="1077921" cy="729615"/>
          </a:xfrm>
          <a:prstGeom prst="rect">
            <a:avLst/>
          </a:prstGeom>
        </p:spPr>
      </p:pic>
      <p:grpSp>
        <p:nvGrpSpPr>
          <p:cNvPr id="10" name="Group 9"/>
          <p:cNvGrpSpPr/>
          <p:nvPr/>
        </p:nvGrpSpPr>
        <p:grpSpPr>
          <a:xfrm>
            <a:off x="2770910" y="2900214"/>
            <a:ext cx="6631709" cy="3614753"/>
            <a:chOff x="2789382" y="2927922"/>
            <a:chExt cx="6631709" cy="3614753"/>
          </a:xfrm>
        </p:grpSpPr>
        <p:sp>
          <p:nvSpPr>
            <p:cNvPr id="5" name="Diamond 4"/>
            <p:cNvSpPr/>
            <p:nvPr/>
          </p:nvSpPr>
          <p:spPr>
            <a:xfrm>
              <a:off x="3205018" y="3344238"/>
              <a:ext cx="5781963" cy="2797943"/>
            </a:xfrm>
            <a:prstGeom prst="diamon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789382" y="449083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A</a:t>
              </a:r>
              <a:endParaRPr lang="en-US" sz="2800" b="1" dirty="0">
                <a:latin typeface="Cambria" panose="02040503050406030204" pitchFamily="18" charset="0"/>
                <a:ea typeface="Cambria" panose="02040503050406030204" pitchFamily="18" charset="0"/>
              </a:endParaRPr>
            </a:p>
          </p:txBody>
        </p:sp>
        <p:sp>
          <p:nvSpPr>
            <p:cNvPr id="25" name="TextBox 24"/>
            <p:cNvSpPr txBox="1"/>
            <p:nvPr/>
          </p:nvSpPr>
          <p:spPr>
            <a:xfrm>
              <a:off x="5771389" y="2927922"/>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B</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9005455" y="4481599"/>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a:t>
              </a:r>
              <a:endParaRPr lang="en-US" sz="2800" b="1" dirty="0">
                <a:latin typeface="Cambria" panose="02040503050406030204" pitchFamily="18" charset="0"/>
                <a:ea typeface="Cambria" panose="02040503050406030204" pitchFamily="18" charset="0"/>
              </a:endParaRPr>
            </a:p>
          </p:txBody>
        </p:sp>
        <p:sp>
          <p:nvSpPr>
            <p:cNvPr id="35" name="TextBox 34"/>
            <p:cNvSpPr txBox="1"/>
            <p:nvPr/>
          </p:nvSpPr>
          <p:spPr>
            <a:xfrm>
              <a:off x="5735111" y="6019455"/>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a:t>
              </a:r>
              <a:endParaRPr lang="en-US" sz="2800" b="1" dirty="0">
                <a:latin typeface="Cambria" panose="02040503050406030204" pitchFamily="18" charset="0"/>
                <a:ea typeface="Cambria" panose="02040503050406030204" pitchFamily="18" charset="0"/>
              </a:endParaRPr>
            </a:p>
          </p:txBody>
        </p:sp>
      </p:grpSp>
      <p:cxnSp>
        <p:nvCxnSpPr>
          <p:cNvPr id="8" name="Straight Connector 7"/>
          <p:cNvCxnSpPr/>
          <p:nvPr/>
        </p:nvCxnSpPr>
        <p:spPr>
          <a:xfrm>
            <a:off x="6077526" y="3316529"/>
            <a:ext cx="0" cy="2797943"/>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3186546" y="4715891"/>
            <a:ext cx="5781963" cy="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Box 35"/>
          <p:cNvSpPr txBox="1"/>
          <p:nvPr/>
        </p:nvSpPr>
        <p:spPr>
          <a:xfrm>
            <a:off x="5652653" y="4223364"/>
            <a:ext cx="415636"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O</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5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0"/>
            <a:ext cx="12192000" cy="6857365"/>
            <a:chOff x="0" y="0"/>
            <a:chExt cx="19200" cy="10799"/>
          </a:xfrm>
        </p:grpSpPr>
        <p:pic>
          <p:nvPicPr>
            <p:cNvPr id="10" name="图片 9" descr="图片4"/>
            <p:cNvPicPr>
              <a:picLocks noChangeAspect="1"/>
            </p:cNvPicPr>
            <p:nvPr/>
          </p:nvPicPr>
          <p:blipFill>
            <a:blip r:embed="rId3"/>
            <a:stretch>
              <a:fillRect/>
            </a:stretch>
          </p:blipFill>
          <p:spPr>
            <a:xfrm>
              <a:off x="0" y="1"/>
              <a:ext cx="14232" cy="10799"/>
            </a:xfrm>
            <a:prstGeom prst="rect">
              <a:avLst/>
            </a:prstGeom>
          </p:spPr>
        </p:pic>
        <p:pic>
          <p:nvPicPr>
            <p:cNvPr id="20"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0482"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15" name="Rectangle 14"/>
          <p:cNvSpPr/>
          <p:nvPr/>
        </p:nvSpPr>
        <p:spPr>
          <a:xfrm>
            <a:off x="6251151" y="536347"/>
            <a:ext cx="424026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Chinh</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16" name="Rectangle 15"/>
          <p:cNvSpPr/>
          <p:nvPr/>
        </p:nvSpPr>
        <p:spPr>
          <a:xfrm>
            <a:off x="5531540" y="1945859"/>
            <a:ext cx="3672800"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phục</a:t>
            </a:r>
            <a:endPar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endParaRPr>
          </a:p>
        </p:txBody>
      </p:sp>
      <p:sp>
        <p:nvSpPr>
          <p:cNvPr id="22" name="Rectangle 21"/>
          <p:cNvSpPr/>
          <p:nvPr/>
        </p:nvSpPr>
        <p:spPr>
          <a:xfrm>
            <a:off x="8394742" y="3334916"/>
            <a:ext cx="258275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Sao</a:t>
            </a:r>
          </a:p>
        </p:txBody>
      </p:sp>
      <p:sp>
        <p:nvSpPr>
          <p:cNvPr id="26" name="Rectangle 25"/>
          <p:cNvSpPr/>
          <p:nvPr/>
        </p:nvSpPr>
        <p:spPr>
          <a:xfrm>
            <a:off x="7444638" y="4939427"/>
            <a:ext cx="417133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UTM Rockwell" panose="02040603050506020204" pitchFamily="18" charset="0"/>
                <a:ea typeface="+mn-ea"/>
                <a:cs typeface="+mn-cs"/>
              </a:rPr>
              <a:t>Kim</a:t>
            </a:r>
          </a:p>
        </p:txBody>
      </p:sp>
      <p:pic>
        <p:nvPicPr>
          <p:cNvPr id="14" name="图片 20"/>
          <p:cNvPicPr>
            <a:picLocks noChangeAspect="1"/>
          </p:cNvPicPr>
          <p:nvPr/>
        </p:nvPicPr>
        <p:blipFill rotWithShape="1">
          <a:blip r:embed="rId7" cstate="screen"/>
          <a:srcRect/>
          <a:stretch>
            <a:fillRect/>
          </a:stretch>
        </p:blipFill>
        <p:spPr>
          <a:xfrm rot="18287752">
            <a:off x="10239154" y="2005704"/>
            <a:ext cx="1771803" cy="1687187"/>
          </a:xfrm>
          <a:prstGeom prst="rect">
            <a:avLst/>
          </a:prstGeom>
        </p:spPr>
      </p:pic>
    </p:spTree>
    <p:extLst>
      <p:ext uri="{BB962C8B-B14F-4D97-AF65-F5344CB8AC3E}">
        <p14:creationId xmlns:p14="http://schemas.microsoft.com/office/powerpoint/2010/main" val="2180739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47"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000"/>
                                        <p:tgtEl>
                                          <p:spTgt spid="20482"/>
                                        </p:tgtEl>
                                      </p:cBhvr>
                                    </p:animEffect>
                                    <p:anim calcmode="lin" valueType="num">
                                      <p:cBhvr>
                                        <p:cTn id="11" dur="1000" fill="hold"/>
                                        <p:tgtEl>
                                          <p:spTgt spid="20482"/>
                                        </p:tgtEl>
                                        <p:attrNameLst>
                                          <p:attrName>ppt_x</p:attrName>
                                        </p:attrNameLst>
                                      </p:cBhvr>
                                      <p:tavLst>
                                        <p:tav tm="0">
                                          <p:val>
                                            <p:strVal val="#ppt_x"/>
                                          </p:val>
                                        </p:tav>
                                        <p:tav tm="100000">
                                          <p:val>
                                            <p:strVal val="#ppt_x"/>
                                          </p:val>
                                        </p:tav>
                                      </p:tavLst>
                                    </p:anim>
                                    <p:anim calcmode="lin" valueType="num">
                                      <p:cBhvr>
                                        <p:cTn id="12" dur="1000" fill="hold"/>
                                        <p:tgtEl>
                                          <p:spTgt spid="2048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 calcmode="lin" valueType="num">
                                      <p:cBhvr>
                                        <p:cTn id="2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 calcmode="lin" valueType="num">
                                      <p:cBhvr>
                                        <p:cTn id="2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2"/>
                                        </p:tgtEl>
                                        <p:attrNameLst>
                                          <p:attrName>ppt_y</p:attrName>
                                        </p:attrNameLst>
                                      </p:cBhvr>
                                      <p:tavLst>
                                        <p:tav tm="0">
                                          <p:val>
                                            <p:strVal val="#ppt_y"/>
                                          </p:val>
                                        </p:tav>
                                        <p:tav tm="100000">
                                          <p:val>
                                            <p:strVal val="#ppt_y"/>
                                          </p:val>
                                        </p:tav>
                                      </p:tavLst>
                                    </p:anim>
                                    <p:anim calcmode="lin" valueType="num">
                                      <p:cBhvr>
                                        <p:cTn id="3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2"/>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6"/>
                                        </p:tgtEl>
                                        <p:attrNameLst>
                                          <p:attrName>ppt_y</p:attrName>
                                        </p:attrNameLst>
                                      </p:cBhvr>
                                      <p:tavLst>
                                        <p:tav tm="0">
                                          <p:val>
                                            <p:strVal val="#ppt_y"/>
                                          </p:val>
                                        </p:tav>
                                        <p:tav tm="100000">
                                          <p:val>
                                            <p:strVal val="#ppt_y"/>
                                          </p:val>
                                        </p:tav>
                                      </p:tavLst>
                                    </p:anim>
                                    <p:anim calcmode="lin" valueType="num">
                                      <p:cBhvr>
                                        <p:cTn id="42"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6"/>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2" y="880432"/>
            <a:ext cx="9704384"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683968" y="1128722"/>
            <a:ext cx="4489392" cy="1754326"/>
          </a:xfrm>
          <a:prstGeom prst="rect">
            <a:avLst/>
          </a:prstGeom>
          <a:solidFill>
            <a:schemeClr val="bg1"/>
          </a:solidFill>
          <a:ln w="63500" cmpd="thickThi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Cho hai miếng</a:t>
            </a:r>
            <a:r>
              <a:rPr kumimoji="0" lang="vi-VN"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ghép giống nhau như hình bên: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4" cstate="screen"/>
          <a:srcRect/>
          <a:stretch>
            <a:fillRect/>
          </a:stretch>
        </p:blipFill>
        <p:spPr>
          <a:xfrm rot="18287752">
            <a:off x="10392801" y="1263518"/>
            <a:ext cx="1771803" cy="1687187"/>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48688" t="39740" r="28227" b="38700"/>
          <a:stretch/>
        </p:blipFill>
        <p:spPr>
          <a:xfrm>
            <a:off x="5474436" y="1027767"/>
            <a:ext cx="4221805" cy="2217907"/>
          </a:xfrm>
          <a:prstGeom prst="rect">
            <a:avLst/>
          </a:prstGeom>
        </p:spPr>
      </p:pic>
      <p:sp>
        <p:nvSpPr>
          <p:cNvPr id="16" name="Rectangle 15"/>
          <p:cNvSpPr/>
          <p:nvPr/>
        </p:nvSpPr>
        <p:spPr>
          <a:xfrm>
            <a:off x="103758" y="3359211"/>
            <a:ext cx="11643614"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t>Với hai miếng ghép đó, không thể ghép ra hình nào dưới đây?</a:t>
            </a:r>
            <a:endParaRPr lang="en-US" sz="3200" dirty="0"/>
          </a:p>
        </p:txBody>
      </p:sp>
      <p:pic>
        <p:nvPicPr>
          <p:cNvPr id="11" name="Picture 10"/>
          <p:cNvPicPr>
            <a:picLocks noChangeAspect="1"/>
          </p:cNvPicPr>
          <p:nvPr/>
        </p:nvPicPr>
        <p:blipFill rotWithShape="1">
          <a:blip r:embed="rId7"/>
          <a:srcRect l="11527" t="46049" r="66667" b="25803"/>
          <a:stretch/>
        </p:blipFill>
        <p:spPr>
          <a:xfrm>
            <a:off x="110556" y="4568943"/>
            <a:ext cx="2763273" cy="200645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a:srcRect l="35416" t="46049" r="35416" b="25803"/>
          <a:stretch/>
        </p:blipFill>
        <p:spPr>
          <a:xfrm>
            <a:off x="2947334" y="4568943"/>
            <a:ext cx="2945465" cy="200645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8"/>
          <a:srcRect l="17518" t="46170" r="57695" b="27541"/>
          <a:stretch/>
        </p:blipFill>
        <p:spPr>
          <a:xfrm>
            <a:off x="5994400" y="4568943"/>
            <a:ext cx="3023142" cy="1970553"/>
          </a:xfrm>
          <a:prstGeom prst="rect">
            <a:avLst/>
          </a:prstGeom>
        </p:spPr>
      </p:pic>
      <p:pic>
        <p:nvPicPr>
          <p:cNvPr id="12" name="Picture 11"/>
          <p:cNvPicPr>
            <a:picLocks noChangeAspect="1"/>
          </p:cNvPicPr>
          <p:nvPr/>
        </p:nvPicPr>
        <p:blipFill rotWithShape="1">
          <a:blip r:embed="rId8"/>
          <a:srcRect l="52198" t="46170" r="25249" b="27541"/>
          <a:stretch/>
        </p:blipFill>
        <p:spPr>
          <a:xfrm>
            <a:off x="9064957" y="4568943"/>
            <a:ext cx="3005447" cy="1970553"/>
          </a:xfrm>
          <a:prstGeom prst="rect">
            <a:avLst/>
          </a:prstGeom>
        </p:spPr>
      </p:pic>
    </p:spTree>
    <p:extLst>
      <p:ext uri="{BB962C8B-B14F-4D97-AF65-F5344CB8AC3E}">
        <p14:creationId xmlns:p14="http://schemas.microsoft.com/office/powerpoint/2010/main" val="361326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7"/>
                                        </p:tgtEl>
                                        <p:attrNameLst>
                                          <p:attrName>ppt_w</p:attrName>
                                        </p:attrNameLst>
                                      </p:cBhvr>
                                      <p:tavLst>
                                        <p:tav tm="0">
                                          <p:val>
                                            <p:strVal val="ppt_w"/>
                                          </p:val>
                                        </p:tav>
                                        <p:tav tm="100000">
                                          <p:val>
                                            <p:fltVal val="0"/>
                                          </p:val>
                                        </p:tav>
                                      </p:tavLst>
                                    </p:anim>
                                    <p:anim calcmode="lin" valueType="num">
                                      <p:cBhvr>
                                        <p:cTn id="53" dur="500"/>
                                        <p:tgtEl>
                                          <p:spTgt spid="17"/>
                                        </p:tgtEl>
                                        <p:attrNameLst>
                                          <p:attrName>ppt_h</p:attrName>
                                        </p:attrNameLst>
                                      </p:cBhvr>
                                      <p:tavLst>
                                        <p:tav tm="0">
                                          <p:val>
                                            <p:strVal val="ppt_h"/>
                                          </p:val>
                                        </p:tav>
                                        <p:tav tm="100000">
                                          <p:val>
                                            <p:fltVal val="0"/>
                                          </p:val>
                                        </p:tav>
                                      </p:tavLst>
                                    </p:anim>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18"/>
                                        </p:tgtEl>
                                        <p:attrNameLst>
                                          <p:attrName>ppt_w</p:attrName>
                                        </p:attrNameLst>
                                      </p:cBhvr>
                                      <p:tavLst>
                                        <p:tav tm="0">
                                          <p:val>
                                            <p:strVal val="ppt_w"/>
                                          </p:val>
                                        </p:tav>
                                        <p:tav tm="100000">
                                          <p:val>
                                            <p:fltVal val="0"/>
                                          </p:val>
                                        </p:tav>
                                      </p:tavLst>
                                    </p:anim>
                                    <p:anim calcmode="lin" valueType="num">
                                      <p:cBhvr>
                                        <p:cTn id="58" dur="500"/>
                                        <p:tgtEl>
                                          <p:spTgt spid="18"/>
                                        </p:tgtEl>
                                        <p:attrNameLst>
                                          <p:attrName>ppt_h</p:attrName>
                                        </p:attrNameLst>
                                      </p:cBhvr>
                                      <p:tavLst>
                                        <p:tav tm="0">
                                          <p:val>
                                            <p:strVal val="ppt_h"/>
                                          </p:val>
                                        </p:tav>
                                        <p:tav tm="100000">
                                          <p:val>
                                            <p:fltVal val="0"/>
                                          </p:val>
                                        </p:tav>
                                      </p:tavLst>
                                    </p:anim>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26" presetClass="emph" presetSubtype="0" repeatCount="indefinite" fill="hold" nodeType="withEffect">
                                  <p:stCondLst>
                                    <p:cond delay="0"/>
                                  </p:stCondLst>
                                  <p:endCondLst>
                                    <p:cond evt="onNext" delay="0">
                                      <p:tgtEl>
                                        <p:sldTgt/>
                                      </p:tgtEl>
                                    </p:cond>
                                  </p:endCondLst>
                                  <p:childTnLst>
                                    <p:animEffect transition="out" filter="fade">
                                      <p:cBhvr>
                                        <p:cTn id="62" dur="500" tmFilter="0, 0; .2, .5; .8, .5; 1, 0"/>
                                        <p:tgtEl>
                                          <p:spTgt spid="12"/>
                                        </p:tgtEl>
                                      </p:cBhvr>
                                    </p:animEffect>
                                    <p:animScale>
                                      <p:cBhvr>
                                        <p:cTn id="63" dur="250" autoRev="1" fill="hold"/>
                                        <p:tgtEl>
                                          <p:spTgt spid="12"/>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sp>
        <p:nvSpPr>
          <p:cNvPr id="5" name="矩形 25"/>
          <p:cNvSpPr/>
          <p:nvPr/>
        </p:nvSpPr>
        <p:spPr>
          <a:xfrm>
            <a:off x="382891" y="880432"/>
            <a:ext cx="11642658" cy="2435573"/>
          </a:xfrm>
          <a:prstGeom prst="rect">
            <a:avLst/>
          </a:prstGeom>
          <a:solidFill>
            <a:schemeClr val="bg1"/>
          </a:solidFill>
          <a:ln w="47625" cmpd="sng">
            <a:solidFill>
              <a:srgbClr val="0719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5"/>
          <p:cNvSpPr txBox="1"/>
          <p:nvPr/>
        </p:nvSpPr>
        <p:spPr>
          <a:xfrm>
            <a:off x="382891" y="1067166"/>
            <a:ext cx="3031998" cy="2062103"/>
          </a:xfrm>
          <a:prstGeom prst="rect">
            <a:avLst/>
          </a:prstGeom>
          <a:solidFill>
            <a:schemeClr val="bg1"/>
          </a:solidFill>
          <a:ln w="63500" cmpd="thickThi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Cho 4</a:t>
            </a:r>
            <a:r>
              <a:rPr kumimoji="0" lang="vi-V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miếng</a:t>
            </a:r>
            <a:r>
              <a:rPr kumimoji="0" lang="vi-V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ghép giống nhau như hình bên: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965896" y="3494569"/>
            <a:ext cx="1771803" cy="1687187"/>
          </a:xfrm>
          <a:prstGeom prst="rect">
            <a:avLst/>
          </a:prstGeom>
        </p:spPr>
      </p:pic>
      <p:sp>
        <p:nvSpPr>
          <p:cNvPr id="16" name="Rectangle 15"/>
          <p:cNvSpPr/>
          <p:nvPr/>
        </p:nvSpPr>
        <p:spPr>
          <a:xfrm>
            <a:off x="2957203" y="3534306"/>
            <a:ext cx="9043083" cy="947667"/>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dirty="0"/>
              <a:t>Với 4 miếng ghép đó, hãy ghép ra hình dưới đây</a:t>
            </a:r>
            <a:endParaRPr lang="en-US" sz="3200" dirty="0"/>
          </a:p>
        </p:txBody>
      </p:sp>
      <p:pic>
        <p:nvPicPr>
          <p:cNvPr id="7" name="Picture 6"/>
          <p:cNvPicPr>
            <a:picLocks noChangeAspect="1"/>
          </p:cNvPicPr>
          <p:nvPr/>
        </p:nvPicPr>
        <p:blipFill rotWithShape="1">
          <a:blip r:embed="rId4"/>
          <a:srcRect l="11111" t="34444" r="20555" b="45062"/>
          <a:stretch/>
        </p:blipFill>
        <p:spPr>
          <a:xfrm>
            <a:off x="3553977" y="1395375"/>
            <a:ext cx="8332483" cy="1405683"/>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432" t="22908" r="10674" b="35484"/>
          <a:stretch/>
        </p:blipFill>
        <p:spPr>
          <a:xfrm>
            <a:off x="4065238" y="4679836"/>
            <a:ext cx="7101192" cy="1957722"/>
          </a:xfrm>
          <a:prstGeom prst="rect">
            <a:avLst/>
          </a:prstGeom>
        </p:spPr>
      </p:pic>
    </p:spTree>
    <p:extLst>
      <p:ext uri="{BB962C8B-B14F-4D97-AF65-F5344CB8AC3E}">
        <p14:creationId xmlns:p14="http://schemas.microsoft.com/office/powerpoint/2010/main" val="421338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ppt_w</p:attrName>
                                        </p:attrNameLst>
                                      </p:cBhvr>
                                      <p:tavLst>
                                        <p:tav tm="0" fmla="#ppt_w*sin(2.5*pi*$)">
                                          <p:val>
                                            <p:fltVal val="0"/>
                                          </p:val>
                                        </p:tav>
                                        <p:tav tm="100000">
                                          <p:val>
                                            <p:fltVal val="1"/>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4433" t="22908" r="78350" b="35484"/>
          <a:stretch/>
        </p:blipFill>
        <p:spPr>
          <a:xfrm>
            <a:off x="4649314" y="1100056"/>
            <a:ext cx="3638651" cy="49461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679086" y="3393637"/>
            <a:ext cx="3433781" cy="2238735"/>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679085" y="3104939"/>
            <a:ext cx="3433781" cy="223873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a:off x="4725498" y="1919070"/>
            <a:ext cx="3433781" cy="22387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6944" b="52778" l="10990" r="28229"/>
                    </a14:imgEffect>
                  </a14:imgLayer>
                </a14:imgProps>
              </a:ext>
            </a:extLst>
          </a:blip>
          <a:srcRect l="11111" t="35090" r="71765" b="45062"/>
          <a:stretch/>
        </p:blipFill>
        <p:spPr>
          <a:xfrm rot="10800000">
            <a:off x="4703552" y="1572237"/>
            <a:ext cx="3433781" cy="2238735"/>
          </a:xfrm>
          <a:prstGeom prst="rect">
            <a:avLst/>
          </a:prstGeom>
        </p:spPr>
      </p:pic>
      <p:pic>
        <p:nvPicPr>
          <p:cNvPr id="14" name="Picture 2" descr="Cartoon Boy Wearing Astronaut Costume Stock Vector - Illustration of  background, outside: 12145853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7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1424" t="22908" r="48806" b="35484"/>
          <a:stretch/>
        </p:blipFill>
        <p:spPr>
          <a:xfrm>
            <a:off x="5073567" y="1288636"/>
            <a:ext cx="4226075" cy="5003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5" name="Straight Connector 4"/>
          <p:cNvCxnSpPr/>
          <p:nvPr/>
        </p:nvCxnSpPr>
        <p:spPr>
          <a:xfrm>
            <a:off x="5466945" y="1498060"/>
            <a:ext cx="3054485" cy="4552544"/>
          </a:xfrm>
          <a:prstGeom prst="line">
            <a:avLst/>
          </a:prstGeom>
          <a:ln w="5715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5525310" y="3073940"/>
            <a:ext cx="3054485" cy="1500263"/>
          </a:xfrm>
          <a:prstGeom prst="line">
            <a:avLst/>
          </a:prstGeom>
        </p:spPr>
        <p:style>
          <a:lnRef idx="3">
            <a:schemeClr val="dk1"/>
          </a:lnRef>
          <a:fillRef idx="0">
            <a:schemeClr val="dk1"/>
          </a:fillRef>
          <a:effectRef idx="2">
            <a:schemeClr val="dk1"/>
          </a:effectRef>
          <a:fontRef idx="minor">
            <a:schemeClr val="tx1"/>
          </a:fontRef>
        </p:style>
      </p:cxnSp>
      <p:pic>
        <p:nvPicPr>
          <p:cNvPr id="14"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38"/>
            <a:ext cx="12181577" cy="6849360"/>
          </a:xfrm>
          <a:prstGeom prst="rect">
            <a:avLst/>
          </a:prstGeom>
        </p:spPr>
      </p:pic>
      <p:sp>
        <p:nvSpPr>
          <p:cNvPr id="4" name="TextBox 3"/>
          <p:cNvSpPr txBox="1"/>
          <p:nvPr/>
        </p:nvSpPr>
        <p:spPr>
          <a:xfrm>
            <a:off x="653503" y="98526"/>
            <a:ext cx="10977784" cy="646331"/>
          </a:xfrm>
          <a:prstGeom prst="rect">
            <a:avLst/>
          </a:prstGeom>
          <a:solidFill>
            <a:schemeClr val="bg1"/>
          </a:solidFill>
          <a:ln w="63500" cmpd="thickThi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 2: </a:t>
            </a:r>
            <a:r>
              <a:rPr kumimoji="0" lang="vi-VN"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rPr>
              <a:t>Chọn</a:t>
            </a:r>
            <a:r>
              <a:rPr kumimoji="0" lang="vi-VN" sz="3600" b="1" i="0" u="none" strike="noStrike" kern="1200" cap="none" spc="0" normalizeH="0" noProof="0" dirty="0">
                <a:ln>
                  <a:noFill/>
                </a:ln>
                <a:solidFill>
                  <a:srgbClr val="002060"/>
                </a:solidFill>
                <a:uLnTx/>
                <a:uFillTx/>
                <a:latin typeface="Arial" panose="020B0604020202020204" pitchFamily="34" charset="0"/>
                <a:ea typeface="+mn-ea"/>
                <a:cs typeface="Arial" panose="020B0604020202020204" pitchFamily="34" charset="0"/>
              </a:rPr>
              <a:t> câu trả lời đúng:</a:t>
            </a:r>
            <a:endParaRPr kumimoji="0" lang="en-US" sz="3600" b="1" i="0" u="none" strike="noStrike" kern="1200" cap="none" spc="0" normalizeH="0" baseline="0" noProof="0" dirty="0">
              <a:ln>
                <a:noFill/>
              </a:ln>
              <a:solidFill>
                <a:srgbClr val="002060"/>
              </a:solidFill>
              <a:uLnTx/>
              <a:uFillTx/>
              <a:latin typeface="Arial" panose="020B0604020202020204" pitchFamily="34" charset="0"/>
              <a:ea typeface="+mn-ea"/>
              <a:cs typeface="Arial" panose="020B0604020202020204" pitchFamily="34" charset="0"/>
            </a:endParaRPr>
          </a:p>
        </p:txBody>
      </p:sp>
      <p:pic>
        <p:nvPicPr>
          <p:cNvPr id="9" name="图片 20"/>
          <p:cNvPicPr>
            <a:picLocks noChangeAspect="1"/>
          </p:cNvPicPr>
          <p:nvPr/>
        </p:nvPicPr>
        <p:blipFill rotWithShape="1">
          <a:blip r:embed="rId3" cstate="screen"/>
          <a:srcRect/>
          <a:stretch>
            <a:fillRect/>
          </a:stretch>
        </p:blipFill>
        <p:spPr>
          <a:xfrm rot="18287752">
            <a:off x="494774" y="1323428"/>
            <a:ext cx="2806220" cy="26722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7240" t="22908" r="10674" b="35484"/>
          <a:stretch/>
        </p:blipFill>
        <p:spPr>
          <a:xfrm>
            <a:off x="4494179" y="1821453"/>
            <a:ext cx="5397883" cy="3937373"/>
          </a:xfrm>
          <a:prstGeom prst="rect">
            <a:avLst/>
          </a:prstGeom>
        </p:spPr>
      </p:pic>
      <p:cxnSp>
        <p:nvCxnSpPr>
          <p:cNvPr id="5" name="Straight Connector 4"/>
          <p:cNvCxnSpPr/>
          <p:nvPr/>
        </p:nvCxnSpPr>
        <p:spPr>
          <a:xfrm>
            <a:off x="7334655" y="2678984"/>
            <a:ext cx="0" cy="2282122"/>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902740" y="3820045"/>
            <a:ext cx="4727643" cy="0"/>
          </a:xfrm>
          <a:prstGeom prst="line">
            <a:avLst/>
          </a:prstGeom>
        </p:spPr>
        <p:style>
          <a:lnRef idx="3">
            <a:schemeClr val="dk1"/>
          </a:lnRef>
          <a:fillRef idx="0">
            <a:schemeClr val="dk1"/>
          </a:fillRef>
          <a:effectRef idx="2">
            <a:schemeClr val="dk1"/>
          </a:effectRef>
          <a:fontRef idx="minor">
            <a:schemeClr val="tx1"/>
          </a:fontRef>
        </p:style>
      </p:cxnSp>
      <p:pic>
        <p:nvPicPr>
          <p:cNvPr id="10" name="Picture 2" descr="Cartoon Boy Wearing Astronaut Costume Stock Vector - Illustration of  background, outside: 12145853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8937474" y="3137710"/>
            <a:ext cx="3060654" cy="306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0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TotalTime>
  <Words>236</Words>
  <Application>Microsoft Office PowerPoint</Application>
  <PresentationFormat>Màn hình rộng</PresentationFormat>
  <Paragraphs>35</Paragraphs>
  <Slides>13</Slides>
  <Notes>5</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13</vt:i4>
      </vt:variant>
    </vt:vector>
  </HeadingPairs>
  <TitlesOfParts>
    <vt:vector size="24" baseType="lpstr">
      <vt:lpstr>Calibri</vt:lpstr>
      <vt:lpstr>Arial</vt:lpstr>
      <vt:lpstr>思源黑体 CN Regular</vt:lpstr>
      <vt:lpstr>思源黑体 CN</vt:lpstr>
      <vt:lpstr>字魂20号-石头体</vt:lpstr>
      <vt:lpstr>Times New Roman</vt:lpstr>
      <vt:lpstr>Cambria</vt:lpstr>
      <vt:lpstr>UTM Rockwell</vt:lpstr>
      <vt:lpstr>#9Slide07 HoneyCream</vt:lpstr>
      <vt:lpstr>包图网</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Dung Âu</cp:lastModifiedBy>
  <cp:revision>23</cp:revision>
  <dcterms:created xsi:type="dcterms:W3CDTF">2023-11-02T08:11:23Z</dcterms:created>
  <dcterms:modified xsi:type="dcterms:W3CDTF">2025-12-25T10:39:31Z</dcterms:modified>
</cp:coreProperties>
</file>