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437" r:id="rId3"/>
    <p:sldId id="256" r:id="rId4"/>
    <p:sldId id="278" r:id="rId5"/>
    <p:sldId id="279" r:id="rId6"/>
    <p:sldId id="280" r:id="rId7"/>
    <p:sldId id="282" r:id="rId8"/>
    <p:sldId id="281" r:id="rId9"/>
    <p:sldId id="283" r:id="rId10"/>
    <p:sldId id="284" r:id="rId11"/>
  </p:sldIdLst>
  <p:sldSz cx="12192000" cy="6858000"/>
  <p:notesSz cx="6858000" cy="9144000"/>
  <p:embeddedFontLst>
    <p:embeddedFont>
      <p:font typeface="等线" panose="02010600030101010101" pitchFamily="2" charset="-122"/>
      <p:regular r:id="rId12"/>
      <p:bold r:id="rId13"/>
    </p:embeddedFont>
    <p:embeddedFont>
      <p:font typeface="#9Slide07 HoneyCream" pitchFamily="2" charset="0"/>
      <p:regular r:id="rId14"/>
    </p:embeddedFont>
    <p:embeddedFont>
      <p:font typeface="Cambria" panose="02040503050406030204" pitchFamily="18"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8F48"/>
    <a:srgbClr val="EB6100"/>
    <a:srgbClr val="F5A700"/>
    <a:srgbClr val="FFF2D5"/>
    <a:srgbClr val="E3F9EB"/>
    <a:srgbClr val="D3F5DF"/>
    <a:srgbClr val="53BB81"/>
    <a:srgbClr val="AFCE56"/>
    <a:srgbClr val="86C353"/>
    <a:srgbClr val="B0CE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40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847300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1454245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2208025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96158714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81277674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50014908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55946480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82078969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32311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280107911"/>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08270551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圆角矩形 4">
            <a:extLst>
              <a:ext uri="{FF2B5EF4-FFF2-40B4-BE49-F238E27FC236}">
                <a16:creationId xmlns:a16="http://schemas.microsoft.com/office/drawing/2014/main" id="{33C61071-E6AE-85D9-FFBD-89B126516D9D}"/>
              </a:ext>
            </a:extLst>
          </p:cNvPr>
          <p:cNvSpPr/>
          <p:nvPr userDrawn="1"/>
        </p:nvSpPr>
        <p:spPr>
          <a:xfrm>
            <a:off x="287337" y="242956"/>
            <a:ext cx="11617325" cy="6431722"/>
          </a:xfrm>
          <a:prstGeom prst="roundRect">
            <a:avLst/>
          </a:prstGeom>
          <a:solidFill>
            <a:schemeClr val="bg1"/>
          </a:solidFill>
          <a:ln w="28575">
            <a:solidFill>
              <a:srgbClr val="44B57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Tree>
    <p:extLst>
      <p:ext uri="{BB962C8B-B14F-4D97-AF65-F5344CB8AC3E}">
        <p14:creationId xmlns:p14="http://schemas.microsoft.com/office/powerpoint/2010/main" val="1874461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410601379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7144723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92130135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3306689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2025/12/25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743341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2025/12/25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3493524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2025/12/25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2067511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2025/12/25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1232254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2025/12/25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2620179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2025/12/25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424904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085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2BCC6-712D-418C-BF95-59EDD8864B53}"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11704052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三只小猪1"/>
          <p:cNvPicPr>
            <a:picLocks noChangeAspect="1"/>
          </p:cNvPicPr>
          <p:nvPr/>
        </p:nvPicPr>
        <p:blipFill>
          <a:blip r:embed="rId2"/>
          <a:stretch>
            <a:fillRect/>
          </a:stretch>
        </p:blipFill>
        <p:spPr>
          <a:xfrm>
            <a:off x="8185071" y="3076935"/>
            <a:ext cx="640680" cy="558655"/>
          </a:xfrm>
          <a:prstGeom prst="rect">
            <a:avLst/>
          </a:prstGeom>
        </p:spPr>
      </p:pic>
      <p:pic>
        <p:nvPicPr>
          <p:cNvPr id="4" name="Picture 3">
            <a:extLst>
              <a:ext uri="{FF2B5EF4-FFF2-40B4-BE49-F238E27FC236}">
                <a16:creationId xmlns:a16="http://schemas.microsoft.com/office/drawing/2014/main" id="{B838EFD9-D913-34B3-49E2-C0DC3355C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46" y="-123201"/>
            <a:ext cx="1410215" cy="1410215"/>
          </a:xfrm>
          <a:prstGeom prst="rect">
            <a:avLst/>
          </a:prstGeom>
        </p:spPr>
      </p:pic>
      <p:pic>
        <p:nvPicPr>
          <p:cNvPr id="6" name="Picture 5">
            <a:extLst>
              <a:ext uri="{FF2B5EF4-FFF2-40B4-BE49-F238E27FC236}">
                <a16:creationId xmlns:a16="http://schemas.microsoft.com/office/drawing/2014/main" id="{E3DE3C55-2FCD-A5FB-FF87-A79EC5E371F4}"/>
              </a:ext>
            </a:extLst>
          </p:cNvPr>
          <p:cNvPicPr>
            <a:picLocks noChangeAspect="1"/>
          </p:cNvPicPr>
          <p:nvPr/>
        </p:nvPicPr>
        <p:blipFill>
          <a:blip r:embed="rId4"/>
          <a:stretch>
            <a:fillRect/>
          </a:stretch>
        </p:blipFill>
        <p:spPr>
          <a:xfrm>
            <a:off x="5029107" y="312719"/>
            <a:ext cx="2133785" cy="1115665"/>
          </a:xfrm>
          <a:prstGeom prst="rect">
            <a:avLst/>
          </a:prstGeom>
        </p:spPr>
      </p:pic>
      <p:pic>
        <p:nvPicPr>
          <p:cNvPr id="8" name="Picture 7">
            <a:extLst>
              <a:ext uri="{FF2B5EF4-FFF2-40B4-BE49-F238E27FC236}">
                <a16:creationId xmlns:a16="http://schemas.microsoft.com/office/drawing/2014/main" id="{9DC2C009-BE6E-8956-8038-E5CA63F2CF15}"/>
              </a:ext>
            </a:extLst>
          </p:cNvPr>
          <p:cNvPicPr>
            <a:picLocks noChangeAspect="1"/>
          </p:cNvPicPr>
          <p:nvPr/>
        </p:nvPicPr>
        <p:blipFill>
          <a:blip r:embed="rId5"/>
          <a:stretch>
            <a:fillRect/>
          </a:stretch>
        </p:blipFill>
        <p:spPr>
          <a:xfrm>
            <a:off x="940553" y="1447327"/>
            <a:ext cx="10607959" cy="1591194"/>
          </a:xfrm>
          <a:prstGeom prst="rect">
            <a:avLst/>
          </a:prstGeom>
        </p:spPr>
      </p:pic>
      <p:pic>
        <p:nvPicPr>
          <p:cNvPr id="13" name="Picture 12">
            <a:extLst>
              <a:ext uri="{FF2B5EF4-FFF2-40B4-BE49-F238E27FC236}">
                <a16:creationId xmlns:a16="http://schemas.microsoft.com/office/drawing/2014/main" id="{91FBC094-5CCA-1557-6097-52CB53360EE1}"/>
              </a:ext>
            </a:extLst>
          </p:cNvPr>
          <p:cNvPicPr>
            <a:picLocks noChangeAspect="1"/>
          </p:cNvPicPr>
          <p:nvPr/>
        </p:nvPicPr>
        <p:blipFill>
          <a:blip r:embed="rId6"/>
          <a:stretch>
            <a:fillRect/>
          </a:stretch>
        </p:blipFill>
        <p:spPr>
          <a:xfrm>
            <a:off x="6356112" y="2927704"/>
            <a:ext cx="1828959" cy="107298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6E3715-14AD-094B-9F89-F1C5E03F3FF9}"/>
              </a:ext>
            </a:extLst>
          </p:cNvPr>
          <p:cNvSpPr txBox="1"/>
          <p:nvPr/>
        </p:nvSpPr>
        <p:spPr>
          <a:xfrm>
            <a:off x="701748" y="726166"/>
            <a:ext cx="10788503" cy="2862322"/>
          </a:xfrm>
          <a:prstGeom prst="rect">
            <a:avLst/>
          </a:prstGeom>
          <a:noFill/>
        </p:spPr>
        <p:txBody>
          <a:bodyPr wrap="square" rtlCol="0">
            <a:spAutoFit/>
          </a:bodyPr>
          <a:lstStyle/>
          <a:p>
            <a:pPr algn="just"/>
            <a:r>
              <a:rPr lang="en-US" sz="3600" b="1" dirty="0">
                <a:latin typeface="Cambria" panose="02040503050406030204" pitchFamily="18" charset="0"/>
              </a:rPr>
              <a:t>	Trong </a:t>
            </a:r>
            <a:r>
              <a:rPr lang="en-US" sz="3600" b="1" dirty="0" err="1">
                <a:latin typeface="Cambria" panose="02040503050406030204" pitchFamily="18" charset="0"/>
              </a:rPr>
              <a:t>buổi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hai</a:t>
            </a:r>
            <a:r>
              <a:rPr lang="en-US" sz="3600" b="1" dirty="0">
                <a:latin typeface="Cambria" panose="02040503050406030204" pitchFamily="18" charset="0"/>
              </a:rPr>
              <a:t> </a:t>
            </a:r>
            <a:r>
              <a:rPr lang="en-US" sz="3600" b="1" dirty="0" err="1">
                <a:latin typeface="Cambria" panose="02040503050406030204" pitchFamily="18" charset="0"/>
              </a:rPr>
              <a:t>đường</a:t>
            </a:r>
            <a:r>
              <a:rPr lang="en-US" sz="3600" b="1" dirty="0">
                <a:latin typeface="Cambria" panose="02040503050406030204" pitchFamily="18" charset="0"/>
              </a:rPr>
              <a:t> </a:t>
            </a:r>
            <a:r>
              <a:rPr lang="en-US" sz="3600" b="1" dirty="0" err="1">
                <a:latin typeface="Cambria" panose="02040503050406030204" pitchFamily="18" charset="0"/>
              </a:rPr>
              <a:t>thẳng</a:t>
            </a:r>
            <a:r>
              <a:rPr lang="en-US" sz="3600" b="1" dirty="0">
                <a:latin typeface="Cambria" panose="02040503050406030204" pitchFamily="18" charset="0"/>
              </a:rPr>
              <a:t> song </a:t>
            </a:r>
            <a:r>
              <a:rPr lang="en-US" sz="3600" b="1" dirty="0" err="1">
                <a:latin typeface="Cambria" panose="02040503050406030204" pitchFamily="18" charset="0"/>
              </a:rPr>
              <a:t>song</a:t>
            </a:r>
            <a:r>
              <a:rPr lang="en-US" sz="3600" b="1" dirty="0">
                <a:latin typeface="Cambria" panose="02040503050406030204" pitchFamily="18" charset="0"/>
              </a:rPr>
              <a:t>, </a:t>
            </a:r>
            <a:r>
              <a:rPr lang="en-US" sz="3600" b="1" dirty="0" err="1">
                <a:latin typeface="Cambria" panose="02040503050406030204" pitchFamily="18" charset="0"/>
              </a:rPr>
              <a:t>Việt</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ý </a:t>
            </a:r>
            <a:r>
              <a:rPr lang="en-US" sz="3600" b="1" dirty="0" err="1">
                <a:latin typeface="Cambria" panose="02040503050406030204" pitchFamily="18" charset="0"/>
              </a:rPr>
              <a:t>tưởng</a:t>
            </a:r>
            <a:r>
              <a:rPr lang="en-US" sz="3600" b="1" dirty="0">
                <a:latin typeface="Cambria" panose="02040503050406030204" pitchFamily="18" charset="0"/>
              </a:rPr>
              <a:t> </a:t>
            </a:r>
            <a:r>
              <a:rPr lang="en-US" sz="3600" b="1" dirty="0" err="1">
                <a:latin typeface="Cambria" panose="02040503050406030204" pitchFamily="18" charset="0"/>
              </a:rPr>
              <a:t>vẽ</a:t>
            </a:r>
            <a:r>
              <a:rPr lang="en-US" sz="3600" b="1" dirty="0">
                <a:latin typeface="Cambria" panose="02040503050406030204" pitchFamily="18" charset="0"/>
              </a:rPr>
              <a:t> </a:t>
            </a:r>
            <a:r>
              <a:rPr lang="en-US" sz="3600" b="1" dirty="0" err="1">
                <a:latin typeface="Cambria" panose="02040503050406030204" pitchFamily="18" charset="0"/>
              </a:rPr>
              <a:t>đường</a:t>
            </a:r>
            <a:r>
              <a:rPr lang="en-US" sz="3600" b="1" dirty="0">
                <a:latin typeface="Cambria" panose="02040503050406030204" pitchFamily="18" charset="0"/>
              </a:rPr>
              <a:t> </a:t>
            </a:r>
            <a:r>
              <a:rPr lang="en-US" sz="3600" b="1" dirty="0" err="1">
                <a:latin typeface="Cambria" panose="02040503050406030204" pitchFamily="18" charset="0"/>
              </a:rPr>
              <a:t>thi</a:t>
            </a:r>
            <a:r>
              <a:rPr lang="en-US" sz="3600" b="1" dirty="0">
                <a:latin typeface="Cambria" panose="02040503050406030204" pitchFamily="18" charset="0"/>
              </a:rPr>
              <a:t> </a:t>
            </a:r>
            <a:r>
              <a:rPr lang="en-US" sz="3600" b="1" dirty="0" err="1">
                <a:latin typeface="Cambria" panose="02040503050406030204" pitchFamily="18" charset="0"/>
              </a:rPr>
              <a:t>chạy</a:t>
            </a:r>
            <a:r>
              <a:rPr lang="en-US" sz="3600" b="1" dirty="0">
                <a:latin typeface="Cambria" panose="02040503050406030204" pitchFamily="18" charset="0"/>
              </a:rPr>
              <a:t> </a:t>
            </a:r>
            <a:r>
              <a:rPr lang="en-US" sz="3600" b="1" dirty="0" err="1">
                <a:latin typeface="Cambria" panose="02040503050406030204" pitchFamily="18" charset="0"/>
              </a:rPr>
              <a:t>trên</a:t>
            </a:r>
            <a:r>
              <a:rPr lang="en-US" sz="3600" b="1" dirty="0">
                <a:latin typeface="Cambria" panose="02040503050406030204" pitchFamily="18" charset="0"/>
              </a:rPr>
              <a:t> </a:t>
            </a:r>
            <a:r>
              <a:rPr lang="en-US" sz="3600" b="1" dirty="0" err="1">
                <a:latin typeface="Cambria" panose="02040503050406030204" pitchFamily="18" charset="0"/>
              </a:rPr>
              <a:t>sân</a:t>
            </a:r>
            <a:r>
              <a:rPr lang="en-US" sz="3600" b="1" dirty="0">
                <a:latin typeface="Cambria" panose="02040503050406030204" pitchFamily="18" charset="0"/>
              </a:rPr>
              <a:t> </a:t>
            </a:r>
            <a:r>
              <a:rPr lang="en-US" sz="3600" b="1" dirty="0" err="1">
                <a:latin typeface="Cambria" panose="02040503050406030204" pitchFamily="18" charset="0"/>
              </a:rPr>
              <a:t>thể</a:t>
            </a:r>
            <a:r>
              <a:rPr lang="en-US" sz="3600" b="1" dirty="0">
                <a:latin typeface="Cambria" panose="02040503050406030204" pitchFamily="18" charset="0"/>
              </a:rPr>
              <a:t> </a:t>
            </a:r>
            <a:r>
              <a:rPr lang="en-US" sz="3600" b="1" dirty="0" err="1">
                <a:latin typeface="Cambria" panose="02040503050406030204" pitchFamily="18" charset="0"/>
              </a:rPr>
              <a:t>dục</a:t>
            </a:r>
            <a:r>
              <a:rPr lang="en-US" sz="3600" b="1" dirty="0">
                <a:latin typeface="Cambria" panose="02040503050406030204" pitchFamily="18" charset="0"/>
              </a:rPr>
              <a:t> </a:t>
            </a:r>
            <a:r>
              <a:rPr lang="en-US" sz="3600" b="1" dirty="0" err="1">
                <a:latin typeface="Cambria" panose="02040503050406030204" pitchFamily="18" charset="0"/>
              </a:rPr>
              <a:t>của</a:t>
            </a:r>
            <a:r>
              <a:rPr lang="en-US" sz="3600" b="1" dirty="0">
                <a:latin typeface="Cambria" panose="02040503050406030204" pitchFamily="18" charset="0"/>
              </a:rPr>
              <a:t> </a:t>
            </a:r>
            <a:r>
              <a:rPr lang="en-US" sz="3600" b="1" dirty="0" err="1">
                <a:latin typeface="Cambria" panose="02040503050406030204" pitchFamily="18" charset="0"/>
              </a:rPr>
              <a:t>trường</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cả</a:t>
            </a:r>
            <a:r>
              <a:rPr lang="en-US" sz="3600" b="1" dirty="0">
                <a:latin typeface="Cambria" panose="02040503050406030204" pitchFamily="18" charset="0"/>
              </a:rPr>
              <a:t> </a:t>
            </a:r>
            <a:r>
              <a:rPr lang="en-US" sz="3600" b="1" dirty="0" err="1">
                <a:latin typeface="Cambria" panose="02040503050406030204" pitchFamily="18" charset="0"/>
              </a:rPr>
              <a:t>lớp</a:t>
            </a:r>
            <a:r>
              <a:rPr lang="en-US" sz="3600" b="1" dirty="0">
                <a:latin typeface="Cambria" panose="02040503050406030204" pitchFamily="18" charset="0"/>
              </a:rPr>
              <a:t> </a:t>
            </a:r>
            <a:r>
              <a:rPr lang="en-US" sz="3600" b="1" dirty="0" err="1">
                <a:latin typeface="Cambria" panose="02040503050406030204" pitchFamily="18" charset="0"/>
              </a:rPr>
              <a:t>đều</a:t>
            </a:r>
            <a:r>
              <a:rPr lang="en-US" sz="3600" b="1" dirty="0">
                <a:latin typeface="Cambria" panose="02040503050406030204" pitchFamily="18" charset="0"/>
              </a:rPr>
              <a:t> </a:t>
            </a:r>
            <a:r>
              <a:rPr lang="en-US" sz="3600" b="1" dirty="0" err="1">
                <a:latin typeface="Cambria" panose="02040503050406030204" pitchFamily="18" charset="0"/>
              </a:rPr>
              <a:t>cảm</a:t>
            </a:r>
            <a:r>
              <a:rPr lang="en-US" sz="3600" b="1" dirty="0">
                <a:latin typeface="Cambria" panose="02040503050406030204" pitchFamily="18" charset="0"/>
              </a:rPr>
              <a:t> </a:t>
            </a:r>
            <a:r>
              <a:rPr lang="en-US" sz="3600" b="1" dirty="0" err="1">
                <a:latin typeface="Cambria" panose="02040503050406030204" pitchFamily="18" charset="0"/>
              </a:rPr>
              <a:t>thấy</a:t>
            </a:r>
            <a:r>
              <a:rPr lang="en-US" sz="3600" b="1" dirty="0">
                <a:latin typeface="Cambria" panose="02040503050406030204" pitchFamily="18" charset="0"/>
              </a:rPr>
              <a:t> </a:t>
            </a:r>
            <a:r>
              <a:rPr lang="en-US" sz="3600" b="1" dirty="0" err="1">
                <a:latin typeface="Cambria" panose="02040503050406030204" pitchFamily="18" charset="0"/>
              </a:rPr>
              <a:t>hứng</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thử</a:t>
            </a:r>
            <a:r>
              <a:rPr lang="en-US" sz="3600" b="1" dirty="0">
                <a:latin typeface="Cambria" panose="02040503050406030204" pitchFamily="18" charset="0"/>
              </a:rPr>
              <a:t> </a:t>
            </a:r>
            <a:r>
              <a:rPr lang="en-US" sz="3600" b="1" dirty="0" err="1">
                <a:latin typeface="Cambria" panose="02040503050406030204" pitchFamily="18" charset="0"/>
              </a:rPr>
              <a:t>thách</a:t>
            </a:r>
            <a:r>
              <a:rPr lang="en-US" sz="3600" b="1" dirty="0">
                <a:latin typeface="Cambria" panose="02040503050406030204" pitchFamily="18" charset="0"/>
              </a:rPr>
              <a:t> “</a:t>
            </a:r>
            <a:r>
              <a:rPr lang="en-US" sz="3600" b="1" dirty="0" err="1">
                <a:latin typeface="Cambria" panose="02040503050406030204" pitchFamily="18" charset="0"/>
              </a:rPr>
              <a:t>cỡ</a:t>
            </a:r>
            <a:r>
              <a:rPr lang="en-US" sz="3600" b="1" dirty="0">
                <a:latin typeface="Cambria" panose="02040503050406030204" pitchFamily="18" charset="0"/>
              </a:rPr>
              <a:t> </a:t>
            </a:r>
            <a:r>
              <a:rPr lang="en-US" sz="3600" b="1" dirty="0" err="1">
                <a:latin typeface="Cambria" panose="02040503050406030204" pitchFamily="18" charset="0"/>
              </a:rPr>
              <a:t>lớn</a:t>
            </a:r>
            <a:r>
              <a:rPr lang="en-US" sz="3600" b="1" dirty="0">
                <a:latin typeface="Cambria" panose="02040503050406030204" pitchFamily="18" charset="0"/>
              </a:rPr>
              <a:t>” </a:t>
            </a:r>
            <a:r>
              <a:rPr lang="en-US" sz="3600" b="1" dirty="0" err="1">
                <a:latin typeface="Cambria" panose="02040503050406030204" pitchFamily="18" charset="0"/>
              </a:rPr>
              <a:t>này</a:t>
            </a:r>
            <a:r>
              <a:rPr lang="en-US" sz="3600" b="1" dirty="0">
                <a:latin typeface="Cambria" panose="02040503050406030204" pitchFamily="18" charset="0"/>
              </a:rPr>
              <a:t>. </a:t>
            </a:r>
            <a:r>
              <a:rPr lang="en-US" sz="3600" b="1" dirty="0" err="1">
                <a:latin typeface="Cambria" panose="02040503050406030204" pitchFamily="18" charset="0"/>
              </a:rPr>
              <a:t>Hãy</a:t>
            </a:r>
            <a:r>
              <a:rPr lang="en-US" sz="3600" b="1" dirty="0">
                <a:latin typeface="Cambria" panose="02040503050406030204" pitchFamily="18" charset="0"/>
              </a:rPr>
              <a:t> </a:t>
            </a:r>
            <a:r>
              <a:rPr lang="en-US" sz="3600" b="1" dirty="0" err="1">
                <a:latin typeface="Cambria" panose="02040503050406030204" pitchFamily="18" charset="0"/>
              </a:rPr>
              <a:t>cùng</a:t>
            </a:r>
            <a:r>
              <a:rPr lang="en-US" sz="3600" b="1" dirty="0">
                <a:latin typeface="Cambria" panose="02040503050406030204" pitchFamily="18" charset="0"/>
              </a:rPr>
              <a:t> </a:t>
            </a:r>
            <a:r>
              <a:rPr lang="en-US" sz="3600" b="1" dirty="0" err="1">
                <a:latin typeface="Cambria" panose="02040503050406030204" pitchFamily="18" charset="0"/>
              </a:rPr>
              <a:t>chinh</a:t>
            </a:r>
            <a:r>
              <a:rPr lang="en-US" sz="3600" b="1" dirty="0">
                <a:latin typeface="Cambria" panose="02040503050406030204" pitchFamily="18" charset="0"/>
              </a:rPr>
              <a:t> </a:t>
            </a:r>
            <a:r>
              <a:rPr lang="en-US" sz="3600" b="1" dirty="0" err="1">
                <a:latin typeface="Cambria" panose="02040503050406030204" pitchFamily="18" charset="0"/>
              </a:rPr>
              <a:t>phục</a:t>
            </a:r>
            <a:r>
              <a:rPr lang="en-US" sz="3600" b="1" dirty="0">
                <a:latin typeface="Cambria" panose="02040503050406030204" pitchFamily="18" charset="0"/>
              </a:rPr>
              <a:t> </a:t>
            </a:r>
            <a:r>
              <a:rPr lang="en-US" sz="3600" b="1" dirty="0" err="1">
                <a:latin typeface="Cambria" panose="02040503050406030204" pitchFamily="18" charset="0"/>
              </a:rPr>
              <a:t>thử</a:t>
            </a:r>
            <a:r>
              <a:rPr lang="en-US" sz="3600" b="1" dirty="0">
                <a:latin typeface="Cambria" panose="02040503050406030204" pitchFamily="18" charset="0"/>
              </a:rPr>
              <a:t> </a:t>
            </a:r>
            <a:r>
              <a:rPr lang="en-US" sz="3600" b="1" dirty="0" err="1">
                <a:latin typeface="Cambria" panose="02040503050406030204" pitchFamily="18" charset="0"/>
              </a:rPr>
              <a:t>thách</a:t>
            </a:r>
            <a:r>
              <a:rPr lang="en-US" sz="3600" b="1" dirty="0">
                <a:latin typeface="Cambria" panose="02040503050406030204" pitchFamily="18" charset="0"/>
              </a:rPr>
              <a:t> </a:t>
            </a:r>
            <a:r>
              <a:rPr lang="en-US" sz="3600" b="1" dirty="0" err="1">
                <a:latin typeface="Cambria" panose="02040503050406030204" pitchFamily="18" charset="0"/>
              </a:rPr>
              <a:t>này</a:t>
            </a:r>
            <a:r>
              <a:rPr lang="en-US" sz="3600" b="1" dirty="0">
                <a:latin typeface="Cambria" panose="02040503050406030204" pitchFamily="18" charset="0"/>
              </a:rPr>
              <a:t> </a:t>
            </a:r>
            <a:r>
              <a:rPr lang="en-US" sz="3600" b="1" dirty="0" err="1">
                <a:latin typeface="Cambria" panose="02040503050406030204" pitchFamily="18" charset="0"/>
              </a:rPr>
              <a:t>nhé</a:t>
            </a:r>
            <a:r>
              <a:rPr lang="en-US" sz="3600" b="1" dirty="0">
                <a:latin typeface="Cambria" panose="02040503050406030204" pitchFamily="18" charset="0"/>
              </a:rPr>
              <a:t>!</a:t>
            </a:r>
          </a:p>
        </p:txBody>
      </p:sp>
      <p:pic>
        <p:nvPicPr>
          <p:cNvPr id="3" name="图片 1" descr="三只小猪3">
            <a:extLst>
              <a:ext uri="{FF2B5EF4-FFF2-40B4-BE49-F238E27FC236}">
                <a16:creationId xmlns:a16="http://schemas.microsoft.com/office/drawing/2014/main" id="{9E65B497-95ED-97A5-547B-E26862188DBA}"/>
              </a:ext>
            </a:extLst>
          </p:cNvPr>
          <p:cNvPicPr>
            <a:picLocks noChangeAspect="1"/>
          </p:cNvPicPr>
          <p:nvPr/>
        </p:nvPicPr>
        <p:blipFill>
          <a:blip r:embed="rId2"/>
          <a:stretch>
            <a:fillRect/>
          </a:stretch>
        </p:blipFill>
        <p:spPr>
          <a:xfrm>
            <a:off x="162722" y="4498665"/>
            <a:ext cx="11517630" cy="2256790"/>
          </a:xfrm>
          <a:prstGeom prst="rect">
            <a:avLst/>
          </a:prstGeom>
        </p:spPr>
      </p:pic>
    </p:spTree>
    <p:extLst>
      <p:ext uri="{BB962C8B-B14F-4D97-AF65-F5344CB8AC3E}">
        <p14:creationId xmlns:p14="http://schemas.microsoft.com/office/powerpoint/2010/main" val="2592252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912370-6B1C-40DE-FA0F-B53EB6E78B11}"/>
              </a:ext>
            </a:extLst>
          </p:cNvPr>
          <p:cNvSpPr txBox="1"/>
          <p:nvPr/>
        </p:nvSpPr>
        <p:spPr>
          <a:xfrm>
            <a:off x="1921464" y="386962"/>
            <a:ext cx="9242723" cy="1477328"/>
          </a:xfrm>
          <a:prstGeom prst="rect">
            <a:avLst/>
          </a:prstGeom>
          <a:noFill/>
        </p:spPr>
        <p:txBody>
          <a:bodyPr wrap="square" rtlCol="0">
            <a:spAutoFit/>
          </a:bodyPr>
          <a:lstStyle/>
          <a:p>
            <a:pPr algn="just"/>
            <a:r>
              <a:rPr lang="en-US" sz="3000" b="1" dirty="0" err="1">
                <a:latin typeface="Cambria" panose="02040503050406030204" pitchFamily="18" charset="0"/>
              </a:rPr>
              <a:t>Trước</a:t>
            </a:r>
            <a:r>
              <a:rPr lang="en-US" sz="3000" b="1" dirty="0">
                <a:latin typeface="Cambria" panose="02040503050406030204" pitchFamily="18" charset="0"/>
              </a:rPr>
              <a:t> </a:t>
            </a:r>
            <a:r>
              <a:rPr lang="en-US" sz="3000" b="1" dirty="0" err="1">
                <a:latin typeface="Cambria" panose="02040503050406030204" pitchFamily="18" charset="0"/>
              </a:rPr>
              <a:t>tiên</a:t>
            </a:r>
            <a:r>
              <a:rPr lang="en-US" sz="3000" b="1" dirty="0">
                <a:latin typeface="Cambria" panose="02040503050406030204" pitchFamily="18" charset="0"/>
              </a:rPr>
              <a:t>, </a:t>
            </a:r>
            <a:r>
              <a:rPr lang="en-US" sz="3000" b="1" dirty="0" err="1">
                <a:latin typeface="Cambria" panose="02040503050406030204" pitchFamily="18" charset="0"/>
              </a:rPr>
              <a:t>Việt</a:t>
            </a:r>
            <a:r>
              <a:rPr lang="en-US" sz="3000" b="1" dirty="0">
                <a:latin typeface="Cambria" panose="02040503050406030204" pitchFamily="18" charset="0"/>
              </a:rPr>
              <a:t> </a:t>
            </a:r>
            <a:r>
              <a:rPr lang="en-US" sz="3000" b="1" dirty="0" err="1">
                <a:latin typeface="Cambria" panose="02040503050406030204" pitchFamily="18" charset="0"/>
              </a:rPr>
              <a:t>cùng</a:t>
            </a:r>
            <a:r>
              <a:rPr lang="en-US" sz="3000" b="1" dirty="0">
                <a:latin typeface="Cambria" panose="02040503050406030204" pitchFamily="18" charset="0"/>
              </a:rPr>
              <a:t> </a:t>
            </a:r>
            <a:r>
              <a:rPr lang="en-US" sz="3000" b="1" dirty="0" err="1">
                <a:latin typeface="Cambria" panose="02040503050406030204" pitchFamily="18" charset="0"/>
              </a:rPr>
              <a:t>các</a:t>
            </a:r>
            <a:r>
              <a:rPr lang="en-US" sz="3000" b="1" dirty="0">
                <a:latin typeface="Cambria" panose="02040503050406030204" pitchFamily="18" charset="0"/>
              </a:rPr>
              <a:t> </a:t>
            </a:r>
            <a:r>
              <a:rPr lang="en-US" sz="3000" b="1" dirty="0" err="1">
                <a:latin typeface="Cambria" panose="02040503050406030204" pitchFamily="18" charset="0"/>
              </a:rPr>
              <a:t>bạn</a:t>
            </a:r>
            <a:r>
              <a:rPr lang="en-US" sz="3000" b="1" dirty="0">
                <a:latin typeface="Cambria" panose="02040503050406030204" pitchFamily="18" charset="0"/>
              </a:rPr>
              <a:t> </a:t>
            </a:r>
            <a:r>
              <a:rPr lang="en-US" sz="3000" b="1" dirty="0" err="1">
                <a:latin typeface="Cambria" panose="02040503050406030204" pitchFamily="18" charset="0"/>
              </a:rPr>
              <a:t>nhắc</a:t>
            </a:r>
            <a:r>
              <a:rPr lang="en-US" sz="3000" b="1" dirty="0">
                <a:latin typeface="Cambria" panose="02040503050406030204" pitchFamily="18" charset="0"/>
              </a:rPr>
              <a:t> </a:t>
            </a:r>
            <a:r>
              <a:rPr lang="en-US" sz="3000" b="1" dirty="0" err="1">
                <a:latin typeface="Cambria" panose="02040503050406030204" pitchFamily="18" charset="0"/>
              </a:rPr>
              <a:t>lại</a:t>
            </a:r>
            <a:r>
              <a:rPr lang="en-US" sz="3000" b="1" dirty="0">
                <a:latin typeface="Cambria" panose="02040503050406030204" pitchFamily="18" charset="0"/>
              </a:rPr>
              <a:t> </a:t>
            </a:r>
            <a:r>
              <a:rPr lang="en-US" sz="3000" b="1" dirty="0" err="1">
                <a:latin typeface="Cambria" panose="02040503050406030204" pitchFamily="18" charset="0"/>
              </a:rPr>
              <a:t>cách</a:t>
            </a:r>
            <a:r>
              <a:rPr lang="en-US" sz="3000" b="1" dirty="0">
                <a:latin typeface="Cambria" panose="02040503050406030204" pitchFamily="18" charset="0"/>
              </a:rPr>
              <a:t> </a:t>
            </a:r>
            <a:r>
              <a:rPr lang="en-US" sz="3000" b="1" dirty="0" err="1">
                <a:latin typeface="Cambria" panose="02040503050406030204" pitchFamily="18" charset="0"/>
              </a:rPr>
              <a:t>sử</a:t>
            </a:r>
            <a:r>
              <a:rPr lang="en-US" sz="3000" b="1" dirty="0">
                <a:latin typeface="Cambria" panose="02040503050406030204" pitchFamily="18" charset="0"/>
              </a:rPr>
              <a:t> </a:t>
            </a:r>
            <a:r>
              <a:rPr lang="en-US" sz="3000" b="1" dirty="0" err="1">
                <a:latin typeface="Cambria" panose="02040503050406030204" pitchFamily="18" charset="0"/>
              </a:rPr>
              <a:t>dụng</a:t>
            </a:r>
            <a:r>
              <a:rPr lang="en-US" sz="3000" b="1" dirty="0">
                <a:latin typeface="Cambria" panose="02040503050406030204" pitchFamily="18" charset="0"/>
              </a:rPr>
              <a:t> ê </a:t>
            </a:r>
            <a:r>
              <a:rPr lang="en-US" sz="3000" b="1" dirty="0" err="1">
                <a:latin typeface="Cambria" panose="02040503050406030204" pitchFamily="18" charset="0"/>
              </a:rPr>
              <a:t>ke</a:t>
            </a:r>
            <a:r>
              <a:rPr lang="en-US" sz="3000" b="1" dirty="0">
                <a:latin typeface="Cambria" panose="02040503050406030204" pitchFamily="18" charset="0"/>
              </a:rPr>
              <a:t> </a:t>
            </a:r>
            <a:r>
              <a:rPr lang="en-US" sz="3000" b="1" dirty="0" err="1">
                <a:latin typeface="Cambria" panose="02040503050406030204" pitchFamily="18" charset="0"/>
              </a:rPr>
              <a:t>và</a:t>
            </a:r>
            <a:r>
              <a:rPr lang="en-US" sz="3000" b="1" dirty="0">
                <a:latin typeface="Cambria" panose="02040503050406030204" pitchFamily="18" charset="0"/>
              </a:rPr>
              <a:t> </a:t>
            </a:r>
            <a:r>
              <a:rPr lang="en-US" sz="3000" b="1" dirty="0" err="1">
                <a:latin typeface="Cambria" panose="02040503050406030204" pitchFamily="18" charset="0"/>
              </a:rPr>
              <a:t>thước</a:t>
            </a:r>
            <a:r>
              <a:rPr lang="en-US" sz="3000" b="1" dirty="0">
                <a:latin typeface="Cambria" panose="02040503050406030204" pitchFamily="18" charset="0"/>
              </a:rPr>
              <a:t> </a:t>
            </a:r>
            <a:r>
              <a:rPr lang="en-US" sz="3000" b="1" dirty="0" err="1">
                <a:latin typeface="Cambria" panose="02040503050406030204" pitchFamily="18" charset="0"/>
              </a:rPr>
              <a:t>thẳng</a:t>
            </a:r>
            <a:r>
              <a:rPr lang="en-US" sz="3000" b="1" dirty="0">
                <a:latin typeface="Cambria" panose="02040503050406030204" pitchFamily="18" charset="0"/>
              </a:rPr>
              <a:t> </a:t>
            </a:r>
            <a:r>
              <a:rPr lang="en-US" sz="3000" b="1" dirty="0" err="1">
                <a:latin typeface="Cambria" panose="02040503050406030204" pitchFamily="18" charset="0"/>
              </a:rPr>
              <a:t>để</a:t>
            </a:r>
            <a:r>
              <a:rPr lang="en-US" sz="3000" b="1" dirty="0">
                <a:latin typeface="Cambria" panose="02040503050406030204" pitchFamily="18" charset="0"/>
              </a:rPr>
              <a:t> </a:t>
            </a:r>
            <a:r>
              <a:rPr lang="en-US" sz="3000" b="1" dirty="0" err="1">
                <a:latin typeface="Cambria" panose="02040503050406030204" pitchFamily="18" charset="0"/>
              </a:rPr>
              <a:t>vẽ</a:t>
            </a:r>
            <a:r>
              <a:rPr lang="en-US" sz="3000" b="1" dirty="0">
                <a:latin typeface="Cambria" panose="02040503050406030204" pitchFamily="18" charset="0"/>
              </a:rPr>
              <a:t> </a:t>
            </a:r>
            <a:r>
              <a:rPr lang="en-US" sz="3000" b="1" dirty="0" err="1">
                <a:latin typeface="Cambria" panose="02040503050406030204" pitchFamily="18" charset="0"/>
              </a:rPr>
              <a:t>hai</a:t>
            </a:r>
            <a:r>
              <a:rPr lang="en-US" sz="3000" b="1" dirty="0">
                <a:latin typeface="Cambria" panose="02040503050406030204" pitchFamily="18" charset="0"/>
              </a:rPr>
              <a:t> </a:t>
            </a:r>
            <a:r>
              <a:rPr lang="en-US" sz="3000" b="1" dirty="0" err="1">
                <a:latin typeface="Cambria" panose="02040503050406030204" pitchFamily="18" charset="0"/>
              </a:rPr>
              <a:t>đường</a:t>
            </a:r>
            <a:r>
              <a:rPr lang="en-US" sz="3000" b="1" dirty="0">
                <a:latin typeface="Cambria" panose="02040503050406030204" pitchFamily="18" charset="0"/>
              </a:rPr>
              <a:t> </a:t>
            </a:r>
            <a:r>
              <a:rPr lang="en-US" sz="3000" b="1" dirty="0" err="1">
                <a:latin typeface="Cambria" panose="02040503050406030204" pitchFamily="18" charset="0"/>
              </a:rPr>
              <a:t>thẳng</a:t>
            </a:r>
            <a:r>
              <a:rPr lang="en-US" sz="3000" b="1" dirty="0">
                <a:latin typeface="Cambria" panose="02040503050406030204" pitchFamily="18" charset="0"/>
              </a:rPr>
              <a:t> song </a:t>
            </a:r>
            <a:r>
              <a:rPr lang="en-US" sz="3000" b="1" dirty="0" err="1">
                <a:latin typeface="Cambria" panose="02040503050406030204" pitchFamily="18" charset="0"/>
              </a:rPr>
              <a:t>song</a:t>
            </a:r>
            <a:r>
              <a:rPr lang="en-US" sz="3000" b="1" dirty="0">
                <a:latin typeface="Cambria" panose="02040503050406030204" pitchFamily="18" charset="0"/>
              </a:rPr>
              <a:t> </a:t>
            </a:r>
            <a:r>
              <a:rPr lang="en-US" sz="3000" b="1" dirty="0" err="1">
                <a:latin typeface="Cambria" panose="02040503050406030204" pitchFamily="18" charset="0"/>
              </a:rPr>
              <a:t>với</a:t>
            </a:r>
            <a:r>
              <a:rPr lang="en-US" sz="3000" b="1" dirty="0">
                <a:latin typeface="Cambria" panose="02040503050406030204" pitchFamily="18" charset="0"/>
              </a:rPr>
              <a:t> </a:t>
            </a:r>
            <a:r>
              <a:rPr lang="en-US" sz="3000" b="1" dirty="0" err="1">
                <a:latin typeface="Cambria" panose="02040503050406030204" pitchFamily="18" charset="0"/>
              </a:rPr>
              <a:t>nhau</a:t>
            </a:r>
            <a:r>
              <a:rPr lang="en-US" sz="3000" b="1" dirty="0">
                <a:latin typeface="Cambria" panose="02040503050406030204" pitchFamily="18" charset="0"/>
              </a:rPr>
              <a:t>.</a:t>
            </a:r>
          </a:p>
        </p:txBody>
      </p:sp>
      <p:sp>
        <p:nvSpPr>
          <p:cNvPr id="4" name="TextBox 3">
            <a:extLst>
              <a:ext uri="{FF2B5EF4-FFF2-40B4-BE49-F238E27FC236}">
                <a16:creationId xmlns:a16="http://schemas.microsoft.com/office/drawing/2014/main" id="{70B63C66-B8FB-F6E5-37AA-05F5381492B7}"/>
              </a:ext>
            </a:extLst>
          </p:cNvPr>
          <p:cNvSpPr txBox="1"/>
          <p:nvPr/>
        </p:nvSpPr>
        <p:spPr>
          <a:xfrm>
            <a:off x="1005068" y="1976804"/>
            <a:ext cx="10717362" cy="553998"/>
          </a:xfrm>
          <a:prstGeom prst="rect">
            <a:avLst/>
          </a:prstGeom>
          <a:noFill/>
        </p:spPr>
        <p:txBody>
          <a:bodyPr wrap="square" rtlCol="0">
            <a:spAutoFit/>
          </a:bodyPr>
          <a:lstStyle/>
          <a:p>
            <a:pPr algn="just"/>
            <a:r>
              <a:rPr lang="vi-VN" sz="3000" b="1" dirty="0">
                <a:solidFill>
                  <a:srgbClr val="208F48"/>
                </a:solidFill>
                <a:latin typeface="Cambria" panose="02040503050406030204" pitchFamily="18" charset="0"/>
              </a:rPr>
              <a:t>Vẽ đường thẳng CD qua H và song song với đường thẳng AB.</a:t>
            </a:r>
            <a:endParaRPr lang="en-US" sz="3000" b="1" dirty="0">
              <a:solidFill>
                <a:srgbClr val="208F48"/>
              </a:solidFill>
              <a:latin typeface="Cambria" panose="02040503050406030204" pitchFamily="18" charset="0"/>
            </a:endParaRPr>
          </a:p>
        </p:txBody>
      </p:sp>
      <p:sp>
        <p:nvSpPr>
          <p:cNvPr id="5" name="Rectangle: Rounded Corners 4">
            <a:extLst>
              <a:ext uri="{FF2B5EF4-FFF2-40B4-BE49-F238E27FC236}">
                <a16:creationId xmlns:a16="http://schemas.microsoft.com/office/drawing/2014/main" id="{BE5EC874-6913-96A4-F1E8-2D444E8E599A}"/>
              </a:ext>
            </a:extLst>
          </p:cNvPr>
          <p:cNvSpPr/>
          <p:nvPr/>
        </p:nvSpPr>
        <p:spPr>
          <a:xfrm>
            <a:off x="1160884" y="2709509"/>
            <a:ext cx="4293618" cy="3903942"/>
          </a:xfrm>
          <a:prstGeom prst="roundRect">
            <a:avLst/>
          </a:prstGeom>
          <a:solidFill>
            <a:srgbClr val="FFF2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C70E8BB-4B92-4F5D-AD99-098A0707AA88}"/>
              </a:ext>
            </a:extLst>
          </p:cNvPr>
          <p:cNvSpPr/>
          <p:nvPr/>
        </p:nvSpPr>
        <p:spPr>
          <a:xfrm>
            <a:off x="6363749" y="2725458"/>
            <a:ext cx="4293618" cy="3903942"/>
          </a:xfrm>
          <a:prstGeom prst="roundRect">
            <a:avLst/>
          </a:prstGeom>
          <a:solidFill>
            <a:srgbClr val="FFF2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B6C91C-8297-E235-090A-80A035975B07}"/>
              </a:ext>
            </a:extLst>
          </p:cNvPr>
          <p:cNvSpPr txBox="1"/>
          <p:nvPr/>
        </p:nvSpPr>
        <p:spPr>
          <a:xfrm>
            <a:off x="2334138" y="2974291"/>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A</a:t>
            </a:r>
          </a:p>
        </p:txBody>
      </p:sp>
      <p:sp>
        <p:nvSpPr>
          <p:cNvPr id="8" name="TextBox 7">
            <a:extLst>
              <a:ext uri="{FF2B5EF4-FFF2-40B4-BE49-F238E27FC236}">
                <a16:creationId xmlns:a16="http://schemas.microsoft.com/office/drawing/2014/main" id="{D2CC78E4-8CA8-1A84-1B8D-ECCB82B690B1}"/>
              </a:ext>
            </a:extLst>
          </p:cNvPr>
          <p:cNvSpPr txBox="1"/>
          <p:nvPr/>
        </p:nvSpPr>
        <p:spPr>
          <a:xfrm>
            <a:off x="2334137" y="5528913"/>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B</a:t>
            </a:r>
          </a:p>
        </p:txBody>
      </p:sp>
      <p:sp>
        <p:nvSpPr>
          <p:cNvPr id="9" name="TextBox 8">
            <a:extLst>
              <a:ext uri="{FF2B5EF4-FFF2-40B4-BE49-F238E27FC236}">
                <a16:creationId xmlns:a16="http://schemas.microsoft.com/office/drawing/2014/main" id="{BDFB806C-A9D5-3336-F2F4-E49A73895506}"/>
              </a:ext>
            </a:extLst>
          </p:cNvPr>
          <p:cNvSpPr txBox="1"/>
          <p:nvPr/>
        </p:nvSpPr>
        <p:spPr>
          <a:xfrm>
            <a:off x="4177634" y="4098812"/>
            <a:ext cx="529565" cy="553998"/>
          </a:xfrm>
          <a:prstGeom prst="rect">
            <a:avLst/>
          </a:prstGeom>
          <a:noFill/>
        </p:spPr>
        <p:txBody>
          <a:bodyPr wrap="square" rtlCol="0">
            <a:spAutoFit/>
          </a:bodyPr>
          <a:lstStyle/>
          <a:p>
            <a:pPr algn="just"/>
            <a:r>
              <a:rPr lang="en-US" sz="3000" b="1" dirty="0">
                <a:solidFill>
                  <a:srgbClr val="208F48"/>
                </a:solidFill>
                <a:latin typeface="Cambria" panose="02040503050406030204" pitchFamily="18" charset="0"/>
              </a:rPr>
              <a:t>H</a:t>
            </a:r>
          </a:p>
        </p:txBody>
      </p:sp>
      <p:grpSp>
        <p:nvGrpSpPr>
          <p:cNvPr id="15" name="Group 14">
            <a:extLst>
              <a:ext uri="{FF2B5EF4-FFF2-40B4-BE49-F238E27FC236}">
                <a16:creationId xmlns:a16="http://schemas.microsoft.com/office/drawing/2014/main" id="{D2821E9B-0D37-7AC3-0A14-3C4EA47292B3}"/>
              </a:ext>
            </a:extLst>
          </p:cNvPr>
          <p:cNvGrpSpPr/>
          <p:nvPr/>
        </p:nvGrpSpPr>
        <p:grpSpPr>
          <a:xfrm>
            <a:off x="2810631" y="2974291"/>
            <a:ext cx="106142" cy="3138428"/>
            <a:chOff x="2810631" y="2974291"/>
            <a:chExt cx="106142" cy="3138428"/>
          </a:xfrm>
        </p:grpSpPr>
        <p:cxnSp>
          <p:nvCxnSpPr>
            <p:cNvPr id="11" name="Straight Connector 10">
              <a:extLst>
                <a:ext uri="{FF2B5EF4-FFF2-40B4-BE49-F238E27FC236}">
                  <a16:creationId xmlns:a16="http://schemas.microsoft.com/office/drawing/2014/main" id="{6734E8A8-BB9A-89A1-4759-57D247A1AB85}"/>
                </a:ext>
              </a:extLst>
            </p:cNvPr>
            <p:cNvCxnSpPr/>
            <p:nvPr/>
          </p:nvCxnSpPr>
          <p:spPr>
            <a:xfrm>
              <a:off x="2863702" y="2974291"/>
              <a:ext cx="0" cy="313842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07C394F-0975-00E5-B563-D54872020A50}"/>
                </a:ext>
              </a:extLst>
            </p:cNvPr>
            <p:cNvSpPr/>
            <p:nvPr/>
          </p:nvSpPr>
          <p:spPr>
            <a:xfrm>
              <a:off x="2810631" y="3329576"/>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8C4C299-9523-0FD8-84B4-FF6380025425}"/>
                </a:ext>
              </a:extLst>
            </p:cNvPr>
            <p:cNvSpPr/>
            <p:nvPr/>
          </p:nvSpPr>
          <p:spPr>
            <a:xfrm>
              <a:off x="2810631" y="5699770"/>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047EC659-1D5B-1C3D-F04A-4021E2FDEF5D}"/>
              </a:ext>
            </a:extLst>
          </p:cNvPr>
          <p:cNvSpPr/>
          <p:nvPr/>
        </p:nvSpPr>
        <p:spPr>
          <a:xfrm>
            <a:off x="4124563" y="4484478"/>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D2C4149-2B19-185B-3442-B8CB634DA91C}"/>
              </a:ext>
            </a:extLst>
          </p:cNvPr>
          <p:cNvGrpSpPr/>
          <p:nvPr/>
        </p:nvGrpSpPr>
        <p:grpSpPr>
          <a:xfrm rot="2829380">
            <a:off x="8618137" y="3220029"/>
            <a:ext cx="106142" cy="3138428"/>
            <a:chOff x="2810631" y="2974291"/>
            <a:chExt cx="106142" cy="3138428"/>
          </a:xfrm>
        </p:grpSpPr>
        <p:cxnSp>
          <p:nvCxnSpPr>
            <p:cNvPr id="17" name="Straight Connector 16">
              <a:extLst>
                <a:ext uri="{FF2B5EF4-FFF2-40B4-BE49-F238E27FC236}">
                  <a16:creationId xmlns:a16="http://schemas.microsoft.com/office/drawing/2014/main" id="{DA8C4A8B-F0B8-635C-0227-DADAC373FD54}"/>
                </a:ext>
              </a:extLst>
            </p:cNvPr>
            <p:cNvCxnSpPr/>
            <p:nvPr/>
          </p:nvCxnSpPr>
          <p:spPr>
            <a:xfrm>
              <a:off x="2863702" y="2974291"/>
              <a:ext cx="0" cy="313842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D7AB571C-B30D-F328-14E0-51D0D6E8CE5A}"/>
                </a:ext>
              </a:extLst>
            </p:cNvPr>
            <p:cNvSpPr/>
            <p:nvPr/>
          </p:nvSpPr>
          <p:spPr>
            <a:xfrm>
              <a:off x="2810631" y="3329576"/>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41F1AE-AD33-7A31-D4FA-084F79EEED8B}"/>
                </a:ext>
              </a:extLst>
            </p:cNvPr>
            <p:cNvSpPr/>
            <p:nvPr/>
          </p:nvSpPr>
          <p:spPr>
            <a:xfrm>
              <a:off x="2810631" y="5699770"/>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672C799D-36E0-A365-97D1-777744D76B63}"/>
              </a:ext>
            </a:extLst>
          </p:cNvPr>
          <p:cNvSpPr txBox="1"/>
          <p:nvPr/>
        </p:nvSpPr>
        <p:spPr>
          <a:xfrm>
            <a:off x="7318858" y="5184747"/>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A</a:t>
            </a:r>
          </a:p>
        </p:txBody>
      </p:sp>
      <p:sp>
        <p:nvSpPr>
          <p:cNvPr id="21" name="TextBox 20">
            <a:extLst>
              <a:ext uri="{FF2B5EF4-FFF2-40B4-BE49-F238E27FC236}">
                <a16:creationId xmlns:a16="http://schemas.microsoft.com/office/drawing/2014/main" id="{5A6635AE-E372-8B2B-97A2-3E695CBFFE36}"/>
              </a:ext>
            </a:extLst>
          </p:cNvPr>
          <p:cNvSpPr txBox="1"/>
          <p:nvPr/>
        </p:nvSpPr>
        <p:spPr>
          <a:xfrm>
            <a:off x="9257580" y="3392547"/>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B</a:t>
            </a:r>
          </a:p>
        </p:txBody>
      </p:sp>
      <p:sp>
        <p:nvSpPr>
          <p:cNvPr id="22" name="TextBox 21">
            <a:extLst>
              <a:ext uri="{FF2B5EF4-FFF2-40B4-BE49-F238E27FC236}">
                <a16:creationId xmlns:a16="http://schemas.microsoft.com/office/drawing/2014/main" id="{A46C6621-FB12-B679-6E8E-671EDEF7EC93}"/>
              </a:ext>
            </a:extLst>
          </p:cNvPr>
          <p:cNvSpPr txBox="1"/>
          <p:nvPr/>
        </p:nvSpPr>
        <p:spPr>
          <a:xfrm>
            <a:off x="7191441" y="3022343"/>
            <a:ext cx="529565" cy="553998"/>
          </a:xfrm>
          <a:prstGeom prst="rect">
            <a:avLst/>
          </a:prstGeom>
          <a:noFill/>
        </p:spPr>
        <p:txBody>
          <a:bodyPr wrap="square" rtlCol="0">
            <a:spAutoFit/>
          </a:bodyPr>
          <a:lstStyle/>
          <a:p>
            <a:pPr algn="just"/>
            <a:r>
              <a:rPr lang="en-US" sz="3000" b="1" dirty="0">
                <a:solidFill>
                  <a:srgbClr val="208F48"/>
                </a:solidFill>
                <a:latin typeface="Cambria" panose="02040503050406030204" pitchFamily="18" charset="0"/>
              </a:rPr>
              <a:t>H</a:t>
            </a:r>
          </a:p>
        </p:txBody>
      </p:sp>
      <p:sp>
        <p:nvSpPr>
          <p:cNvPr id="23" name="Oval 22">
            <a:extLst>
              <a:ext uri="{FF2B5EF4-FFF2-40B4-BE49-F238E27FC236}">
                <a16:creationId xmlns:a16="http://schemas.microsoft.com/office/drawing/2014/main" id="{8980AD6C-C778-E706-441B-617FA459EEFA}"/>
              </a:ext>
            </a:extLst>
          </p:cNvPr>
          <p:cNvSpPr/>
          <p:nvPr/>
        </p:nvSpPr>
        <p:spPr>
          <a:xfrm>
            <a:off x="7138370" y="3408009"/>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03C2C9-A532-19E0-573A-9ED672BDA028}"/>
              </a:ext>
            </a:extLst>
          </p:cNvPr>
          <p:cNvPicPr>
            <a:picLocks noChangeAspect="1"/>
          </p:cNvPicPr>
          <p:nvPr/>
        </p:nvPicPr>
        <p:blipFill>
          <a:blip r:embed="rId2"/>
          <a:stretch>
            <a:fillRect/>
          </a:stretch>
        </p:blipFill>
        <p:spPr>
          <a:xfrm>
            <a:off x="793606" y="386962"/>
            <a:ext cx="1127858" cy="1457070"/>
          </a:xfrm>
          <a:prstGeom prst="rect">
            <a:avLst/>
          </a:prstGeom>
        </p:spPr>
      </p:pic>
    </p:spTree>
    <p:extLst>
      <p:ext uri="{BB962C8B-B14F-4D97-AF65-F5344CB8AC3E}">
        <p14:creationId xmlns:p14="http://schemas.microsoft.com/office/powerpoint/2010/main" val="4188762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anim calcmode="lin" valueType="num">
                                      <p:cBhvr>
                                        <p:cTn id="64" dur="1000" fill="hold"/>
                                        <p:tgtEl>
                                          <p:spTgt spid="5"/>
                                        </p:tgtEl>
                                        <p:attrNameLst>
                                          <p:attrName>ppt_x</p:attrName>
                                        </p:attrNameLst>
                                      </p:cBhvr>
                                      <p:tavLst>
                                        <p:tav tm="0">
                                          <p:val>
                                            <p:strVal val="#ppt_x"/>
                                          </p:val>
                                        </p:tav>
                                        <p:tav tm="100000">
                                          <p:val>
                                            <p:strVal val="#ppt_x"/>
                                          </p:val>
                                        </p:tav>
                                      </p:tavLst>
                                    </p:anim>
                                    <p:anim calcmode="lin" valueType="num">
                                      <p:cBhvr>
                                        <p:cTn id="65" dur="1000" fill="hold"/>
                                        <p:tgtEl>
                                          <p:spTgt spid="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1000"/>
                                        <p:tgtEl>
                                          <p:spTgt spid="6"/>
                                        </p:tgtEl>
                                      </p:cBhvr>
                                    </p:animEffect>
                                    <p:anim calcmode="lin" valueType="num">
                                      <p:cBhvr>
                                        <p:cTn id="69" dur="1000" fill="hold"/>
                                        <p:tgtEl>
                                          <p:spTgt spid="6"/>
                                        </p:tgtEl>
                                        <p:attrNameLst>
                                          <p:attrName>ppt_x</p:attrName>
                                        </p:attrNameLst>
                                      </p:cBhvr>
                                      <p:tavLst>
                                        <p:tav tm="0">
                                          <p:val>
                                            <p:strVal val="#ppt_x"/>
                                          </p:val>
                                        </p:tav>
                                        <p:tav tm="100000">
                                          <p:val>
                                            <p:strVal val="#ppt_x"/>
                                          </p:val>
                                        </p:tav>
                                      </p:tavLst>
                                    </p:anim>
                                    <p:anim calcmode="lin" valueType="num">
                                      <p:cBhvr>
                                        <p:cTn id="7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9" grpId="0"/>
      <p:bldP spid="14" grpId="0" animBg="1"/>
      <p:bldP spid="20" grpId="0"/>
      <p:bldP spid="21" grpId="0"/>
      <p:bldP spid="22" grpId="0"/>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929E98-5885-F839-6452-E16CBA4F6898}"/>
              </a:ext>
            </a:extLst>
          </p:cNvPr>
          <p:cNvSpPr txBox="1"/>
          <p:nvPr/>
        </p:nvSpPr>
        <p:spPr>
          <a:xfrm>
            <a:off x="1963735" y="496660"/>
            <a:ext cx="8743251" cy="1200329"/>
          </a:xfrm>
          <a:prstGeom prst="rect">
            <a:avLst/>
          </a:prstGeom>
          <a:noFill/>
        </p:spPr>
        <p:txBody>
          <a:bodyPr wrap="square" rtlCol="0">
            <a:spAutoFit/>
          </a:bodyPr>
          <a:lstStyle/>
          <a:p>
            <a:pPr algn="ctr"/>
            <a:r>
              <a:rPr lang="vi-VN" sz="3600" b="1" dirty="0">
                <a:solidFill>
                  <a:srgbClr val="208F48"/>
                </a:solidFill>
                <a:latin typeface="Cambria" panose="02040503050406030204" pitchFamily="18" charset="0"/>
              </a:rPr>
              <a:t>Vẽ đường thẳng CD qua H và song song với đường thẳng AB.</a:t>
            </a:r>
            <a:endParaRPr lang="en-US" sz="3600" b="1" dirty="0">
              <a:solidFill>
                <a:srgbClr val="208F48"/>
              </a:solidFill>
              <a:latin typeface="Cambria" panose="02040503050406030204" pitchFamily="18" charset="0"/>
            </a:endParaRPr>
          </a:p>
        </p:txBody>
      </p:sp>
      <p:sp>
        <p:nvSpPr>
          <p:cNvPr id="4" name="Rectangle: Rounded Corners 3">
            <a:extLst>
              <a:ext uri="{FF2B5EF4-FFF2-40B4-BE49-F238E27FC236}">
                <a16:creationId xmlns:a16="http://schemas.microsoft.com/office/drawing/2014/main" id="{C607FC87-8701-38E6-3A3C-03EA791A1F7A}"/>
              </a:ext>
            </a:extLst>
          </p:cNvPr>
          <p:cNvSpPr/>
          <p:nvPr/>
        </p:nvSpPr>
        <p:spPr>
          <a:xfrm>
            <a:off x="835979" y="2307264"/>
            <a:ext cx="4990664" cy="1489709"/>
          </a:xfrm>
          <a:prstGeom prst="roundRect">
            <a:avLst/>
          </a:prstGeom>
          <a:solidFill>
            <a:srgbClr val="E3F9EB"/>
          </a:solidFill>
          <a:ln w="19050">
            <a:solidFill>
              <a:srgbClr val="208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mbria" panose="02040503050406030204" pitchFamily="18" charset="0"/>
              </a:rPr>
              <a:t>Bước 1</a:t>
            </a:r>
            <a:r>
              <a:rPr lang="vi-VN" sz="2800" dirty="0">
                <a:solidFill>
                  <a:schemeClr val="tx1"/>
                </a:solidFill>
                <a:latin typeface="Cambria" panose="02040503050406030204" pitchFamily="18" charset="0"/>
              </a:rPr>
              <a:t>: Vẽ đường thẳng MN đi qua điểm H và vuông góc với đường thẳng AB</a:t>
            </a:r>
            <a:endParaRPr lang="en-US" sz="2800" dirty="0">
              <a:solidFill>
                <a:schemeClr val="tx1"/>
              </a:solidFill>
              <a:latin typeface="Cambria" panose="02040503050406030204" pitchFamily="18" charset="0"/>
            </a:endParaRPr>
          </a:p>
        </p:txBody>
      </p:sp>
      <p:sp>
        <p:nvSpPr>
          <p:cNvPr id="5" name="Rectangle: Rounded Corners 4">
            <a:extLst>
              <a:ext uri="{FF2B5EF4-FFF2-40B4-BE49-F238E27FC236}">
                <a16:creationId xmlns:a16="http://schemas.microsoft.com/office/drawing/2014/main" id="{D1D1D699-529C-5A2F-421A-B08EEEF32ECA}"/>
              </a:ext>
            </a:extLst>
          </p:cNvPr>
          <p:cNvSpPr/>
          <p:nvPr/>
        </p:nvSpPr>
        <p:spPr>
          <a:xfrm>
            <a:off x="835979" y="3967172"/>
            <a:ext cx="4990664" cy="2252875"/>
          </a:xfrm>
          <a:prstGeom prst="roundRect">
            <a:avLst/>
          </a:prstGeom>
          <a:solidFill>
            <a:srgbClr val="E3F9EB"/>
          </a:solidFill>
          <a:ln w="19050">
            <a:solidFill>
              <a:srgbClr val="208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mbria" panose="02040503050406030204" pitchFamily="18" charset="0"/>
              </a:rPr>
              <a:t>Bước 2</a:t>
            </a:r>
            <a:r>
              <a:rPr lang="vi-VN" sz="2800" dirty="0">
                <a:solidFill>
                  <a:schemeClr val="tx1"/>
                </a:solidFill>
                <a:latin typeface="Cambria" panose="02040503050406030204" pitchFamily="18" charset="0"/>
              </a:rPr>
              <a:t>: Vẽ đường thẳng CD đi qua điểm H và vuông góc với đường thẳng MN ta được đường thẳng CD song song với đường thẳng AB.</a:t>
            </a:r>
            <a:endParaRPr lang="en-US" sz="2800" dirty="0">
              <a:solidFill>
                <a:schemeClr val="tx1"/>
              </a:solidFill>
              <a:latin typeface="Cambria" panose="02040503050406030204" pitchFamily="18" charset="0"/>
            </a:endParaRPr>
          </a:p>
        </p:txBody>
      </p:sp>
      <p:sp>
        <p:nvSpPr>
          <p:cNvPr id="6" name="Rectangle: Rounded Corners 5">
            <a:extLst>
              <a:ext uri="{FF2B5EF4-FFF2-40B4-BE49-F238E27FC236}">
                <a16:creationId xmlns:a16="http://schemas.microsoft.com/office/drawing/2014/main" id="{92FFCE52-A6C8-7022-2B3C-EB3B50255E14}"/>
              </a:ext>
            </a:extLst>
          </p:cNvPr>
          <p:cNvSpPr/>
          <p:nvPr/>
        </p:nvSpPr>
        <p:spPr>
          <a:xfrm>
            <a:off x="6471139" y="2289679"/>
            <a:ext cx="4293618" cy="3903942"/>
          </a:xfrm>
          <a:prstGeom prst="roundRect">
            <a:avLst/>
          </a:prstGeom>
          <a:solidFill>
            <a:srgbClr val="FFF2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0E283D-0895-D23A-AF87-C1311FDEF89A}"/>
              </a:ext>
            </a:extLst>
          </p:cNvPr>
          <p:cNvSpPr txBox="1"/>
          <p:nvPr/>
        </p:nvSpPr>
        <p:spPr>
          <a:xfrm>
            <a:off x="7158632" y="2570092"/>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A</a:t>
            </a:r>
          </a:p>
        </p:txBody>
      </p:sp>
      <p:sp>
        <p:nvSpPr>
          <p:cNvPr id="8" name="TextBox 7">
            <a:extLst>
              <a:ext uri="{FF2B5EF4-FFF2-40B4-BE49-F238E27FC236}">
                <a16:creationId xmlns:a16="http://schemas.microsoft.com/office/drawing/2014/main" id="{BD621774-DB46-EC58-7E87-054E138756DE}"/>
              </a:ext>
            </a:extLst>
          </p:cNvPr>
          <p:cNvSpPr txBox="1"/>
          <p:nvPr/>
        </p:nvSpPr>
        <p:spPr>
          <a:xfrm>
            <a:off x="7158631" y="5124714"/>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B</a:t>
            </a:r>
          </a:p>
        </p:txBody>
      </p:sp>
      <p:sp>
        <p:nvSpPr>
          <p:cNvPr id="9" name="TextBox 8">
            <a:extLst>
              <a:ext uri="{FF2B5EF4-FFF2-40B4-BE49-F238E27FC236}">
                <a16:creationId xmlns:a16="http://schemas.microsoft.com/office/drawing/2014/main" id="{FE3B996F-D248-26F8-CA1E-9F0D5B286081}"/>
              </a:ext>
            </a:extLst>
          </p:cNvPr>
          <p:cNvSpPr txBox="1"/>
          <p:nvPr/>
        </p:nvSpPr>
        <p:spPr>
          <a:xfrm>
            <a:off x="9449298" y="3490796"/>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H</a:t>
            </a:r>
          </a:p>
        </p:txBody>
      </p:sp>
      <p:grpSp>
        <p:nvGrpSpPr>
          <p:cNvPr id="10" name="Group 9">
            <a:extLst>
              <a:ext uri="{FF2B5EF4-FFF2-40B4-BE49-F238E27FC236}">
                <a16:creationId xmlns:a16="http://schemas.microsoft.com/office/drawing/2014/main" id="{057930BC-0B55-E1CE-1441-425E5C225759}"/>
              </a:ext>
            </a:extLst>
          </p:cNvPr>
          <p:cNvGrpSpPr/>
          <p:nvPr/>
        </p:nvGrpSpPr>
        <p:grpSpPr>
          <a:xfrm>
            <a:off x="7635125" y="2570092"/>
            <a:ext cx="106142" cy="3138428"/>
            <a:chOff x="2810631" y="2974291"/>
            <a:chExt cx="106142" cy="3138428"/>
          </a:xfrm>
        </p:grpSpPr>
        <p:cxnSp>
          <p:nvCxnSpPr>
            <p:cNvPr id="11" name="Straight Connector 10">
              <a:extLst>
                <a:ext uri="{FF2B5EF4-FFF2-40B4-BE49-F238E27FC236}">
                  <a16:creationId xmlns:a16="http://schemas.microsoft.com/office/drawing/2014/main" id="{AA1A4790-BA85-0954-90B4-CED6B47EF806}"/>
                </a:ext>
              </a:extLst>
            </p:cNvPr>
            <p:cNvCxnSpPr/>
            <p:nvPr/>
          </p:nvCxnSpPr>
          <p:spPr>
            <a:xfrm>
              <a:off x="2863702" y="2974291"/>
              <a:ext cx="0" cy="313842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A3122D1-8F74-5361-7DB1-577AD257CB5F}"/>
                </a:ext>
              </a:extLst>
            </p:cNvPr>
            <p:cNvSpPr/>
            <p:nvPr/>
          </p:nvSpPr>
          <p:spPr>
            <a:xfrm>
              <a:off x="2810631" y="3329576"/>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994D99-B152-006C-15BA-77FD8C6F0FA1}"/>
                </a:ext>
              </a:extLst>
            </p:cNvPr>
            <p:cNvSpPr/>
            <p:nvPr/>
          </p:nvSpPr>
          <p:spPr>
            <a:xfrm>
              <a:off x="2810631" y="5699770"/>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9278F471-BC4B-F947-C2C5-32DFCC49ED6F}"/>
              </a:ext>
            </a:extLst>
          </p:cNvPr>
          <p:cNvCxnSpPr/>
          <p:nvPr/>
        </p:nvCxnSpPr>
        <p:spPr>
          <a:xfrm>
            <a:off x="9387938" y="2601576"/>
            <a:ext cx="0" cy="3138428"/>
          </a:xfrm>
          <a:prstGeom prst="line">
            <a:avLst/>
          </a:prstGeom>
          <a:ln w="57150">
            <a:solidFill>
              <a:srgbClr val="EB61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53C428-66F1-2F0D-E64B-0C66D637F4C3}"/>
              </a:ext>
            </a:extLst>
          </p:cNvPr>
          <p:cNvCxnSpPr>
            <a:cxnSpLocks/>
          </p:cNvCxnSpPr>
          <p:nvPr/>
        </p:nvCxnSpPr>
        <p:spPr>
          <a:xfrm flipH="1">
            <a:off x="6885354" y="4116668"/>
            <a:ext cx="3649784" cy="0"/>
          </a:xfrm>
          <a:prstGeom prst="line">
            <a:avLst/>
          </a:prstGeom>
          <a:ln w="57150">
            <a:solidFill>
              <a:srgbClr val="EB61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7CDEA8F2-98E0-6F73-3538-A8D31021F01D}"/>
              </a:ext>
            </a:extLst>
          </p:cNvPr>
          <p:cNvSpPr/>
          <p:nvPr/>
        </p:nvSpPr>
        <p:spPr>
          <a:xfrm>
            <a:off x="9372297" y="4072463"/>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AB754D7-216D-915F-EDDE-EF5A1D5C6C9B}"/>
              </a:ext>
            </a:extLst>
          </p:cNvPr>
          <p:cNvSpPr/>
          <p:nvPr/>
        </p:nvSpPr>
        <p:spPr>
          <a:xfrm>
            <a:off x="7180633" y="4061330"/>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958492-E1DF-FAC7-0E0C-9B8D81852700}"/>
              </a:ext>
            </a:extLst>
          </p:cNvPr>
          <p:cNvSpPr/>
          <p:nvPr/>
        </p:nvSpPr>
        <p:spPr>
          <a:xfrm>
            <a:off x="10096230" y="4084776"/>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5D26693-2359-2006-CF8B-D291AE47062C}"/>
              </a:ext>
            </a:extLst>
          </p:cNvPr>
          <p:cNvSpPr txBox="1"/>
          <p:nvPr/>
        </p:nvSpPr>
        <p:spPr>
          <a:xfrm>
            <a:off x="6893848" y="4058557"/>
            <a:ext cx="529565" cy="553998"/>
          </a:xfrm>
          <a:prstGeom prst="rect">
            <a:avLst/>
          </a:prstGeom>
          <a:noFill/>
        </p:spPr>
        <p:txBody>
          <a:bodyPr wrap="square" rtlCol="0">
            <a:spAutoFit/>
          </a:bodyPr>
          <a:lstStyle/>
          <a:p>
            <a:pPr algn="just"/>
            <a:r>
              <a:rPr lang="en-US" sz="3000" b="1" dirty="0">
                <a:solidFill>
                  <a:srgbClr val="208F48"/>
                </a:solidFill>
                <a:latin typeface="Cambria" panose="02040503050406030204" pitchFamily="18" charset="0"/>
              </a:rPr>
              <a:t>M</a:t>
            </a:r>
          </a:p>
        </p:txBody>
      </p:sp>
      <p:sp>
        <p:nvSpPr>
          <p:cNvPr id="25" name="TextBox 24">
            <a:extLst>
              <a:ext uri="{FF2B5EF4-FFF2-40B4-BE49-F238E27FC236}">
                <a16:creationId xmlns:a16="http://schemas.microsoft.com/office/drawing/2014/main" id="{0F128BCF-D9F5-7E76-2DE5-744CF272849E}"/>
              </a:ext>
            </a:extLst>
          </p:cNvPr>
          <p:cNvSpPr txBox="1"/>
          <p:nvPr/>
        </p:nvSpPr>
        <p:spPr>
          <a:xfrm>
            <a:off x="9973957" y="4116162"/>
            <a:ext cx="529565" cy="553998"/>
          </a:xfrm>
          <a:prstGeom prst="rect">
            <a:avLst/>
          </a:prstGeom>
          <a:noFill/>
        </p:spPr>
        <p:txBody>
          <a:bodyPr wrap="square" rtlCol="0">
            <a:spAutoFit/>
          </a:bodyPr>
          <a:lstStyle/>
          <a:p>
            <a:pPr algn="just"/>
            <a:r>
              <a:rPr lang="en-US" sz="3000" b="1" dirty="0">
                <a:solidFill>
                  <a:srgbClr val="208F48"/>
                </a:solidFill>
                <a:latin typeface="Cambria" panose="02040503050406030204" pitchFamily="18" charset="0"/>
              </a:rPr>
              <a:t>N</a:t>
            </a:r>
          </a:p>
        </p:txBody>
      </p:sp>
      <p:sp>
        <p:nvSpPr>
          <p:cNvPr id="26" name="TextBox 25">
            <a:extLst>
              <a:ext uri="{FF2B5EF4-FFF2-40B4-BE49-F238E27FC236}">
                <a16:creationId xmlns:a16="http://schemas.microsoft.com/office/drawing/2014/main" id="{522542DB-0CFC-0A15-EDB4-B8DD89DF929A}"/>
              </a:ext>
            </a:extLst>
          </p:cNvPr>
          <p:cNvSpPr txBox="1"/>
          <p:nvPr/>
        </p:nvSpPr>
        <p:spPr>
          <a:xfrm>
            <a:off x="9416165" y="2514671"/>
            <a:ext cx="529565" cy="553998"/>
          </a:xfrm>
          <a:prstGeom prst="rect">
            <a:avLst/>
          </a:prstGeom>
          <a:noFill/>
        </p:spPr>
        <p:txBody>
          <a:bodyPr wrap="square" rtlCol="0">
            <a:spAutoFit/>
          </a:bodyPr>
          <a:lstStyle/>
          <a:p>
            <a:pPr algn="just"/>
            <a:r>
              <a:rPr lang="en-US" sz="3000" b="1" dirty="0">
                <a:solidFill>
                  <a:srgbClr val="208F48"/>
                </a:solidFill>
                <a:latin typeface="Cambria" panose="02040503050406030204" pitchFamily="18" charset="0"/>
              </a:rPr>
              <a:t>C</a:t>
            </a:r>
          </a:p>
        </p:txBody>
      </p:sp>
      <p:sp>
        <p:nvSpPr>
          <p:cNvPr id="27" name="TextBox 26">
            <a:extLst>
              <a:ext uri="{FF2B5EF4-FFF2-40B4-BE49-F238E27FC236}">
                <a16:creationId xmlns:a16="http://schemas.microsoft.com/office/drawing/2014/main" id="{CC98638F-860A-A4A6-114A-BEAC4BAFB3E9}"/>
              </a:ext>
            </a:extLst>
          </p:cNvPr>
          <p:cNvSpPr txBox="1"/>
          <p:nvPr/>
        </p:nvSpPr>
        <p:spPr>
          <a:xfrm>
            <a:off x="9546782" y="5317279"/>
            <a:ext cx="529565" cy="553998"/>
          </a:xfrm>
          <a:prstGeom prst="rect">
            <a:avLst/>
          </a:prstGeom>
          <a:noFill/>
        </p:spPr>
        <p:txBody>
          <a:bodyPr wrap="square" rtlCol="0">
            <a:spAutoFit/>
          </a:bodyPr>
          <a:lstStyle/>
          <a:p>
            <a:pPr algn="just"/>
            <a:r>
              <a:rPr lang="en-US" sz="3000" b="1" dirty="0">
                <a:solidFill>
                  <a:srgbClr val="208F48"/>
                </a:solidFill>
                <a:latin typeface="Cambria" panose="02040503050406030204" pitchFamily="18" charset="0"/>
              </a:rPr>
              <a:t>D</a:t>
            </a:r>
          </a:p>
        </p:txBody>
      </p:sp>
      <p:sp>
        <p:nvSpPr>
          <p:cNvPr id="29" name="Oval 28">
            <a:extLst>
              <a:ext uri="{FF2B5EF4-FFF2-40B4-BE49-F238E27FC236}">
                <a16:creationId xmlns:a16="http://schemas.microsoft.com/office/drawing/2014/main" id="{284E5E5A-8E6E-5CEF-C7FE-9B52BCABF064}"/>
              </a:ext>
            </a:extLst>
          </p:cNvPr>
          <p:cNvSpPr/>
          <p:nvPr/>
        </p:nvSpPr>
        <p:spPr>
          <a:xfrm>
            <a:off x="9334664" y="2912740"/>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91D844A-B518-0D81-AA1D-1F7832BF5BE5}"/>
              </a:ext>
            </a:extLst>
          </p:cNvPr>
          <p:cNvSpPr/>
          <p:nvPr/>
        </p:nvSpPr>
        <p:spPr>
          <a:xfrm>
            <a:off x="9354492" y="5419500"/>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82B796D-501E-8703-0394-5904B03D64BA}"/>
              </a:ext>
            </a:extLst>
          </p:cNvPr>
          <p:cNvPicPr>
            <a:picLocks noChangeAspect="1"/>
          </p:cNvPicPr>
          <p:nvPr/>
        </p:nvPicPr>
        <p:blipFill>
          <a:blip r:embed="rId2"/>
          <a:stretch>
            <a:fillRect/>
          </a:stretch>
        </p:blipFill>
        <p:spPr>
          <a:xfrm>
            <a:off x="835877" y="484145"/>
            <a:ext cx="1127858" cy="1457070"/>
          </a:xfrm>
          <a:prstGeom prst="rect">
            <a:avLst/>
          </a:prstGeom>
        </p:spPr>
      </p:pic>
    </p:spTree>
    <p:extLst>
      <p:ext uri="{BB962C8B-B14F-4D97-AF65-F5344CB8AC3E}">
        <p14:creationId xmlns:p14="http://schemas.microsoft.com/office/powerpoint/2010/main" val="2521021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inVertical)">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up)">
                                      <p:cBhvr>
                                        <p:cTn id="60" dur="500"/>
                                        <p:tgtEl>
                                          <p:spTgt spid="26"/>
                                        </p:tgtEl>
                                      </p:cBhvr>
                                    </p:animEffect>
                                  </p:childTnLst>
                                </p:cTn>
                              </p:par>
                              <p:par>
                                <p:cTn id="61" presetID="22" presetClass="entr" presetSubtype="1"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up)">
                                      <p:cBhvr>
                                        <p:cTn id="63" dur="500"/>
                                        <p:tgtEl>
                                          <p:spTgt spid="15"/>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up)">
                                      <p:cBhvr>
                                        <p:cTn id="69" dur="500"/>
                                        <p:tgtEl>
                                          <p:spTgt spid="30"/>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up)">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p:bldP spid="9" grpId="0"/>
      <p:bldP spid="14" grpId="0" animBg="1"/>
      <p:bldP spid="24" grpId="0"/>
      <p:bldP spid="25" grpId="0"/>
      <p:bldP spid="26" grpId="0"/>
      <p:bldP spid="27" grpId="0"/>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929E98-5885-F839-6452-E16CBA4F6898}"/>
              </a:ext>
            </a:extLst>
          </p:cNvPr>
          <p:cNvSpPr txBox="1"/>
          <p:nvPr/>
        </p:nvSpPr>
        <p:spPr>
          <a:xfrm>
            <a:off x="1854013" y="599596"/>
            <a:ext cx="87432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Vẽ đường thẳng CD qua H và song song với đường thẳng AB.</a:t>
            </a:r>
            <a:endParaRPr kumimoji="0" lang="en-US" sz="36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endParaRPr>
          </a:p>
        </p:txBody>
      </p:sp>
      <p:sp>
        <p:nvSpPr>
          <p:cNvPr id="4" name="Rectangle: Rounded Corners 3">
            <a:extLst>
              <a:ext uri="{FF2B5EF4-FFF2-40B4-BE49-F238E27FC236}">
                <a16:creationId xmlns:a16="http://schemas.microsoft.com/office/drawing/2014/main" id="{C607FC87-8701-38E6-3A3C-03EA791A1F7A}"/>
              </a:ext>
            </a:extLst>
          </p:cNvPr>
          <p:cNvSpPr/>
          <p:nvPr/>
        </p:nvSpPr>
        <p:spPr>
          <a:xfrm>
            <a:off x="835979" y="2307264"/>
            <a:ext cx="4990664" cy="1489709"/>
          </a:xfrm>
          <a:prstGeom prst="roundRect">
            <a:avLst/>
          </a:prstGeom>
          <a:solidFill>
            <a:srgbClr val="E3F9EB"/>
          </a:solidFill>
          <a:ln w="19050">
            <a:solidFill>
              <a:srgbClr val="208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Bước 1</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Vẽ đường thẳng MN đi qua điểm H và vuông góc với đường thẳng AB</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 name="Rectangle: Rounded Corners 4">
            <a:extLst>
              <a:ext uri="{FF2B5EF4-FFF2-40B4-BE49-F238E27FC236}">
                <a16:creationId xmlns:a16="http://schemas.microsoft.com/office/drawing/2014/main" id="{D1D1D699-529C-5A2F-421A-B08EEEF32ECA}"/>
              </a:ext>
            </a:extLst>
          </p:cNvPr>
          <p:cNvSpPr/>
          <p:nvPr/>
        </p:nvSpPr>
        <p:spPr>
          <a:xfrm>
            <a:off x="835979" y="3967172"/>
            <a:ext cx="4990664" cy="2252875"/>
          </a:xfrm>
          <a:prstGeom prst="roundRect">
            <a:avLst/>
          </a:prstGeom>
          <a:solidFill>
            <a:srgbClr val="E3F9EB"/>
          </a:solidFill>
          <a:ln w="19050">
            <a:solidFill>
              <a:srgbClr val="208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Bước 2</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Vẽ đường thẳng CD đi qua điểm H và vuông góc với đường thẳng MN ta được đường thẳng CD song song với đường thẳng AB.</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7" name="Rectangle: Rounded Corners 16">
            <a:extLst>
              <a:ext uri="{FF2B5EF4-FFF2-40B4-BE49-F238E27FC236}">
                <a16:creationId xmlns:a16="http://schemas.microsoft.com/office/drawing/2014/main" id="{370F59C6-7D3F-BC23-F606-6D0EEF02FB7C}"/>
              </a:ext>
            </a:extLst>
          </p:cNvPr>
          <p:cNvSpPr/>
          <p:nvPr/>
        </p:nvSpPr>
        <p:spPr>
          <a:xfrm>
            <a:off x="6514135" y="2244219"/>
            <a:ext cx="4293618" cy="3903942"/>
          </a:xfrm>
          <a:prstGeom prst="roundRect">
            <a:avLst/>
          </a:prstGeom>
          <a:solidFill>
            <a:srgbClr val="FFF2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26BDF3D1-6130-D12D-C3A0-9955869BBF47}"/>
              </a:ext>
            </a:extLst>
          </p:cNvPr>
          <p:cNvGrpSpPr/>
          <p:nvPr/>
        </p:nvGrpSpPr>
        <p:grpSpPr>
          <a:xfrm rot="2829380">
            <a:off x="8768523" y="2738790"/>
            <a:ext cx="106142" cy="3138428"/>
            <a:chOff x="2810631" y="2974291"/>
            <a:chExt cx="106142" cy="3138428"/>
          </a:xfrm>
        </p:grpSpPr>
        <p:cxnSp>
          <p:nvCxnSpPr>
            <p:cNvPr id="19" name="Straight Connector 18">
              <a:extLst>
                <a:ext uri="{FF2B5EF4-FFF2-40B4-BE49-F238E27FC236}">
                  <a16:creationId xmlns:a16="http://schemas.microsoft.com/office/drawing/2014/main" id="{8F274BD5-5312-8C18-E90F-ED857EEF5063}"/>
                </a:ext>
              </a:extLst>
            </p:cNvPr>
            <p:cNvCxnSpPr/>
            <p:nvPr/>
          </p:nvCxnSpPr>
          <p:spPr>
            <a:xfrm>
              <a:off x="2863702" y="2974291"/>
              <a:ext cx="0" cy="313842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6552A6F-BF2A-6965-4ACF-0C3D6B898E7E}"/>
                </a:ext>
              </a:extLst>
            </p:cNvPr>
            <p:cNvSpPr/>
            <p:nvPr/>
          </p:nvSpPr>
          <p:spPr>
            <a:xfrm>
              <a:off x="2810631" y="3329576"/>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AB083593-2C6E-EBC0-E81E-F821854F80F7}"/>
                </a:ext>
              </a:extLst>
            </p:cNvPr>
            <p:cNvSpPr/>
            <p:nvPr/>
          </p:nvSpPr>
          <p:spPr>
            <a:xfrm>
              <a:off x="2810631" y="5699770"/>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349F6BB9-3595-A9E7-FBA9-236EF53F59F6}"/>
              </a:ext>
            </a:extLst>
          </p:cNvPr>
          <p:cNvSpPr txBox="1"/>
          <p:nvPr/>
        </p:nvSpPr>
        <p:spPr>
          <a:xfrm>
            <a:off x="7469244" y="4703508"/>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A</a:t>
            </a:r>
          </a:p>
        </p:txBody>
      </p:sp>
      <p:sp>
        <p:nvSpPr>
          <p:cNvPr id="31" name="TextBox 30">
            <a:extLst>
              <a:ext uri="{FF2B5EF4-FFF2-40B4-BE49-F238E27FC236}">
                <a16:creationId xmlns:a16="http://schemas.microsoft.com/office/drawing/2014/main" id="{2207CC8B-ABB4-E0D5-4563-A858C52C6459}"/>
              </a:ext>
            </a:extLst>
          </p:cNvPr>
          <p:cNvSpPr txBox="1"/>
          <p:nvPr/>
        </p:nvSpPr>
        <p:spPr>
          <a:xfrm>
            <a:off x="9407966" y="2911308"/>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B</a:t>
            </a:r>
          </a:p>
        </p:txBody>
      </p:sp>
      <p:sp>
        <p:nvSpPr>
          <p:cNvPr id="32" name="TextBox 31">
            <a:extLst>
              <a:ext uri="{FF2B5EF4-FFF2-40B4-BE49-F238E27FC236}">
                <a16:creationId xmlns:a16="http://schemas.microsoft.com/office/drawing/2014/main" id="{5E801F48-5085-4FE5-3F94-F89342827BCB}"/>
              </a:ext>
            </a:extLst>
          </p:cNvPr>
          <p:cNvSpPr txBox="1"/>
          <p:nvPr/>
        </p:nvSpPr>
        <p:spPr>
          <a:xfrm>
            <a:off x="7785503" y="2668096"/>
            <a:ext cx="529565" cy="553998"/>
          </a:xfrm>
          <a:prstGeom prst="rect">
            <a:avLst/>
          </a:prstGeom>
          <a:noFill/>
        </p:spPr>
        <p:txBody>
          <a:bodyPr wrap="square" rtlCol="0">
            <a:spAutoFit/>
          </a:bodyPr>
          <a:lstStyle/>
          <a:p>
            <a:pPr algn="just"/>
            <a:r>
              <a:rPr lang="en-US" sz="3000" b="1" dirty="0">
                <a:solidFill>
                  <a:srgbClr val="208F48"/>
                </a:solidFill>
                <a:latin typeface="Cambria" panose="02040503050406030204" pitchFamily="18" charset="0"/>
              </a:rPr>
              <a:t>H</a:t>
            </a:r>
          </a:p>
        </p:txBody>
      </p:sp>
      <p:cxnSp>
        <p:nvCxnSpPr>
          <p:cNvPr id="34" name="Straight Connector 33">
            <a:extLst>
              <a:ext uri="{FF2B5EF4-FFF2-40B4-BE49-F238E27FC236}">
                <a16:creationId xmlns:a16="http://schemas.microsoft.com/office/drawing/2014/main" id="{C6903755-24BC-A917-02DA-550876BEFF9D}"/>
              </a:ext>
            </a:extLst>
          </p:cNvPr>
          <p:cNvCxnSpPr>
            <a:cxnSpLocks/>
          </p:cNvCxnSpPr>
          <p:nvPr/>
        </p:nvCxnSpPr>
        <p:spPr>
          <a:xfrm flipH="1" flipV="1">
            <a:off x="7150078" y="2674614"/>
            <a:ext cx="2424431" cy="2700456"/>
          </a:xfrm>
          <a:prstGeom prst="line">
            <a:avLst/>
          </a:prstGeom>
          <a:ln w="57150">
            <a:solidFill>
              <a:srgbClr val="EB61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249E0B2-08B7-80A3-9EA5-8CFD17763C10}"/>
              </a:ext>
            </a:extLst>
          </p:cNvPr>
          <p:cNvSpPr txBox="1"/>
          <p:nvPr/>
        </p:nvSpPr>
        <p:spPr>
          <a:xfrm>
            <a:off x="6802999" y="2809255"/>
            <a:ext cx="529565"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M</a:t>
            </a:r>
          </a:p>
        </p:txBody>
      </p:sp>
      <p:sp>
        <p:nvSpPr>
          <p:cNvPr id="36" name="TextBox 35">
            <a:extLst>
              <a:ext uri="{FF2B5EF4-FFF2-40B4-BE49-F238E27FC236}">
                <a16:creationId xmlns:a16="http://schemas.microsoft.com/office/drawing/2014/main" id="{0118EF41-2896-4E25-2A7C-C1439DDE13B2}"/>
              </a:ext>
            </a:extLst>
          </p:cNvPr>
          <p:cNvSpPr txBox="1"/>
          <p:nvPr/>
        </p:nvSpPr>
        <p:spPr>
          <a:xfrm>
            <a:off x="9325733" y="4703508"/>
            <a:ext cx="529565"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N</a:t>
            </a:r>
          </a:p>
        </p:txBody>
      </p:sp>
      <p:sp>
        <p:nvSpPr>
          <p:cNvPr id="40" name="Oval 39">
            <a:extLst>
              <a:ext uri="{FF2B5EF4-FFF2-40B4-BE49-F238E27FC236}">
                <a16:creationId xmlns:a16="http://schemas.microsoft.com/office/drawing/2014/main" id="{FC09E12A-42E9-52A8-F01F-89AEA87D59A1}"/>
              </a:ext>
            </a:extLst>
          </p:cNvPr>
          <p:cNvSpPr/>
          <p:nvPr/>
        </p:nvSpPr>
        <p:spPr>
          <a:xfrm>
            <a:off x="7291900" y="2840028"/>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Oval 40">
            <a:extLst>
              <a:ext uri="{FF2B5EF4-FFF2-40B4-BE49-F238E27FC236}">
                <a16:creationId xmlns:a16="http://schemas.microsoft.com/office/drawing/2014/main" id="{AF11E7C4-CBFE-5C73-1151-E5F061CE9991}"/>
              </a:ext>
            </a:extLst>
          </p:cNvPr>
          <p:cNvSpPr/>
          <p:nvPr/>
        </p:nvSpPr>
        <p:spPr>
          <a:xfrm>
            <a:off x="9161090" y="4948883"/>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cxnSp>
        <p:nvCxnSpPr>
          <p:cNvPr id="42" name="Straight Connector 41">
            <a:extLst>
              <a:ext uri="{FF2B5EF4-FFF2-40B4-BE49-F238E27FC236}">
                <a16:creationId xmlns:a16="http://schemas.microsoft.com/office/drawing/2014/main" id="{4A7E3E4C-8ECC-6114-A058-870E44C8B71E}"/>
              </a:ext>
            </a:extLst>
          </p:cNvPr>
          <p:cNvCxnSpPr>
            <a:cxnSpLocks/>
          </p:cNvCxnSpPr>
          <p:nvPr/>
        </p:nvCxnSpPr>
        <p:spPr>
          <a:xfrm flipH="1">
            <a:off x="6740576" y="2475826"/>
            <a:ext cx="2214725" cy="2171252"/>
          </a:xfrm>
          <a:prstGeom prst="line">
            <a:avLst/>
          </a:prstGeom>
          <a:ln w="57150">
            <a:solidFill>
              <a:srgbClr val="EB6100"/>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BF63221-12F0-FBE3-D240-C6FF7F1607AB}"/>
              </a:ext>
            </a:extLst>
          </p:cNvPr>
          <p:cNvSpPr/>
          <p:nvPr/>
        </p:nvSpPr>
        <p:spPr>
          <a:xfrm>
            <a:off x="7876988" y="3455310"/>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0DFD4E6-D508-934F-C392-683616E859E5}"/>
              </a:ext>
            </a:extLst>
          </p:cNvPr>
          <p:cNvSpPr txBox="1"/>
          <p:nvPr/>
        </p:nvSpPr>
        <p:spPr>
          <a:xfrm>
            <a:off x="8640154" y="2705844"/>
            <a:ext cx="529565"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C</a:t>
            </a:r>
          </a:p>
        </p:txBody>
      </p:sp>
      <p:sp>
        <p:nvSpPr>
          <p:cNvPr id="48" name="TextBox 47">
            <a:extLst>
              <a:ext uri="{FF2B5EF4-FFF2-40B4-BE49-F238E27FC236}">
                <a16:creationId xmlns:a16="http://schemas.microsoft.com/office/drawing/2014/main" id="{4B61F48B-30B9-7299-B039-2A35EF324F13}"/>
              </a:ext>
            </a:extLst>
          </p:cNvPr>
          <p:cNvSpPr txBox="1"/>
          <p:nvPr/>
        </p:nvSpPr>
        <p:spPr>
          <a:xfrm>
            <a:off x="6650076" y="3878433"/>
            <a:ext cx="529565"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D</a:t>
            </a:r>
          </a:p>
        </p:txBody>
      </p:sp>
      <p:sp>
        <p:nvSpPr>
          <p:cNvPr id="49" name="Oval 48">
            <a:extLst>
              <a:ext uri="{FF2B5EF4-FFF2-40B4-BE49-F238E27FC236}">
                <a16:creationId xmlns:a16="http://schemas.microsoft.com/office/drawing/2014/main" id="{031B452D-1F16-1570-9146-D45617DE6296}"/>
              </a:ext>
            </a:extLst>
          </p:cNvPr>
          <p:cNvSpPr/>
          <p:nvPr/>
        </p:nvSpPr>
        <p:spPr>
          <a:xfrm>
            <a:off x="7126839" y="4185057"/>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0" name="Oval 49">
            <a:extLst>
              <a:ext uri="{FF2B5EF4-FFF2-40B4-BE49-F238E27FC236}">
                <a16:creationId xmlns:a16="http://schemas.microsoft.com/office/drawing/2014/main" id="{ADD8A9C9-719D-C5CF-534C-FCE80EBBD460}"/>
              </a:ext>
            </a:extLst>
          </p:cNvPr>
          <p:cNvSpPr/>
          <p:nvPr/>
        </p:nvSpPr>
        <p:spPr>
          <a:xfrm>
            <a:off x="8435258" y="2876701"/>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Picture 5">
            <a:extLst>
              <a:ext uri="{FF2B5EF4-FFF2-40B4-BE49-F238E27FC236}">
                <a16:creationId xmlns:a16="http://schemas.microsoft.com/office/drawing/2014/main" id="{4AFA5781-C9D6-3BDF-4BB9-EF29C8EC19C7}"/>
              </a:ext>
            </a:extLst>
          </p:cNvPr>
          <p:cNvPicPr>
            <a:picLocks noChangeAspect="1"/>
          </p:cNvPicPr>
          <p:nvPr/>
        </p:nvPicPr>
        <p:blipFill>
          <a:blip r:embed="rId2"/>
          <a:stretch>
            <a:fillRect/>
          </a:stretch>
        </p:blipFill>
        <p:spPr>
          <a:xfrm>
            <a:off x="726155" y="496660"/>
            <a:ext cx="1127858" cy="1457070"/>
          </a:xfrm>
          <a:prstGeom prst="rect">
            <a:avLst/>
          </a:prstGeom>
        </p:spPr>
      </p:pic>
    </p:spTree>
    <p:extLst>
      <p:ext uri="{BB962C8B-B14F-4D97-AF65-F5344CB8AC3E}">
        <p14:creationId xmlns:p14="http://schemas.microsoft.com/office/powerpoint/2010/main" val="2739860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up)">
                                      <p:cBhvr>
                                        <p:cTn id="37" dur="500"/>
                                        <p:tgtEl>
                                          <p:spTgt spid="35"/>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up)">
                                      <p:cBhvr>
                                        <p:cTn id="40" dur="500"/>
                                        <p:tgtEl>
                                          <p:spTgt spid="41"/>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up)">
                                      <p:cBhvr>
                                        <p:cTn id="43" dur="500"/>
                                        <p:tgtEl>
                                          <p:spTgt spid="36"/>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up)">
                                      <p:cBhvr>
                                        <p:cTn id="46" dur="500"/>
                                        <p:tgtEl>
                                          <p:spTgt spid="40"/>
                                        </p:tgtEl>
                                      </p:cBhvr>
                                    </p:animEffect>
                                  </p:childTnLst>
                                </p:cTn>
                              </p:par>
                              <p:par>
                                <p:cTn id="47" presetID="22" presetClass="entr" presetSubtype="1"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up)">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barn(inVertical)">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up)">
                                      <p:cBhvr>
                                        <p:cTn id="59" dur="500"/>
                                        <p:tgtEl>
                                          <p:spTgt spid="47"/>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wipe(up)">
                                      <p:cBhvr>
                                        <p:cTn id="62" dur="500"/>
                                        <p:tgtEl>
                                          <p:spTgt spid="50"/>
                                        </p:tgtEl>
                                      </p:cBhvr>
                                    </p:animEffect>
                                  </p:childTnLst>
                                </p:cTn>
                              </p:par>
                              <p:par>
                                <p:cTn id="63" presetID="22" presetClass="entr" presetSubtype="1"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up)">
                                      <p:cBhvr>
                                        <p:cTn id="65" dur="500"/>
                                        <p:tgtEl>
                                          <p:spTgt spid="42"/>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up)">
                                      <p:cBhvr>
                                        <p:cTn id="68" dur="500"/>
                                        <p:tgtEl>
                                          <p:spTgt spid="49"/>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up)">
                                      <p:cBhvr>
                                        <p:cTn id="7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17" grpId="0" animBg="1"/>
      <p:bldP spid="28" grpId="0"/>
      <p:bldP spid="31" grpId="0"/>
      <p:bldP spid="32" grpId="0"/>
      <p:bldP spid="35" grpId="0"/>
      <p:bldP spid="36" grpId="0"/>
      <p:bldP spid="40" grpId="0" animBg="1"/>
      <p:bldP spid="41" grpId="0" animBg="1"/>
      <p:bldP spid="33" grpId="0" animBg="1"/>
      <p:bldP spid="47" grpId="0"/>
      <p:bldP spid="48" grpId="0"/>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ECF95-A476-E6FC-1382-3DA0C09B5447}"/>
              </a:ext>
            </a:extLst>
          </p:cNvPr>
          <p:cNvSpPr txBox="1"/>
          <p:nvPr/>
        </p:nvSpPr>
        <p:spPr>
          <a:xfrm>
            <a:off x="1539475" y="496660"/>
            <a:ext cx="1001752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Sau đó, Việt cùng các bạn vẽ đường chạy trên giấy. Việt gọi đó là bản thiết kế đường chạy. Bản thiết kế giúp các bạn biết được những việc phải làm và những công cụ cần sử dụng khi vẽ đường chạy ở sân thể dục. Mỗi bạn hãy tự làm bản thiết kế của riêng mình nhé!</a:t>
            </a:r>
            <a:endParaRPr kumimoji="0" lang="en-US" sz="3200" i="0" u="none" strike="noStrike" kern="1200" cap="none" spc="0" normalizeH="0" baseline="0" noProof="0" dirty="0">
              <a:ln>
                <a:noFill/>
              </a:ln>
              <a:solidFill>
                <a:srgbClr val="208F48"/>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FD7372F3-E544-659F-CD7C-8973E5BAF5E1}"/>
              </a:ext>
            </a:extLst>
          </p:cNvPr>
          <p:cNvPicPr>
            <a:picLocks noChangeAspect="1"/>
          </p:cNvPicPr>
          <p:nvPr/>
        </p:nvPicPr>
        <p:blipFill>
          <a:blip r:embed="rId2"/>
          <a:stretch>
            <a:fillRect/>
          </a:stretch>
        </p:blipFill>
        <p:spPr>
          <a:xfrm>
            <a:off x="1087237" y="3051205"/>
            <a:ext cx="10552964" cy="3404960"/>
          </a:xfrm>
          <a:prstGeom prst="rect">
            <a:avLst/>
          </a:prstGeom>
        </p:spPr>
      </p:pic>
      <p:pic>
        <p:nvPicPr>
          <p:cNvPr id="4" name="Picture 3">
            <a:extLst>
              <a:ext uri="{FF2B5EF4-FFF2-40B4-BE49-F238E27FC236}">
                <a16:creationId xmlns:a16="http://schemas.microsoft.com/office/drawing/2014/main" id="{5997C2A0-7823-4A79-2C6B-6F41638F1D3D}"/>
              </a:ext>
            </a:extLst>
          </p:cNvPr>
          <p:cNvPicPr>
            <a:picLocks noChangeAspect="1"/>
          </p:cNvPicPr>
          <p:nvPr/>
        </p:nvPicPr>
        <p:blipFill>
          <a:blip r:embed="rId3"/>
          <a:stretch>
            <a:fillRect/>
          </a:stretch>
        </p:blipFill>
        <p:spPr>
          <a:xfrm>
            <a:off x="307976" y="401835"/>
            <a:ext cx="1231499" cy="1457070"/>
          </a:xfrm>
          <a:prstGeom prst="rect">
            <a:avLst/>
          </a:prstGeom>
        </p:spPr>
      </p:pic>
    </p:spTree>
    <p:extLst>
      <p:ext uri="{BB962C8B-B14F-4D97-AF65-F5344CB8AC3E}">
        <p14:creationId xmlns:p14="http://schemas.microsoft.com/office/powerpoint/2010/main" val="716436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6505-8E5A-42C7-431E-FB959285D46C}"/>
              </a:ext>
            </a:extLst>
          </p:cNvPr>
          <p:cNvPicPr>
            <a:picLocks noChangeAspect="1"/>
          </p:cNvPicPr>
          <p:nvPr/>
        </p:nvPicPr>
        <p:blipFill>
          <a:blip r:embed="rId2"/>
          <a:stretch>
            <a:fillRect/>
          </a:stretch>
        </p:blipFill>
        <p:spPr>
          <a:xfrm>
            <a:off x="1161663" y="457200"/>
            <a:ext cx="9734937" cy="3081862"/>
          </a:xfrm>
          <a:prstGeom prst="rect">
            <a:avLst/>
          </a:prstGeom>
        </p:spPr>
      </p:pic>
      <p:pic>
        <p:nvPicPr>
          <p:cNvPr id="6" name="Picture 5">
            <a:extLst>
              <a:ext uri="{FF2B5EF4-FFF2-40B4-BE49-F238E27FC236}">
                <a16:creationId xmlns:a16="http://schemas.microsoft.com/office/drawing/2014/main" id="{F4DA5AA5-13DD-09EC-1A7F-4D294ED3D52A}"/>
              </a:ext>
            </a:extLst>
          </p:cNvPr>
          <p:cNvPicPr>
            <a:picLocks noChangeAspect="1"/>
          </p:cNvPicPr>
          <p:nvPr/>
        </p:nvPicPr>
        <p:blipFill>
          <a:blip r:embed="rId3"/>
          <a:stretch>
            <a:fillRect/>
          </a:stretch>
        </p:blipFill>
        <p:spPr>
          <a:xfrm>
            <a:off x="1295400" y="3538013"/>
            <a:ext cx="9366047" cy="3081861"/>
          </a:xfrm>
          <a:prstGeom prst="rect">
            <a:avLst/>
          </a:prstGeom>
        </p:spPr>
      </p:pic>
    </p:spTree>
    <p:extLst>
      <p:ext uri="{BB962C8B-B14F-4D97-AF65-F5344CB8AC3E}">
        <p14:creationId xmlns:p14="http://schemas.microsoft.com/office/powerpoint/2010/main" val="1239505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A6689-D130-F5E4-A95C-333B183EBEFA}"/>
              </a:ext>
            </a:extLst>
          </p:cNvPr>
          <p:cNvPicPr>
            <a:picLocks noChangeAspect="1"/>
          </p:cNvPicPr>
          <p:nvPr/>
        </p:nvPicPr>
        <p:blipFill>
          <a:blip r:embed="rId2"/>
          <a:stretch>
            <a:fillRect/>
          </a:stretch>
        </p:blipFill>
        <p:spPr>
          <a:xfrm>
            <a:off x="663777" y="1341869"/>
            <a:ext cx="7239091" cy="2335724"/>
          </a:xfrm>
          <a:prstGeom prst="rect">
            <a:avLst/>
          </a:prstGeom>
        </p:spPr>
      </p:pic>
      <p:pic>
        <p:nvPicPr>
          <p:cNvPr id="3" name="Picture 2">
            <a:extLst>
              <a:ext uri="{FF2B5EF4-FFF2-40B4-BE49-F238E27FC236}">
                <a16:creationId xmlns:a16="http://schemas.microsoft.com/office/drawing/2014/main" id="{E81873E8-81C5-45A7-E576-64ABDB39AC4F}"/>
              </a:ext>
            </a:extLst>
          </p:cNvPr>
          <p:cNvPicPr>
            <a:picLocks noChangeAspect="1"/>
          </p:cNvPicPr>
          <p:nvPr/>
        </p:nvPicPr>
        <p:blipFill rotWithShape="1">
          <a:blip r:embed="rId3"/>
          <a:srcRect r="47897"/>
          <a:stretch/>
        </p:blipFill>
        <p:spPr>
          <a:xfrm>
            <a:off x="7902868" y="1363864"/>
            <a:ext cx="3771809" cy="2291733"/>
          </a:xfrm>
          <a:prstGeom prst="rect">
            <a:avLst/>
          </a:prstGeom>
        </p:spPr>
      </p:pic>
      <p:pic>
        <p:nvPicPr>
          <p:cNvPr id="4" name="Picture 3">
            <a:extLst>
              <a:ext uri="{FF2B5EF4-FFF2-40B4-BE49-F238E27FC236}">
                <a16:creationId xmlns:a16="http://schemas.microsoft.com/office/drawing/2014/main" id="{DABE646B-DE5F-DAFE-E36D-932E6055E697}"/>
              </a:ext>
            </a:extLst>
          </p:cNvPr>
          <p:cNvPicPr>
            <a:picLocks noChangeAspect="1"/>
          </p:cNvPicPr>
          <p:nvPr/>
        </p:nvPicPr>
        <p:blipFill>
          <a:blip r:embed="rId4"/>
          <a:stretch>
            <a:fillRect/>
          </a:stretch>
        </p:blipFill>
        <p:spPr>
          <a:xfrm>
            <a:off x="4420479" y="3633602"/>
            <a:ext cx="7139065" cy="2349082"/>
          </a:xfrm>
          <a:prstGeom prst="rect">
            <a:avLst/>
          </a:prstGeom>
        </p:spPr>
      </p:pic>
      <p:pic>
        <p:nvPicPr>
          <p:cNvPr id="5" name="Picture 4">
            <a:extLst>
              <a:ext uri="{FF2B5EF4-FFF2-40B4-BE49-F238E27FC236}">
                <a16:creationId xmlns:a16="http://schemas.microsoft.com/office/drawing/2014/main" id="{559DE108-121C-18D5-79C8-65DEFB554338}"/>
              </a:ext>
            </a:extLst>
          </p:cNvPr>
          <p:cNvPicPr>
            <a:picLocks noChangeAspect="1"/>
          </p:cNvPicPr>
          <p:nvPr/>
        </p:nvPicPr>
        <p:blipFill rotWithShape="1">
          <a:blip r:embed="rId3"/>
          <a:srcRect l="51227" t="-2217" r="178" b="2217"/>
          <a:stretch/>
        </p:blipFill>
        <p:spPr>
          <a:xfrm>
            <a:off x="765513" y="3690951"/>
            <a:ext cx="3517809" cy="2291733"/>
          </a:xfrm>
          <a:prstGeom prst="rect">
            <a:avLst/>
          </a:prstGeom>
        </p:spPr>
      </p:pic>
      <p:sp>
        <p:nvSpPr>
          <p:cNvPr id="7" name="TextBox 6">
            <a:extLst>
              <a:ext uri="{FF2B5EF4-FFF2-40B4-BE49-F238E27FC236}">
                <a16:creationId xmlns:a16="http://schemas.microsoft.com/office/drawing/2014/main" id="{E636D21E-6470-DEF8-20EB-271773672658}"/>
              </a:ext>
            </a:extLst>
          </p:cNvPr>
          <p:cNvSpPr txBox="1"/>
          <p:nvPr/>
        </p:nvSpPr>
        <p:spPr>
          <a:xfrm>
            <a:off x="1259844" y="507674"/>
            <a:ext cx="10007600" cy="584775"/>
          </a:xfrm>
          <a:prstGeom prst="rect">
            <a:avLst/>
          </a:prstGeom>
          <a:noFill/>
        </p:spPr>
        <p:txBody>
          <a:bodyPr wrap="square">
            <a:spAutoFit/>
          </a:bodyPr>
          <a:lstStyle/>
          <a:p>
            <a:r>
              <a:rPr kumimoji="0" lang="vi-VN" sz="32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Mỗi bạn hãy tự làm bản thiết kế của riêng mình nhé!</a:t>
            </a:r>
            <a:endParaRPr lang="en-US" sz="3200" b="1" dirty="0"/>
          </a:p>
        </p:txBody>
      </p:sp>
    </p:spTree>
    <p:extLst>
      <p:ext uri="{BB962C8B-B14F-4D97-AF65-F5344CB8AC3E}">
        <p14:creationId xmlns:p14="http://schemas.microsoft.com/office/powerpoint/2010/main" val="1271586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327</Words>
  <Application>Microsoft Office PowerPoint</Application>
  <PresentationFormat>Màn hình rộng</PresentationFormat>
  <Paragraphs>34</Paragraphs>
  <Slides>9</Slides>
  <Notes>0</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9</vt:i4>
      </vt:variant>
    </vt:vector>
  </HeadingPairs>
  <TitlesOfParts>
    <vt:vector size="18" baseType="lpstr">
      <vt:lpstr>Arial</vt:lpstr>
      <vt:lpstr>#9Slide07 HoneyCream</vt:lpstr>
      <vt:lpstr>思源黑体 CN Regular</vt:lpstr>
      <vt:lpstr>等线</vt:lpstr>
      <vt:lpstr>思源黑体 CN</vt:lpstr>
      <vt:lpstr>Cambria</vt:lpstr>
      <vt:lpstr>Times New Roman</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Dung Âu</cp:lastModifiedBy>
  <cp:revision>20</cp:revision>
  <dcterms:created xsi:type="dcterms:W3CDTF">2023-07-26T09:07:42Z</dcterms:created>
  <dcterms:modified xsi:type="dcterms:W3CDTF">2025-12-25T10:50:35Z</dcterms:modified>
</cp:coreProperties>
</file>