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437" r:id="rId2"/>
    <p:sldId id="257" r:id="rId3"/>
    <p:sldId id="260" r:id="rId4"/>
    <p:sldId id="285" r:id="rId5"/>
    <p:sldId id="261" r:id="rId6"/>
    <p:sldId id="286" r:id="rId7"/>
    <p:sldId id="266" r:id="rId8"/>
    <p:sldId id="268" r:id="rId9"/>
    <p:sldId id="272" r:id="rId10"/>
    <p:sldId id="294" r:id="rId11"/>
    <p:sldId id="281" r:id="rId12"/>
  </p:sldIdLst>
  <p:sldSz cx="12192000" cy="6858000"/>
  <p:notesSz cx="6858000" cy="9144000"/>
  <p:embeddedFontLst>
    <p:embeddedFont>
      <p:font typeface="#9Slide03 Kaleko 105 Round" pitchFamily="2" charset="0"/>
      <p:regular r:id="rId14"/>
    </p:embeddedFont>
    <p:embeddedFont>
      <p:font typeface="#9Slide05 SVNKitten" pitchFamily="2" charset="0"/>
      <p:regular r:id="rId15"/>
    </p:embeddedFont>
    <p:embeddedFont>
      <p:font typeface="#9Slide07 HoneyCream" pitchFamily="2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91" autoAdjust="0"/>
  </p:normalViewPr>
  <p:slideViewPr>
    <p:cSldViewPr snapToGrid="0">
      <p:cViewPr varScale="1">
        <p:scale>
          <a:sx n="86" d="100"/>
          <a:sy n="86" d="100"/>
        </p:scale>
        <p:origin x="597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32501-C56F-4A56-B795-01AF3A870522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2F56F-C3D2-4515-A7C5-6E7963741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24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2F56F-C3D2-4515-A7C5-6E79637413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6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48A2A-C081-4C20-B160-0DBC41927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13D38-F313-4331-A1F2-2005EBC34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11C64-5E93-4851-9BF5-71ABA2EE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1CEEF-D3FF-4320-B0EE-B7AADD776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24C36-DF94-460A-9FF8-824684071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07448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2413F-110B-4505-97B5-E0308A809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09763D-F9F5-4F8E-BCB9-2CC91ABC8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9D1A9-F7E3-4736-8696-286EABE02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5DE06-E2F4-4046-80B7-537F8309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11EC2-028F-4E0B-B128-155C52620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26156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4C77DA-6295-45C1-902E-7117C6F529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C198C0-2652-4737-907D-21EDECB79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9AE8B-C0E4-44CB-A56C-90EC31EB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BC954-AE7A-4F6D-9214-E90DACCB1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770C8-ABCA-4BEB-A64E-08B3D596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87739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72111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4BE09-027C-4161-9C49-4703A3F22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48C7B-8C05-4805-841D-8F24FCB25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5B165-60E2-452C-BAC1-15578A86D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35C38-9C24-4153-8A83-4B29E85C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98E0E-C2E3-445D-AF47-E156F827A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24128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C6B3A-C380-40D6-9BB9-89457AE3E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692AC-22D8-4288-9C66-EDB8A44EB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1268B-E15F-44F5-A970-493A0F6EA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678AC-B0F7-4F65-BF96-57E941D9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809C2-DA95-4458-883F-6D5178544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67177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52A5-1857-4177-813D-FCAAF74C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D2305-CB48-4833-B6E4-905A908E6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F8723-D796-44B4-8574-E8E530D14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E74A5-23B9-438A-805D-A72984A38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14B2C-48E3-4DC7-9B05-B17A1097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CA6E0-917B-4A87-A0FE-DA1B352A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64462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8C162-0FE4-4FEB-B9F2-BF6C218B0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202A4-8B87-4BA1-988C-F44591FE1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CABE5-CD25-41BE-89B0-366D66C58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D9B9D6-F7A0-4B98-A25F-88DF954B59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B9A435-FF1C-445C-A269-E0239651D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4606A4-7631-482A-A143-0A288D489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4FD3FE-78D2-45AE-BAA8-CBDF4E13C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58C102-742B-4A32-812D-0333329E8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65767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B8153-A4EA-44E0-9BB9-BEB219076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AE24E4-7A99-4512-BEC2-6D5154986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C88156-8C52-4B1A-97C7-B40E207E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E32FA2-C245-4698-9506-15D8AEEC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83889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F820A9-3C63-4F14-9912-DF483E29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DE4A3-1DC6-403E-A411-1C5713B83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6D512-9793-4FA8-8429-45B92C94D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03931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A6B7-0CC4-42E6-8208-EE802B51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C75C4-3923-4B26-B113-B2708F269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36B68-72FB-428B-BBA0-E1F3EA39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78ED9-D41D-4E49-8A83-927A651E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6CC9A-92A1-4003-A06E-4FE7680DB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F9BEE-2A18-46C4-BBA1-F6672D838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81705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E4DA4-F0A4-47D4-A3E7-C2CA9AE74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425FD-904A-4496-93DE-2F4FC95C74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16118-AA2C-4C7F-8686-0D775BE7D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31501A-1199-4ABE-8DBB-DD598A63C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1EF10-EE0A-40BE-AD30-A7B42DB14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749AF-2474-4589-BBB7-9187386B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15489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29F305F2-9497-4888-84A4-0B8CE471112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088D2F-D8DA-4125-AFB0-A7E26D580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18608-2886-4C38-8ACC-19827D5F2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92CDB-B059-4C3A-80C7-CC91BFCBB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1DABE-6EF4-4A60-9BDB-46023C9E6E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72C97-18AB-42D3-94E3-CE8DDABCD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23541-0EC4-4507-A649-7608019D5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704F1-2BED-4490-815F-CBCBB5E4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87A76E-2408-4F09-8CCE-E55B6ECBE5F1}"/>
              </a:ext>
            </a:extLst>
          </p:cNvPr>
          <p:cNvSpPr/>
          <p:nvPr userDrawn="1"/>
        </p:nvSpPr>
        <p:spPr>
          <a:xfrm>
            <a:off x="11630628" y="6550223"/>
            <a:ext cx="5613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20000"/>
                    <a:lumOff val="80000"/>
                  </a:srgbClr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MNT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F9D0F00-1D24-446E-8E23-27FEA2B7253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12719" y="5846891"/>
            <a:ext cx="2058990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40983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4768" y="73070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zh-CN" altLang="en-US">
                <a:solidFill>
                  <a:prstClr val="white"/>
                </a:solidFill>
                <a:latin typeface="思源黑体 CN"/>
                <a:ea typeface="思源黑体 CN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zh-CN" altLang="en-US" dirty="0">
                <a:solidFill>
                  <a:prstClr val="white"/>
                </a:solidFill>
                <a:latin typeface="思源黑体 CN"/>
                <a:ea typeface="思源黑体 CN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2535" y="326714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"/>
            <a:ext cx="12193057" cy="20667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42026" y="1189419"/>
            <a:ext cx="1221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69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TRƯỜNG TIỂU HỌC SÀI ĐỒNG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9088" y="2818071"/>
            <a:ext cx="10309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69"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: 4A5</a:t>
            </a:r>
          </a:p>
          <a:p>
            <a:pPr algn="ctr" defTabSz="1371669"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GV: Âu Thị Thanh Dung</a:t>
            </a:r>
          </a:p>
        </p:txBody>
      </p:sp>
    </p:spTree>
    <p:extLst>
      <p:ext uri="{BB962C8B-B14F-4D97-AF65-F5344CB8AC3E}">
        <p14:creationId xmlns:p14="http://schemas.microsoft.com/office/powerpoint/2010/main" val="24039386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28E32-2159-4643-B39C-42B15E82C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DFF0559-A2EF-4940-9484-86F83D163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169D0BF2-B0B0-4F71-ACB3-065673F3D274}"/>
              </a:ext>
            </a:extLst>
          </p:cNvPr>
          <p:cNvSpPr/>
          <p:nvPr/>
        </p:nvSpPr>
        <p:spPr>
          <a:xfrm>
            <a:off x="557151" y="406728"/>
            <a:ext cx="10905507" cy="6044542"/>
          </a:xfrm>
          <a:prstGeom prst="roundRect">
            <a:avLst>
              <a:gd name="adj" fmla="val 11782"/>
            </a:avLst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79B2EF-C287-449E-94B7-4E8AB3B009FC}"/>
              </a:ext>
            </a:extLst>
          </p:cNvPr>
          <p:cNvSpPr txBox="1"/>
          <p:nvPr/>
        </p:nvSpPr>
        <p:spPr>
          <a:xfrm>
            <a:off x="1043050" y="483112"/>
            <a:ext cx="99337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5: Số?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43050" y="1580959"/>
          <a:ext cx="9933708" cy="43260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11236">
                  <a:extLst>
                    <a:ext uri="{9D8B030D-6E8A-4147-A177-3AD203B41FA5}">
                      <a16:colId xmlns:a16="http://schemas.microsoft.com/office/drawing/2014/main" val="1708032252"/>
                    </a:ext>
                  </a:extLst>
                </a:gridCol>
                <a:gridCol w="3311236">
                  <a:extLst>
                    <a:ext uri="{9D8B030D-6E8A-4147-A177-3AD203B41FA5}">
                      <a16:colId xmlns:a16="http://schemas.microsoft.com/office/drawing/2014/main" val="2086419128"/>
                    </a:ext>
                  </a:extLst>
                </a:gridCol>
                <a:gridCol w="3311236">
                  <a:extLst>
                    <a:ext uri="{9D8B030D-6E8A-4147-A177-3AD203B41FA5}">
                      <a16:colId xmlns:a16="http://schemas.microsoft.com/office/drawing/2014/main" val="3165892889"/>
                    </a:ext>
                  </a:extLst>
                </a:gridCol>
              </a:tblGrid>
              <a:tr h="86521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885746"/>
                  </a:ext>
                </a:extLst>
              </a:tr>
              <a:tr h="86521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052986"/>
                  </a:ext>
                </a:extLst>
              </a:tr>
              <a:tr h="86521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42 135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89873"/>
                  </a:ext>
                </a:extLst>
              </a:tr>
              <a:tr h="86521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112916"/>
                  </a:ext>
                </a:extLst>
              </a:tr>
              <a:tr h="86521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53011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896780" y="3390048"/>
            <a:ext cx="1595309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42 134</a:t>
            </a:r>
          </a:p>
        </p:txBody>
      </p:sp>
      <p:sp>
        <p:nvSpPr>
          <p:cNvPr id="9" name="Rectangle 8"/>
          <p:cNvSpPr/>
          <p:nvPr/>
        </p:nvSpPr>
        <p:spPr>
          <a:xfrm>
            <a:off x="8517036" y="3363093"/>
            <a:ext cx="1595309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42 136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96780" y="4272451"/>
            <a:ext cx="1595309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79 999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17036" y="4281115"/>
            <a:ext cx="1595309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80 001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8796" y="5129145"/>
            <a:ext cx="1851790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96780" y="5122991"/>
            <a:ext cx="1595309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99 998</a:t>
            </a:r>
          </a:p>
        </p:txBody>
      </p:sp>
    </p:spTree>
    <p:extLst>
      <p:ext uri="{BB962C8B-B14F-4D97-AF65-F5344CB8AC3E}">
        <p14:creationId xmlns:p14="http://schemas.microsoft.com/office/powerpoint/2010/main" val="3705158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8DDEC94-B35C-4D99-B992-39C6D5E7F4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1D9E1885-B5ED-439D-9B41-13D83EAC3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64" y="2339438"/>
            <a:ext cx="6674270" cy="4518561"/>
          </a:xfrm>
        </p:spPr>
      </p:pic>
      <p:sp>
        <p:nvSpPr>
          <p:cNvPr id="6" name="Google Shape;2444;p12">
            <a:extLst>
              <a:ext uri="{FF2B5EF4-FFF2-40B4-BE49-F238E27FC236}">
                <a16:creationId xmlns:a16="http://schemas.microsoft.com/office/drawing/2014/main" id="{40C1B1A2-D61E-4272-ACE5-EE13CBEF6C02}"/>
              </a:ext>
            </a:extLst>
          </p:cNvPr>
          <p:cNvSpPr/>
          <p:nvPr/>
        </p:nvSpPr>
        <p:spPr>
          <a:xfrm>
            <a:off x="5995712" y="486888"/>
            <a:ext cx="6568382" cy="5600263"/>
          </a:xfrm>
          <a:custGeom>
            <a:avLst/>
            <a:gdLst/>
            <a:ahLst/>
            <a:cxnLst/>
            <a:rect l="l" t="t" r="r" b="b"/>
            <a:pathLst>
              <a:path w="5193" h="4370" extrusionOk="0">
                <a:moveTo>
                  <a:pt x="388" y="2071"/>
                </a:moveTo>
                <a:cubicBezTo>
                  <a:pt x="388" y="2071"/>
                  <a:pt x="0" y="1572"/>
                  <a:pt x="397" y="1102"/>
                </a:cubicBezTo>
                <a:cubicBezTo>
                  <a:pt x="634" y="820"/>
                  <a:pt x="907" y="785"/>
                  <a:pt x="1066" y="856"/>
                </a:cubicBezTo>
                <a:cubicBezTo>
                  <a:pt x="1066" y="856"/>
                  <a:pt x="1202" y="353"/>
                  <a:pt x="2060" y="177"/>
                </a:cubicBezTo>
                <a:cubicBezTo>
                  <a:pt x="2919" y="0"/>
                  <a:pt x="3374" y="379"/>
                  <a:pt x="3538" y="821"/>
                </a:cubicBezTo>
                <a:cubicBezTo>
                  <a:pt x="4195" y="644"/>
                  <a:pt x="5193" y="1869"/>
                  <a:pt x="4384" y="2639"/>
                </a:cubicBezTo>
                <a:cubicBezTo>
                  <a:pt x="4649" y="3119"/>
                  <a:pt x="3980" y="4269"/>
                  <a:pt x="3071" y="3839"/>
                </a:cubicBezTo>
                <a:cubicBezTo>
                  <a:pt x="2768" y="4370"/>
                  <a:pt x="1284" y="4212"/>
                  <a:pt x="1126" y="3656"/>
                </a:cubicBezTo>
                <a:cubicBezTo>
                  <a:pt x="1126" y="3656"/>
                  <a:pt x="374" y="3593"/>
                  <a:pt x="210" y="2987"/>
                </a:cubicBezTo>
                <a:cubicBezTo>
                  <a:pt x="46" y="2381"/>
                  <a:pt x="287" y="2128"/>
                  <a:pt x="388" y="20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17EF27-4B74-46EA-9379-D33469BCEA10}"/>
              </a:ext>
            </a:extLst>
          </p:cNvPr>
          <p:cNvSpPr txBox="1"/>
          <p:nvPr/>
        </p:nvSpPr>
        <p:spPr>
          <a:xfrm>
            <a:off x="6638306" y="2009746"/>
            <a:ext cx="49946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Tạm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biệt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bạn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60922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8008E5-31E4-4298-B103-73A4D84ADAE8}"/>
              </a:ext>
            </a:extLst>
          </p:cNvPr>
          <p:cNvSpPr txBox="1"/>
          <p:nvPr/>
        </p:nvSpPr>
        <p:spPr>
          <a:xfrm>
            <a:off x="6620510" y="5428682"/>
            <a:ext cx="1472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#9Slide05 SVNKitten" pitchFamily="2" charset="0"/>
                <a:ea typeface="Vogue-ExtraBold" panose="020B0500000000000000" pitchFamily="34" charset="0"/>
                <a:cs typeface="Vogue-ExtraBold" panose="020B0500000000000000" pitchFamily="34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#9Slide05 SVNKitten" pitchFamily="2" charset="0"/>
                <a:ea typeface="Vogue-ExtraBold" panose="020B0500000000000000" pitchFamily="34" charset="0"/>
                <a:cs typeface="Vogue-ExtraBold" panose="020B0500000000000000" pitchFamily="34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#9Slide05 SVNKitten" pitchFamily="2" charset="0"/>
                <a:ea typeface="Vogue-ExtraBold" panose="020B0500000000000000" pitchFamily="34" charset="0"/>
                <a:cs typeface="Vogue-ExtraBold" panose="020B0500000000000000" pitchFamily="34" charset="0"/>
              </a:rPr>
              <a:t> 1)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165" y="462151"/>
            <a:ext cx="2462997" cy="12924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58" y="1085552"/>
            <a:ext cx="8882642" cy="47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17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solidFill>
            <a:schemeClr val="bg1">
              <a:alpha val="83000"/>
            </a:schemeClr>
          </a:solidFill>
          <a:ln w="57150">
            <a:solidFill>
              <a:srgbClr val="CC66FF"/>
            </a:solidFill>
            <a:prstDash val="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933201" y="419403"/>
            <a:ext cx="101296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Bài 1: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Số?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4973"/>
              </p:ext>
            </p:extLst>
          </p:nvPr>
        </p:nvGraphicFramePr>
        <p:xfrm>
          <a:off x="391887" y="1105186"/>
          <a:ext cx="11312433" cy="42976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00942">
                  <a:extLst>
                    <a:ext uri="{9D8B030D-6E8A-4147-A177-3AD203B41FA5}">
                      <a16:colId xmlns:a16="http://schemas.microsoft.com/office/drawing/2014/main" val="388536309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344629119"/>
                    </a:ext>
                  </a:extLst>
                </a:gridCol>
                <a:gridCol w="1230085">
                  <a:extLst>
                    <a:ext uri="{9D8B030D-6E8A-4147-A177-3AD203B41FA5}">
                      <a16:colId xmlns:a16="http://schemas.microsoft.com/office/drawing/2014/main" val="1294113303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618548243"/>
                    </a:ext>
                  </a:extLst>
                </a:gridCol>
                <a:gridCol w="1121229">
                  <a:extLst>
                    <a:ext uri="{9D8B030D-6E8A-4147-A177-3AD203B41FA5}">
                      <a16:colId xmlns:a16="http://schemas.microsoft.com/office/drawing/2014/main" val="3440379940"/>
                    </a:ext>
                  </a:extLst>
                </a:gridCol>
                <a:gridCol w="1317171">
                  <a:extLst>
                    <a:ext uri="{9D8B030D-6E8A-4147-A177-3AD203B41FA5}">
                      <a16:colId xmlns:a16="http://schemas.microsoft.com/office/drawing/2014/main" val="377140406"/>
                    </a:ext>
                  </a:extLst>
                </a:gridCol>
                <a:gridCol w="3169920">
                  <a:extLst>
                    <a:ext uri="{9D8B030D-6E8A-4147-A177-3AD203B41FA5}">
                      <a16:colId xmlns:a16="http://schemas.microsoft.com/office/drawing/2014/main" val="1570917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Viết</a:t>
                      </a:r>
                      <a:r>
                        <a:rPr lang="vi-VN" sz="2800" baseline="0" dirty="0"/>
                        <a:t> số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Hàng</a:t>
                      </a:r>
                      <a:r>
                        <a:rPr lang="vi-VN" sz="2800" baseline="0" dirty="0"/>
                        <a:t> chục nghìn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Hàng</a:t>
                      </a:r>
                      <a:r>
                        <a:rPr lang="vi-VN" sz="2800" baseline="0" dirty="0"/>
                        <a:t> nghìn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Hàng</a:t>
                      </a:r>
                      <a:r>
                        <a:rPr lang="vi-VN" sz="2800" baseline="0" dirty="0"/>
                        <a:t> trăm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Hàng</a:t>
                      </a:r>
                      <a:r>
                        <a:rPr lang="vi-VN" sz="2800" baseline="0" dirty="0"/>
                        <a:t> chục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Hàng</a:t>
                      </a:r>
                      <a:r>
                        <a:rPr lang="vi-VN" sz="2800" baseline="0" dirty="0"/>
                        <a:t> đơn vị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Đọc số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010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36 515</a:t>
                      </a:r>
                      <a:endParaRPr lang="en-US" sz="4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3</a:t>
                      </a:r>
                      <a:endParaRPr lang="en-US" sz="4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6</a:t>
                      </a:r>
                      <a:endParaRPr lang="en-US" sz="4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5</a:t>
                      </a:r>
                      <a:endParaRPr lang="en-US" sz="4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1</a:t>
                      </a:r>
                      <a:endParaRPr lang="en-US" sz="4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5</a:t>
                      </a:r>
                      <a:endParaRPr lang="en-US" sz="4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Ba mươi</a:t>
                      </a:r>
                      <a:r>
                        <a:rPr lang="vi-VN" sz="3000" baseline="0" dirty="0"/>
                        <a:t> sáu nghìn năm trăm mười lăm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64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?</a:t>
                      </a:r>
                      <a:endParaRPr lang="en-US" sz="4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6</a:t>
                      </a:r>
                      <a:endParaRPr lang="en-US" sz="4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?</a:t>
                      </a:r>
                      <a:endParaRPr lang="en-US" sz="4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0</a:t>
                      </a:r>
                      <a:endParaRPr lang="en-US" sz="4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3</a:t>
                      </a:r>
                      <a:endParaRPr lang="en-US" sz="4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?</a:t>
                      </a:r>
                      <a:endParaRPr lang="en-US" sz="4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Sáu</a:t>
                      </a:r>
                      <a:r>
                        <a:rPr lang="vi-VN" sz="3000" baseline="0" dirty="0"/>
                        <a:t> mươi mốt nghìn không trăm ba mươi tư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88199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91886" y="3951919"/>
            <a:ext cx="2111827" cy="14509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61 034</a:t>
            </a:r>
            <a:endParaRPr lang="en-US" sz="4000" b="1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88412" y="3951918"/>
            <a:ext cx="1229902" cy="14509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1</a:t>
            </a:r>
            <a:endParaRPr lang="en-US" sz="4000" b="1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30017" y="3951918"/>
            <a:ext cx="1304383" cy="14509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4</a:t>
            </a:r>
            <a:endParaRPr lang="en-US" sz="4000" b="1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485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solidFill>
            <a:schemeClr val="bg1">
              <a:alpha val="83000"/>
            </a:schemeClr>
          </a:solidFill>
          <a:ln w="57150">
            <a:solidFill>
              <a:srgbClr val="CC66FF"/>
            </a:solidFill>
            <a:prstDash val="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933201" y="419403"/>
            <a:ext cx="101296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Bài 1: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Số?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UTM Alberta Heavy" panose="02040603050506020204" pitchFamily="18" charset="0"/>
              <a:ea typeface="Yu Gothic Light" panose="020B0300000000000000" pitchFamily="34" charset="-128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UTM Alberta Heavy" panose="02040603050506020204" pitchFamily="18" charset="0"/>
              <a:ea typeface="Yu Gothic Light" panose="020B0300000000000000" pitchFamily="34" charset="-128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188107"/>
              </p:ext>
            </p:extLst>
          </p:nvPr>
        </p:nvGraphicFramePr>
        <p:xfrm>
          <a:off x="583772" y="1105186"/>
          <a:ext cx="11120548" cy="43891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19942">
                  <a:extLst>
                    <a:ext uri="{9D8B030D-6E8A-4147-A177-3AD203B41FA5}">
                      <a16:colId xmlns:a16="http://schemas.microsoft.com/office/drawing/2014/main" val="3885363090"/>
                    </a:ext>
                  </a:extLst>
                </a:gridCol>
                <a:gridCol w="1284515">
                  <a:extLst>
                    <a:ext uri="{9D8B030D-6E8A-4147-A177-3AD203B41FA5}">
                      <a16:colId xmlns:a16="http://schemas.microsoft.com/office/drawing/2014/main" val="1344629119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1294113303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val="61854824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440379940"/>
                    </a:ext>
                  </a:extLst>
                </a:gridCol>
                <a:gridCol w="1415143">
                  <a:extLst>
                    <a:ext uri="{9D8B030D-6E8A-4147-A177-3AD203B41FA5}">
                      <a16:colId xmlns:a16="http://schemas.microsoft.com/office/drawing/2014/main" val="377140406"/>
                    </a:ext>
                  </a:extLst>
                </a:gridCol>
                <a:gridCol w="2930434">
                  <a:extLst>
                    <a:ext uri="{9D8B030D-6E8A-4147-A177-3AD203B41FA5}">
                      <a16:colId xmlns:a16="http://schemas.microsoft.com/office/drawing/2014/main" val="1570917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Viết</a:t>
                      </a:r>
                      <a:r>
                        <a:rPr lang="vi-VN" sz="3000" baseline="0" dirty="0"/>
                        <a:t> số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Hàng</a:t>
                      </a:r>
                      <a:r>
                        <a:rPr lang="vi-VN" sz="3000" baseline="0" dirty="0"/>
                        <a:t> chục nghìn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Hàng</a:t>
                      </a:r>
                      <a:r>
                        <a:rPr lang="vi-VN" sz="3000" baseline="0" dirty="0"/>
                        <a:t> nghìn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Hàng</a:t>
                      </a:r>
                      <a:r>
                        <a:rPr lang="vi-VN" sz="3000" baseline="0" dirty="0"/>
                        <a:t> trăm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Hàng</a:t>
                      </a:r>
                      <a:r>
                        <a:rPr lang="vi-VN" sz="3000" baseline="0" dirty="0"/>
                        <a:t> chục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Hàng</a:t>
                      </a:r>
                      <a:r>
                        <a:rPr lang="vi-VN" sz="3000" baseline="0" dirty="0"/>
                        <a:t> đơn vị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Đọc số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010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?</a:t>
                      </a:r>
                      <a:endParaRPr lang="en-US" sz="4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7</a:t>
                      </a:r>
                      <a:endParaRPr lang="en-US" sz="4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9</a:t>
                      </a:r>
                      <a:endParaRPr lang="en-US" sz="4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?</a:t>
                      </a:r>
                      <a:endParaRPr lang="en-US" sz="4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?</a:t>
                      </a:r>
                      <a:endParaRPr lang="en-US" sz="4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Bảy nghìn</a:t>
                      </a:r>
                      <a:r>
                        <a:rPr lang="vi-VN" sz="3000" baseline="0" dirty="0"/>
                        <a:t> chín trăm bốn mươi mốt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64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?</a:t>
                      </a:r>
                      <a:endParaRPr lang="en-US" sz="4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?</a:t>
                      </a:r>
                      <a:endParaRPr lang="en-US" sz="4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0</a:t>
                      </a:r>
                      <a:endParaRPr lang="en-US" sz="4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?</a:t>
                      </a:r>
                      <a:endParaRPr lang="en-US" sz="4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?</a:t>
                      </a:r>
                      <a:endParaRPr lang="en-US" sz="4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9</a:t>
                      </a:r>
                      <a:endParaRPr lang="en-US" sz="4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Hai mươi</a:t>
                      </a:r>
                      <a:r>
                        <a:rPr lang="vi-VN" sz="3000" baseline="0" dirty="0"/>
                        <a:t> nghìn tám trăm linh chín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88199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83771" y="2583896"/>
            <a:ext cx="1898171" cy="14509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 (Headings)"/>
                <a:cs typeface="Calibri" panose="020F0502020204030204" pitchFamily="34" charset="0"/>
              </a:rPr>
              <a:t>7 941</a:t>
            </a:r>
            <a:endParaRPr lang="en-US" sz="4000" b="1" dirty="0">
              <a:solidFill>
                <a:srgbClr val="FF0000"/>
              </a:solidFill>
              <a:latin typeface="Times New Roman (Headings)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3970" y="2583896"/>
            <a:ext cx="1129524" cy="14509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 (Headings)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7349047" y="2574270"/>
            <a:ext cx="1414799" cy="14509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 (Headings)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3772" y="4036702"/>
            <a:ext cx="1898170" cy="14509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20 809</a:t>
            </a:r>
            <a:endParaRPr lang="en-US" sz="4000" b="1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93970" y="4025217"/>
            <a:ext cx="1155078" cy="14509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0</a:t>
            </a:r>
            <a:endParaRPr lang="en-US" sz="4000" b="1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1231" y="4036104"/>
            <a:ext cx="1287883" cy="14509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50971" y="4025216"/>
            <a:ext cx="1117445" cy="14509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8</a:t>
            </a:r>
            <a:endParaRPr lang="en-US" sz="4000" b="1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85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152400" y="203364"/>
            <a:ext cx="11826436" cy="645127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DF7D48-D63C-408C-8808-9BD126A03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9092" y="-2556440"/>
            <a:ext cx="9027646" cy="56978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933201" y="419403"/>
            <a:ext cx="101296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2: Viết</a:t>
            </a:r>
            <a:r>
              <a:rPr kumimoji="0" lang="vi-VN" sz="4000" b="0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 số rồi đọc số, biết số đó gồm: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2451" y="1424539"/>
            <a:ext cx="8932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a) 4 chục nghìn, 2 nghìn, 5 trăm và 3 chục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784" y="3953937"/>
            <a:ext cx="8932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b) 8 nghìn, 8 trăm, 8 chục và 8 đơn vị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0556" y="2593528"/>
            <a:ext cx="2194560" cy="1070604"/>
          </a:xfrm>
          <a:prstGeom prst="rect">
            <a:avLst/>
          </a:prstGeom>
          <a:ln w="28575">
            <a:prstDash val="dashDot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latin typeface="Calibri" panose="020F0502020204030204" pitchFamily="34" charset="0"/>
                <a:cs typeface="Calibri" panose="020F0502020204030204" pitchFamily="34" charset="0"/>
              </a:rPr>
              <a:t>42 530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7516" y="2443333"/>
            <a:ext cx="7247823" cy="136040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Calibri" panose="020F0502020204030204" pitchFamily="34" charset="0"/>
                <a:cs typeface="Calibri" panose="020F0502020204030204" pitchFamily="34" charset="0"/>
              </a:rPr>
              <a:t>Bốn mươi hai nghìn năm trăm ba mươi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24552" y="5010357"/>
            <a:ext cx="2194560" cy="1070604"/>
          </a:xfrm>
          <a:prstGeom prst="rect">
            <a:avLst/>
          </a:prstGeom>
          <a:ln w="38100">
            <a:prstDash val="dashDot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latin typeface="Calibri" panose="020F0502020204030204" pitchFamily="34" charset="0"/>
                <a:cs typeface="Calibri" panose="020F0502020204030204" pitchFamily="34" charset="0"/>
              </a:rPr>
              <a:t>8 888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71512" y="4860162"/>
            <a:ext cx="7247823" cy="136040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Calibri" panose="020F0502020204030204" pitchFamily="34" charset="0"/>
                <a:cs typeface="Calibri" panose="020F0502020204030204" pitchFamily="34" charset="0"/>
              </a:rPr>
              <a:t>Tám nghìn tám trăm tám mươi tám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071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12" grpId="0"/>
      <p:bldP spid="6" grpId="0" animBg="1"/>
      <p:bldP spid="8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152400" y="203364"/>
            <a:ext cx="11826436" cy="645127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DF7D48-D63C-408C-8808-9BD126A03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9092" y="-2556440"/>
            <a:ext cx="9027646" cy="56978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933201" y="419403"/>
            <a:ext cx="101296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2: Viết</a:t>
            </a:r>
            <a:r>
              <a:rPr kumimoji="0" lang="vi-VN" sz="4000" b="0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UTM Alberta Heavy" panose="02040603050506020204" pitchFamily="18" charset="0"/>
                <a:ea typeface="Yu Gothic Light" panose="020B0300000000000000" pitchFamily="34" charset="-128"/>
                <a:cs typeface="Times New Roman" pitchFamily="18" charset="0"/>
              </a:rPr>
              <a:t> số rồi đọc số, biết số đó gồm: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UTM Alberta Heavy" panose="02040603050506020204" pitchFamily="18" charset="0"/>
              <a:ea typeface="Yu Gothic Light" panose="020B0300000000000000" pitchFamily="34" charset="-128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UTM Alberta Heavy" panose="02040603050506020204" pitchFamily="18" charset="0"/>
              <a:ea typeface="Yu Gothic Light" panose="020B0300000000000000" pitchFamily="34" charset="-128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2451" y="1424539"/>
            <a:ext cx="8932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c) 5 chục nghìn, 7 trăm, 1 chục và 4 đơn vị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784" y="3953937"/>
            <a:ext cx="8932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d) 9 chục nghìn, 4 nghìn và 5 đơn vị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0556" y="2593528"/>
            <a:ext cx="2194560" cy="1070604"/>
          </a:xfrm>
          <a:prstGeom prst="rect">
            <a:avLst/>
          </a:prstGeom>
          <a:ln w="28575">
            <a:prstDash val="dashDot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latin typeface="Calibri" panose="020F0502020204030204" pitchFamily="34" charset="0"/>
                <a:cs typeface="Calibri" panose="020F0502020204030204" pitchFamily="34" charset="0"/>
              </a:rPr>
              <a:t>50 714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7516" y="2443333"/>
            <a:ext cx="7247823" cy="136040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Calibri" panose="020F0502020204030204" pitchFamily="34" charset="0"/>
                <a:cs typeface="Calibri" panose="020F0502020204030204" pitchFamily="34" charset="0"/>
              </a:rPr>
              <a:t>Năm mươi nghìn bảy trăm mười bốn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33201" y="5010357"/>
            <a:ext cx="2385911" cy="1070604"/>
          </a:xfrm>
          <a:prstGeom prst="rect">
            <a:avLst/>
          </a:prstGeom>
          <a:ln w="38100">
            <a:prstDash val="dashDot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latin typeface="Calibri" panose="020F0502020204030204" pitchFamily="34" charset="0"/>
                <a:cs typeface="Calibri" panose="020F0502020204030204" pitchFamily="34" charset="0"/>
              </a:rPr>
              <a:t>94 005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71512" y="4860162"/>
            <a:ext cx="7247823" cy="136040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Calibri" panose="020F0502020204030204" pitchFamily="34" charset="0"/>
                <a:cs typeface="Calibri" panose="020F0502020204030204" pitchFamily="34" charset="0"/>
              </a:rPr>
              <a:t>Chín mươi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vi-VN" sz="4800" dirty="0">
                <a:latin typeface="Calibri" panose="020F0502020204030204" pitchFamily="34" charset="0"/>
                <a:cs typeface="Calibri" panose="020F0502020204030204" pitchFamily="34" charset="0"/>
              </a:rPr>
              <a:t> nghìn không trăm linh năm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740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6" grpId="0" animBg="1"/>
      <p:bldP spid="8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73BB2-74AA-4468-89F0-F555478C6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artoon of a city&#10;&#10;Description automatically generated with low confidence">
            <a:extLst>
              <a:ext uri="{FF2B5EF4-FFF2-40B4-BE49-F238E27FC236}">
                <a16:creationId xmlns:a16="http://schemas.microsoft.com/office/drawing/2014/main" id="{11AB97DF-01B8-4FA8-9901-FC6D50A73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79389222-A930-49C2-AEA5-264C7165F5F7}"/>
              </a:ext>
            </a:extLst>
          </p:cNvPr>
          <p:cNvSpPr/>
          <p:nvPr/>
        </p:nvSpPr>
        <p:spPr>
          <a:xfrm>
            <a:off x="114300" y="88900"/>
            <a:ext cx="11950699" cy="636237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72EDC6-3DBC-4286-A6DE-88CFD308CA83}"/>
              </a:ext>
            </a:extLst>
          </p:cNvPr>
          <p:cNvSpPr txBox="1"/>
          <p:nvPr/>
        </p:nvSpPr>
        <p:spPr>
          <a:xfrm>
            <a:off x="419100" y="212571"/>
            <a:ext cx="28534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UTM Alberta Heavy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UTM Alberta Heavy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UTM Alberta Heavy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UTM Alberta Heavy" panose="02040603050506020204" pitchFamily="18" charset="0"/>
                <a:ea typeface="+mn-ea"/>
                <a:cs typeface="+mn-cs"/>
              </a:rPr>
              <a:t>3: Số?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UTM Alberta Heavy" panose="02040603050506020204" pitchFamily="18" charset="0"/>
                <a:ea typeface="+mn-ea"/>
                <a:cs typeface="+mn-cs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lberta Heavy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11200" y="1308618"/>
            <a:ext cx="8932244" cy="764140"/>
            <a:chOff x="711200" y="1308618"/>
            <a:chExt cx="8932244" cy="764140"/>
          </a:xfrm>
        </p:grpSpPr>
        <p:sp>
          <p:nvSpPr>
            <p:cNvPr id="7" name="TextBox 6"/>
            <p:cNvSpPr txBox="1"/>
            <p:nvPr/>
          </p:nvSpPr>
          <p:spPr>
            <a:xfrm>
              <a:off x="711200" y="1336745"/>
              <a:ext cx="89322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>
                  <a:solidFill>
                    <a:schemeClr val="accent1">
                      <a:lumMod val="50000"/>
                    </a:schemeClr>
                  </a:solidFill>
                  <a:latin typeface="#9Slide03 Kaleko 105 Round" pitchFamily="2" charset="0"/>
                  <a:cs typeface="#9Slide03 Arima Madurai Black" panose="00000A00000000000000" pitchFamily="2" charset="0"/>
                </a:rPr>
                <a:t>a) 6 825 = 6 000 + 800 + 20 + </a:t>
              </a:r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#9Slide03 Kaleko 105 Round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8091102" y="1308618"/>
              <a:ext cx="764140" cy="76414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11200" y="2463709"/>
            <a:ext cx="10683239" cy="764140"/>
            <a:chOff x="780448" y="2359636"/>
            <a:chExt cx="10683239" cy="764140"/>
          </a:xfrm>
        </p:grpSpPr>
        <p:sp>
          <p:nvSpPr>
            <p:cNvPr id="9" name="TextBox 8"/>
            <p:cNvSpPr txBox="1"/>
            <p:nvPr/>
          </p:nvSpPr>
          <p:spPr>
            <a:xfrm>
              <a:off x="780448" y="2415890"/>
              <a:ext cx="106832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>
                  <a:solidFill>
                    <a:schemeClr val="accent2">
                      <a:lumMod val="50000"/>
                    </a:schemeClr>
                  </a:solidFill>
                  <a:latin typeface="#9Slide03 Kaleko 105 Round" pitchFamily="2" charset="0"/>
                  <a:cs typeface="#9Slide03 Arima Madurai Black" panose="00000A00000000000000" pitchFamily="2" charset="0"/>
                </a:rPr>
                <a:t>b) 33 471 = 30 000 + 3 000 + 400 + 70 + 1</a:t>
              </a:r>
              <a:endParaRPr lang="en-US" sz="4000" dirty="0">
                <a:solidFill>
                  <a:schemeClr val="accent2">
                    <a:lumMod val="50000"/>
                  </a:schemeClr>
                </a:solidFill>
                <a:latin typeface="#9Slide03 Kaleko 105 Round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829615" y="2359636"/>
              <a:ext cx="1025627" cy="76414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11200" y="3618800"/>
            <a:ext cx="9655208" cy="795088"/>
            <a:chOff x="838200" y="3725694"/>
            <a:chExt cx="9655208" cy="795088"/>
          </a:xfrm>
        </p:grpSpPr>
        <p:sp>
          <p:nvSpPr>
            <p:cNvPr id="10" name="TextBox 9"/>
            <p:cNvSpPr txBox="1"/>
            <p:nvPr/>
          </p:nvSpPr>
          <p:spPr>
            <a:xfrm>
              <a:off x="838200" y="3725694"/>
              <a:ext cx="96552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>
                  <a:solidFill>
                    <a:schemeClr val="accent1">
                      <a:lumMod val="50000"/>
                    </a:schemeClr>
                  </a:solidFill>
                  <a:latin typeface="#9Slide03 Kaleko 105 Round" pitchFamily="2" charset="0"/>
                  <a:cs typeface="#9Slide03 Arima Madurai Black" panose="00000A00000000000000" pitchFamily="2" charset="0"/>
                </a:rPr>
                <a:t>c) 75 850 = 70 000 + 5 000 + 800 + 50 </a:t>
              </a:r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#9Slide03 Kaleko 105 Round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9410698" y="3756642"/>
              <a:ext cx="907584" cy="76414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1200" y="4804839"/>
            <a:ext cx="9655208" cy="764140"/>
            <a:chOff x="838200" y="4804839"/>
            <a:chExt cx="9655208" cy="764140"/>
          </a:xfrm>
        </p:grpSpPr>
        <p:sp>
          <p:nvSpPr>
            <p:cNvPr id="11" name="TextBox 10"/>
            <p:cNvSpPr txBox="1"/>
            <p:nvPr/>
          </p:nvSpPr>
          <p:spPr>
            <a:xfrm>
              <a:off x="838200" y="4804839"/>
              <a:ext cx="96552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>
                  <a:solidFill>
                    <a:schemeClr val="accent2">
                      <a:lumMod val="50000"/>
                    </a:schemeClr>
                  </a:solidFill>
                  <a:latin typeface="#9Slide03 Kaleko 105 Round" pitchFamily="2" charset="0"/>
                  <a:cs typeface="#9Slide03 Arima Madurai Black" panose="00000A00000000000000" pitchFamily="2" charset="0"/>
                </a:rPr>
                <a:t>d) 86 209 = 80 000 + 6 000 + 200 + 9</a:t>
              </a:r>
              <a:endParaRPr lang="en-US" sz="4000" dirty="0">
                <a:solidFill>
                  <a:schemeClr val="accent2">
                    <a:lumMod val="50000"/>
                  </a:schemeClr>
                </a:solidFill>
                <a:latin typeface="#9Slide03 Kaleko 105 Round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960358" y="4804839"/>
              <a:ext cx="1048888" cy="76414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227060" y="1341702"/>
            <a:ext cx="681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#9Slide03 Kaleko 105 Round" pitchFamily="2" charset="0"/>
                <a:cs typeface="#9Slide03 Arima Madurai Black" panose="00000A00000000000000" pitchFamily="2" charset="0"/>
              </a:rPr>
              <a:t>5</a:t>
            </a:r>
            <a:endParaRPr lang="en-US" sz="4000" b="1" dirty="0">
              <a:solidFill>
                <a:srgbClr val="FF0000"/>
              </a:solidFill>
              <a:latin typeface="#9Slide03 Kaleko 105 Round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22804" y="2488832"/>
            <a:ext cx="1266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#9Slide03 Kaleko 105 Round" pitchFamily="2" charset="0"/>
                <a:cs typeface="#9Slide03 Arima Madurai Black" panose="00000A00000000000000" pitchFamily="2" charset="0"/>
              </a:rPr>
              <a:t>400</a:t>
            </a:r>
            <a:endParaRPr lang="en-US" sz="4000" b="1" dirty="0">
              <a:solidFill>
                <a:srgbClr val="FF0000"/>
              </a:solidFill>
              <a:latin typeface="#9Slide03 Kaleko 105 Round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322655" y="3657274"/>
            <a:ext cx="888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#9Slide03 Kaleko 105 Round" pitchFamily="2" charset="0"/>
                <a:cs typeface="#9Slide03 Arima Madurai Black" panose="00000A00000000000000" pitchFamily="2" charset="0"/>
              </a:rPr>
              <a:t>50</a:t>
            </a:r>
            <a:endParaRPr lang="en-US" sz="4000" b="1" dirty="0">
              <a:solidFill>
                <a:srgbClr val="FF0000"/>
              </a:solidFill>
              <a:latin typeface="#9Slide03 Kaleko 105 Round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33358" y="4804839"/>
            <a:ext cx="1179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#9Slide03 Kaleko 105 Round" pitchFamily="2" charset="0"/>
                <a:cs typeface="#9Slide03 Arima Madurai Black" panose="00000A00000000000000" pitchFamily="2" charset="0"/>
              </a:rPr>
              <a:t>200</a:t>
            </a:r>
            <a:endParaRPr lang="en-US" sz="4000" b="1" dirty="0">
              <a:solidFill>
                <a:srgbClr val="FF0000"/>
              </a:solidFill>
              <a:latin typeface="#9Slide03 Kaleko 105 Round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151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73BB2-74AA-4468-89F0-F555478C6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artoon of a city&#10;&#10;Description automatically generated with low confidence">
            <a:extLst>
              <a:ext uri="{FF2B5EF4-FFF2-40B4-BE49-F238E27FC236}">
                <a16:creationId xmlns:a16="http://schemas.microsoft.com/office/drawing/2014/main" id="{11AB97DF-01B8-4FA8-9901-FC6D50A73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79389222-A930-49C2-AEA5-264C7165F5F7}"/>
              </a:ext>
            </a:extLst>
          </p:cNvPr>
          <p:cNvSpPr/>
          <p:nvPr/>
        </p:nvSpPr>
        <p:spPr>
          <a:xfrm>
            <a:off x="114300" y="88900"/>
            <a:ext cx="11950699" cy="636237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72EDC6-3DBC-4286-A6DE-88CFD308CA83}"/>
              </a:ext>
            </a:extLst>
          </p:cNvPr>
          <p:cNvSpPr txBox="1"/>
          <p:nvPr/>
        </p:nvSpPr>
        <p:spPr>
          <a:xfrm>
            <a:off x="419099" y="212571"/>
            <a:ext cx="11353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UTM Alberta Heavy" panose="02040603050506020204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UTM Alberta Heavy" panose="02040603050506020204" pitchFamily="18" charset="0"/>
                <a:ea typeface="+mn-ea"/>
                <a:cs typeface="Times New Roman" pitchFamily="18" charset="0"/>
              </a:rPr>
              <a:t> 4: Số?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lberta Heavy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6774" y="1690688"/>
            <a:ext cx="11577053" cy="385011"/>
            <a:chOff x="114300" y="1626669"/>
            <a:chExt cx="11002879" cy="558265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14300" y="1915427"/>
              <a:ext cx="11002879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19099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827977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236855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645733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054611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7463489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8872367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281245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9303" y="2056482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#9Slide03 Kaleko 105 Round" pitchFamily="2" charset="0"/>
              </a:rPr>
              <a:t>17 595</a:t>
            </a:r>
            <a:endParaRPr lang="en-US" sz="3200" b="1" dirty="0">
              <a:latin typeface="#9Slide03 Kaleko 105 Round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531220" y="2056482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#9Slide03 Kaleko 105 Round" pitchFamily="2" charset="0"/>
              </a:rPr>
              <a:t>17 596</a:t>
            </a:r>
            <a:endParaRPr lang="en-US" sz="3200" b="1" dirty="0">
              <a:latin typeface="#9Slide03 Kaleko 105 Round" pitchFamily="2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996265" y="2056482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#9Slide03 Kaleko 105 Round" pitchFamily="2" charset="0"/>
              </a:rPr>
              <a:t>17 597</a:t>
            </a:r>
            <a:endParaRPr lang="en-US" sz="3200" b="1" dirty="0">
              <a:latin typeface="#9Slide03 Kaleko 105 Round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990590" y="2056482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#9Slide03 Kaleko 105 Round" pitchFamily="2" charset="0"/>
              </a:rPr>
              <a:t>17 599</a:t>
            </a:r>
            <a:endParaRPr lang="en-US" sz="3200" b="1" dirty="0">
              <a:latin typeface="#9Slide03 Kaleko 105 Round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0360294" y="2056482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#9Slide03 Kaleko 105 Round" pitchFamily="2" charset="0"/>
              </a:rPr>
              <a:t>17 602</a:t>
            </a:r>
            <a:endParaRPr lang="en-US" sz="3200" b="1" dirty="0">
              <a:latin typeface="#9Slide03 Kaleko 105 Round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87229" y="2125762"/>
            <a:ext cx="1454283" cy="519764"/>
          </a:xfrm>
          <a:prstGeom prst="roundRect">
            <a:avLst/>
          </a:prstGeom>
          <a:solidFill>
            <a:srgbClr val="FCB8BE"/>
          </a:solidFill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4525545" y="2093256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#9Slide03 Kaleko 105 Round" pitchFamily="2" charset="0"/>
              </a:rPr>
              <a:t>17 598</a:t>
            </a:r>
            <a:endParaRPr lang="en-US" sz="3200" b="1" dirty="0">
              <a:solidFill>
                <a:srgbClr val="C00000"/>
              </a:solidFill>
              <a:latin typeface="#9Slide03 Kaleko 105 Round" pitchFamily="2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7423761" y="2116432"/>
            <a:ext cx="1454283" cy="519764"/>
          </a:xfrm>
          <a:prstGeom prst="roundRect">
            <a:avLst/>
          </a:prstGeom>
          <a:solidFill>
            <a:srgbClr val="FCB8BE"/>
          </a:solidFill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8906011" y="2116432"/>
            <a:ext cx="1454283" cy="519764"/>
          </a:xfrm>
          <a:prstGeom prst="roundRect">
            <a:avLst/>
          </a:prstGeom>
          <a:solidFill>
            <a:srgbClr val="FCB8BE"/>
          </a:solidFill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/>
          <p:cNvGrpSpPr/>
          <p:nvPr/>
        </p:nvGrpSpPr>
        <p:grpSpPr>
          <a:xfrm>
            <a:off x="396774" y="4190358"/>
            <a:ext cx="11577053" cy="385011"/>
            <a:chOff x="114300" y="1626669"/>
            <a:chExt cx="11002879" cy="558265"/>
          </a:xfrm>
        </p:grpSpPr>
        <p:cxnSp>
          <p:nvCxnSpPr>
            <p:cNvPr id="103" name="Straight Arrow Connector 102"/>
            <p:cNvCxnSpPr/>
            <p:nvPr/>
          </p:nvCxnSpPr>
          <p:spPr>
            <a:xfrm>
              <a:off x="114300" y="1915427"/>
              <a:ext cx="11002879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419099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827977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3236855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4645733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6054611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7463489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8872367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10281245" y="1626669"/>
              <a:ext cx="0" cy="55826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2" name="TextBox 111"/>
          <p:cNvSpPr txBox="1"/>
          <p:nvPr/>
        </p:nvSpPr>
        <p:spPr>
          <a:xfrm>
            <a:off x="39303" y="4556152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#9Slide03 Kaleko 105 Round" pitchFamily="2" charset="0"/>
              </a:rPr>
              <a:t>30 000</a:t>
            </a:r>
            <a:endParaRPr lang="en-US" sz="3200" b="1" dirty="0">
              <a:latin typeface="#9Slide03 Kaleko 105 Round" pitchFamily="2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531220" y="4556152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#9Slide03 Kaleko 105 Round" pitchFamily="2" charset="0"/>
              </a:rPr>
              <a:t>40 000</a:t>
            </a:r>
            <a:endParaRPr lang="en-US" sz="3200" b="1" dirty="0">
              <a:latin typeface="#9Slide03 Kaleko 105 Round" pitchFamily="2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401988" y="4574556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#9Slide03 Kaleko 105 Round" pitchFamily="2" charset="0"/>
              </a:rPr>
              <a:t>60 000</a:t>
            </a:r>
            <a:endParaRPr lang="en-US" sz="3200" b="1" dirty="0">
              <a:latin typeface="#9Slide03 Kaleko 105 Round" pitchFamily="2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877895" y="4563950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#9Slide03 Kaleko 105 Round" pitchFamily="2" charset="0"/>
              </a:rPr>
              <a:t>90 000</a:t>
            </a:r>
            <a:endParaRPr lang="en-US" sz="3200" b="1" dirty="0">
              <a:latin typeface="#9Slide03 Kaleko 105 Round" pitchFamily="2" charset="0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3009484" y="4607061"/>
            <a:ext cx="1454283" cy="519764"/>
          </a:xfrm>
          <a:prstGeom prst="roundRect">
            <a:avLst/>
          </a:prstGeom>
          <a:solidFill>
            <a:srgbClr val="FCB8BE"/>
          </a:solidFill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ounded Rectangle 118"/>
          <p:cNvSpPr/>
          <p:nvPr/>
        </p:nvSpPr>
        <p:spPr>
          <a:xfrm>
            <a:off x="5919932" y="4622219"/>
            <a:ext cx="1454283" cy="519764"/>
          </a:xfrm>
          <a:prstGeom prst="roundRect">
            <a:avLst/>
          </a:prstGeom>
          <a:solidFill>
            <a:srgbClr val="FCB8BE"/>
          </a:solidFill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ounded Rectangle 119"/>
          <p:cNvSpPr/>
          <p:nvPr/>
        </p:nvSpPr>
        <p:spPr>
          <a:xfrm>
            <a:off x="7436634" y="4607061"/>
            <a:ext cx="1454283" cy="519764"/>
          </a:xfrm>
          <a:prstGeom prst="roundRect">
            <a:avLst/>
          </a:prstGeom>
          <a:solidFill>
            <a:srgbClr val="FCB8BE"/>
          </a:solidFill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7423761" y="2072659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#9Slide03 Kaleko 105 Round" pitchFamily="2" charset="0"/>
              </a:rPr>
              <a:t>17 600</a:t>
            </a:r>
            <a:endParaRPr lang="en-US" sz="3200" b="1" dirty="0">
              <a:solidFill>
                <a:srgbClr val="C00000"/>
              </a:solidFill>
              <a:latin typeface="#9Slide03 Kaleko 105 Round" pitchFamily="2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8918279" y="2093256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#9Slide03 Kaleko 105 Round" pitchFamily="2" charset="0"/>
              </a:rPr>
              <a:t>17 601</a:t>
            </a:r>
            <a:endParaRPr lang="en-US" sz="3200" b="1" dirty="0">
              <a:solidFill>
                <a:srgbClr val="C00000"/>
              </a:solidFill>
              <a:latin typeface="#9Slide03 Kaleko 105 Round" pitchFamily="2" charset="0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10310080" y="4574556"/>
            <a:ext cx="1454283" cy="519764"/>
          </a:xfrm>
          <a:prstGeom prst="roundRect">
            <a:avLst/>
          </a:prstGeom>
          <a:solidFill>
            <a:srgbClr val="FCB8BE"/>
          </a:solidFill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2977618" y="4582608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#9Slide03 Kaleko 105 Round" pitchFamily="2" charset="0"/>
              </a:rPr>
              <a:t>50 000</a:t>
            </a:r>
            <a:endParaRPr lang="en-US" sz="3200" b="1" dirty="0">
              <a:solidFill>
                <a:srgbClr val="C00000"/>
              </a:solidFill>
              <a:latin typeface="#9Slide03 Kaleko 105 Round" pitchFamily="2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920430" y="4589713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#9Slide03 Kaleko 105 Round" pitchFamily="2" charset="0"/>
              </a:rPr>
              <a:t>70 000</a:t>
            </a:r>
            <a:endParaRPr lang="en-US" sz="3200" b="1" dirty="0">
              <a:solidFill>
                <a:srgbClr val="C00000"/>
              </a:solidFill>
              <a:latin typeface="#9Slide03 Kaleko 105 Round" pitchFamily="2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423612" y="4609424"/>
            <a:ext cx="15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#9Slide03 Kaleko 105 Round" pitchFamily="2" charset="0"/>
              </a:rPr>
              <a:t>80 000</a:t>
            </a:r>
            <a:endParaRPr lang="en-US" sz="3200" b="1" dirty="0">
              <a:solidFill>
                <a:srgbClr val="C00000"/>
              </a:solidFill>
              <a:latin typeface="#9Slide03 Kaleko 105 Round" pitchFamily="2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0209440" y="4542050"/>
            <a:ext cx="2031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#9Slide03 Kaleko 105 Round" pitchFamily="2" charset="0"/>
              </a:rPr>
              <a:t>100 000</a:t>
            </a:r>
            <a:endParaRPr lang="en-US" sz="3200" b="1" dirty="0">
              <a:solidFill>
                <a:srgbClr val="C00000"/>
              </a:solidFill>
              <a:latin typeface="#9Slide03 Kaleko 105 Rou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542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95" grpId="0"/>
      <p:bldP spid="96" grpId="0"/>
      <p:bldP spid="97" grpId="0"/>
      <p:bldP spid="98" grpId="0"/>
      <p:bldP spid="13" grpId="0" animBg="1"/>
      <p:bldP spid="99" grpId="0"/>
      <p:bldP spid="100" grpId="0" animBg="1"/>
      <p:bldP spid="101" grpId="0" animBg="1"/>
      <p:bldP spid="112" grpId="0"/>
      <p:bldP spid="113" grpId="0"/>
      <p:bldP spid="114" grpId="0"/>
      <p:bldP spid="115" grpId="0"/>
      <p:bldP spid="117" grpId="0" animBg="1"/>
      <p:bldP spid="119" grpId="0" animBg="1"/>
      <p:bldP spid="120" grpId="0" animBg="1"/>
      <p:bldP spid="121" grpId="0"/>
      <p:bldP spid="122" grpId="0"/>
      <p:bldP spid="123" grpId="0" animBg="1"/>
      <p:bldP spid="124" grpId="0"/>
      <p:bldP spid="125" grpId="0"/>
      <p:bldP spid="126" grpId="0"/>
      <p:bldP spid="1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28E32-2159-4643-B39C-42B15E82C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DFF0559-A2EF-4940-9484-86F83D163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169D0BF2-B0B0-4F71-ACB3-065673F3D274}"/>
              </a:ext>
            </a:extLst>
          </p:cNvPr>
          <p:cNvSpPr/>
          <p:nvPr/>
        </p:nvSpPr>
        <p:spPr>
          <a:xfrm>
            <a:off x="557151" y="406728"/>
            <a:ext cx="10905507" cy="6044542"/>
          </a:xfrm>
          <a:prstGeom prst="roundRect">
            <a:avLst>
              <a:gd name="adj" fmla="val 11782"/>
            </a:avLst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79B2EF-C287-449E-94B7-4E8AB3B009FC}"/>
              </a:ext>
            </a:extLst>
          </p:cNvPr>
          <p:cNvSpPr txBox="1"/>
          <p:nvPr/>
        </p:nvSpPr>
        <p:spPr>
          <a:xfrm>
            <a:off x="1043050" y="483112"/>
            <a:ext cx="99337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5: Số?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995373"/>
              </p:ext>
            </p:extLst>
          </p:nvPr>
        </p:nvGraphicFramePr>
        <p:xfrm>
          <a:off x="1043050" y="1580959"/>
          <a:ext cx="9933708" cy="43260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11236">
                  <a:extLst>
                    <a:ext uri="{9D8B030D-6E8A-4147-A177-3AD203B41FA5}">
                      <a16:colId xmlns:a16="http://schemas.microsoft.com/office/drawing/2014/main" val="1708032252"/>
                    </a:ext>
                  </a:extLst>
                </a:gridCol>
                <a:gridCol w="3311236">
                  <a:extLst>
                    <a:ext uri="{9D8B030D-6E8A-4147-A177-3AD203B41FA5}">
                      <a16:colId xmlns:a16="http://schemas.microsoft.com/office/drawing/2014/main" val="2086419128"/>
                    </a:ext>
                  </a:extLst>
                </a:gridCol>
                <a:gridCol w="3311236">
                  <a:extLst>
                    <a:ext uri="{9D8B030D-6E8A-4147-A177-3AD203B41FA5}">
                      <a16:colId xmlns:a16="http://schemas.microsoft.com/office/drawing/2014/main" val="3165892889"/>
                    </a:ext>
                  </a:extLst>
                </a:gridCol>
              </a:tblGrid>
              <a:tr h="86521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885746"/>
                  </a:ext>
                </a:extLst>
              </a:tr>
              <a:tr h="86521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052986"/>
                  </a:ext>
                </a:extLst>
              </a:tr>
              <a:tr h="86521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42 135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89873"/>
                  </a:ext>
                </a:extLst>
              </a:tr>
              <a:tr h="86521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112916"/>
                  </a:ext>
                </a:extLst>
              </a:tr>
              <a:tr h="86521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530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754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201</TotalTime>
  <Words>436</Words>
  <Application>Microsoft Office PowerPoint</Application>
  <PresentationFormat>Màn hình rộng</PresentationFormat>
  <Paragraphs>137</Paragraphs>
  <Slides>11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25" baseType="lpstr">
      <vt:lpstr>UTM Showcard</vt:lpstr>
      <vt:lpstr>Arial</vt:lpstr>
      <vt:lpstr>思源黑体 CN</vt:lpstr>
      <vt:lpstr>UTM Alberta Heavy</vt:lpstr>
      <vt:lpstr>Times New Roman (Headings)</vt:lpstr>
      <vt:lpstr>Oi</vt:lpstr>
      <vt:lpstr>Calibri</vt:lpstr>
      <vt:lpstr>#9Slide05 SVNKitten</vt:lpstr>
      <vt:lpstr>#9Slide03 Kaleko 105 Round</vt:lpstr>
      <vt:lpstr>Times New Roman</vt:lpstr>
      <vt:lpstr>Calibri Light</vt:lpstr>
      <vt:lpstr>#9Slide07 HoneyCream</vt:lpstr>
      <vt:lpstr>UTM Seagull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cp:keywords>MANG NON</cp:keywords>
  <dc:description>9Slide.vn</dc:description>
  <cp:lastModifiedBy>Dung Âu</cp:lastModifiedBy>
  <cp:revision>26</cp:revision>
  <dcterms:created xsi:type="dcterms:W3CDTF">2023-06-14T12:43:52Z</dcterms:created>
  <dcterms:modified xsi:type="dcterms:W3CDTF">2025-06-16T03:48:44Z</dcterms:modified>
  <cp:category>9Slide.vn</cp:category>
  <cp:version>MT50</cp:version>
</cp:coreProperties>
</file>