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8" r:id="rId3"/>
    <p:sldMasterId id="2147483672" r:id="rId4"/>
    <p:sldMasterId id="2147483688" r:id="rId5"/>
  </p:sldMasterIdLst>
  <p:notesMasterIdLst>
    <p:notesMasterId r:id="rId23"/>
  </p:notesMasterIdLst>
  <p:sldIdLst>
    <p:sldId id="394" r:id="rId6"/>
    <p:sldId id="379" r:id="rId7"/>
    <p:sldId id="256" r:id="rId8"/>
    <p:sldId id="257" r:id="rId9"/>
    <p:sldId id="258" r:id="rId10"/>
    <p:sldId id="259" r:id="rId11"/>
    <p:sldId id="261" r:id="rId12"/>
    <p:sldId id="260" r:id="rId13"/>
    <p:sldId id="290" r:id="rId14"/>
    <p:sldId id="381" r:id="rId15"/>
    <p:sldId id="304" r:id="rId16"/>
    <p:sldId id="376" r:id="rId17"/>
    <p:sldId id="395" r:id="rId18"/>
    <p:sldId id="382" r:id="rId19"/>
    <p:sldId id="383" r:id="rId20"/>
    <p:sldId id="384" r:id="rId21"/>
    <p:sldId id="3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8D76-4F1F-40BC-A58B-769268D05A22}"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6C693-AB8B-4900-9775-1718A2918C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ea typeface="SimSun" panose="02010600030101010101" pitchFamily="2" charset="-122"/>
              </a:rPr>
              <a:t>2</a:t>
            </a:fld>
            <a:endParaRPr lang="zh-CN" altLang="en-US">
              <a:solidFill>
                <a:prstClr val="black"/>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17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a:fill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a:fill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a:fill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a:fill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2024/2/23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2/23/2024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2/23/2024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B9E6C50-F2B0-4117-AF69-C839F5CC2C8C}" type="datetimeFigureOut">
              <a:rPr lang="zh-CN" altLang="en-US" smtClean="0"/>
              <a:t>2024/2/23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6AB1BC-A075-4A18-8F82-2A7D645F56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2/23/2024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8.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GIF"/><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slide" Target="slide4.xml"/><Relationship Id="rId3" Type="http://schemas.openxmlformats.org/officeDocument/2006/relationships/slideLayout" Target="../slideLayouts/slideLayout37.xml"/><Relationship Id="rId7" Type="http://schemas.openxmlformats.org/officeDocument/2006/relationships/slide" Target="slide8.xml"/><Relationship Id="rId12" Type="http://schemas.openxmlformats.org/officeDocument/2006/relationships/image" Target="../media/image38.GIF"/><Relationship Id="rId2" Type="http://schemas.openxmlformats.org/officeDocument/2006/relationships/audio" Target="../media/media1.mp3"/><Relationship Id="rId16" Type="http://schemas.openxmlformats.org/officeDocument/2006/relationships/image" Target="../media/image41.png"/><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slide" Target="slide7.xml"/><Relationship Id="rId5" Type="http://schemas.openxmlformats.org/officeDocument/2006/relationships/slide" Target="slide6.xml"/><Relationship Id="rId15" Type="http://schemas.openxmlformats.org/officeDocument/2006/relationships/image" Target="../media/image40.png"/><Relationship Id="rId10" Type="http://schemas.openxmlformats.org/officeDocument/2006/relationships/image" Target="../media/image37.GIF"/><Relationship Id="rId4" Type="http://schemas.openxmlformats.org/officeDocument/2006/relationships/image" Target="../media/image34.jpeg"/><Relationship Id="rId9" Type="http://schemas.openxmlformats.org/officeDocument/2006/relationships/slide" Target="slide5.xml"/><Relationship Id="rId14" Type="http://schemas.openxmlformats.org/officeDocument/2006/relationships/image" Target="../media/image39.GIF"/></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3.xml"/><Relationship Id="rId9" Type="http://schemas.openxmlformats.org/officeDocument/2006/relationships/image" Target="../media/image39.GIF"/></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slide" Target="slide4.xml"/><Relationship Id="rId5" Type="http://schemas.openxmlformats.org/officeDocument/2006/relationships/image" Target="../media/image41.png"/><Relationship Id="rId4" Type="http://schemas.openxmlformats.org/officeDocument/2006/relationships/slide" Target="slide3.xml"/><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3.xml"/><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3.xml"/><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3.xml"/><Relationship Id="rId9" Type="http://schemas.openxmlformats.org/officeDocument/2006/relationships/image" Target="../media/image36.GIF"/></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26756" t="9026" r="22530" b="69229"/>
          <a:stretch>
            <a:fillRect/>
          </a:stretch>
        </p:blipFill>
        <p:spPr bwMode="auto">
          <a:xfrm flipH="1">
            <a:off x="8333845" y="3354507"/>
            <a:ext cx="4192203"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6"/>
          <a:stretch>
            <a:fillRect/>
          </a:stretch>
        </p:blipFill>
        <p:spPr>
          <a:xfrm>
            <a:off x="407467" y="4744556"/>
            <a:ext cx="1249139" cy="1794879"/>
          </a:xfrm>
          <a:prstGeom prst="rect">
            <a:avLst/>
          </a:prstGeom>
          <a:noFill/>
          <a:ln w="9525">
            <a:noFill/>
          </a:ln>
        </p:spPr>
      </p:pic>
      <p:pic>
        <p:nvPicPr>
          <p:cNvPr id="9"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706755"/>
          </a:xfrm>
          <a:prstGeom prst="rect">
            <a:avLst/>
          </a:prstGeom>
          <a:noFill/>
        </p:spPr>
        <p:txBody>
          <a:bodyPr wrap="square" rtlCol="0">
            <a:spAutoFit/>
          </a:bodyPr>
          <a:lstStyle/>
          <a:p>
            <a:pPr algn="ctr"/>
            <a:r>
              <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a:t>
            </a: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3" y="64539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1"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p>
        </p:txBody>
      </p:sp>
    </p:spTree>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326" y="339634"/>
            <a:ext cx="11508377" cy="6293576"/>
          </a:xfrm>
          <a:prstGeom prst="round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30" name="TextBox 29"/>
          <p:cNvSpPr txBox="1"/>
          <p:nvPr/>
        </p:nvSpPr>
        <p:spPr>
          <a:xfrm>
            <a:off x="4508849" y="1726718"/>
            <a:ext cx="7587357" cy="1661993"/>
          </a:xfrm>
          <a:prstGeom prst="rect">
            <a:avLst/>
          </a:prstGeom>
          <a:noFill/>
        </p:spPr>
        <p:txBody>
          <a:bodyPr wrap="square" rtlCol="0">
            <a:spAutoFit/>
          </a:bodyPr>
          <a:lstStyle/>
          <a:p>
            <a:pPr marL="571500" indent="-571500" defTabSz="1219200">
              <a:buFont typeface="Arial" panose="020B0604020202020204" pitchFamily="34" charset="0"/>
              <a:buChar char="•"/>
            </a:pPr>
            <a:r>
              <a:rPr lang="vi-VN" sz="3400" dirty="0">
                <a:latin typeface="Times New Roman" panose="02020603050405020304" pitchFamily="18" charset="0"/>
                <a:cs typeface="Times New Roman" panose="02020603050405020304" pitchFamily="18" charset="0"/>
              </a:rPr>
              <a:t>Viết 3 – 5 câu kể về một công việc đã làm cùng người thân. </a:t>
            </a:r>
            <a:endParaRPr lang="en-US" sz="3400" dirty="0">
              <a:latin typeface="Times New Roman" panose="02020603050405020304" pitchFamily="18" charset="0"/>
              <a:cs typeface="Times New Roman" panose="02020603050405020304" pitchFamily="18" charset="0"/>
            </a:endParaRPr>
          </a:p>
          <a:p>
            <a:pPr marL="571500" indent="-571500" defTabSz="1219200">
              <a:buFont typeface="Arial" panose="020B0604020202020204" pitchFamily="34" charset="0"/>
              <a:buChar char="•"/>
            </a:pPr>
            <a:endParaRPr lang="zh-CN" altLang="en-US" sz="3400" spc="-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TextBox 30"/>
          <p:cNvSpPr txBox="1"/>
          <p:nvPr/>
        </p:nvSpPr>
        <p:spPr>
          <a:xfrm>
            <a:off x="4508849" y="3282976"/>
            <a:ext cx="7195472" cy="2185214"/>
          </a:xfrm>
          <a:prstGeom prst="rect">
            <a:avLst/>
          </a:prstGeom>
          <a:noFill/>
        </p:spPr>
        <p:txBody>
          <a:bodyPr wrap="square" rtlCol="0">
            <a:spAutoFit/>
          </a:bodyPr>
          <a:lstStyle/>
          <a:p>
            <a:pPr marL="571500" indent="-571500" algn="just" defTabSz="1219200">
              <a:buFont typeface="Arial" panose="020B0604020202020204" pitchFamily="34" charset="0"/>
              <a:buChar char="•"/>
            </a:pPr>
            <a:r>
              <a:rPr lang="vi-VN" sz="3400" dirty="0">
                <a:latin typeface="Times New Roman" panose="02020603050405020304" pitchFamily="18" charset="0"/>
                <a:cs typeface="Times New Roman" panose="02020603050405020304" pitchFamily="18" charset="0"/>
              </a:rPr>
              <a:t>Phát triển vốn từ ngữ chỉ hoạt động; rèn kĩ năng đặt câu nêu hoạt động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câu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nêu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đặc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điểm</a:t>
            </a:r>
            <a:r>
              <a:rPr lang="vi-VN"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con </a:t>
            </a:r>
            <a:r>
              <a:rPr lang="en-US" sz="3400" dirty="0" err="1">
                <a:latin typeface="Times New Roman" panose="02020603050405020304" pitchFamily="18" charset="0"/>
                <a:cs typeface="Times New Roman" panose="02020603050405020304" pitchFamily="18" charset="0"/>
              </a:rPr>
              <a:t>vật</a:t>
            </a:r>
            <a:r>
              <a:rPr lang="vi-VN" sz="3400" dirty="0">
                <a:latin typeface="Times New Roman" panose="02020603050405020304" pitchFamily="18" charset="0"/>
                <a:cs typeface="Times New Roman" panose="02020603050405020304" pitchFamily="18" charset="0"/>
              </a:rPr>
              <a:t>)</a:t>
            </a:r>
            <a:r>
              <a:rPr lang="vi-VN" altLang="zh-CN" sz="3400" spc="-200" dirty="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400" spc="-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26"/>
          <p:cNvSpPr txBox="1"/>
          <p:nvPr/>
        </p:nvSpPr>
        <p:spPr>
          <a:xfrm>
            <a:off x="617723" y="2039160"/>
            <a:ext cx="3246969" cy="1938992"/>
          </a:xfrm>
          <a:prstGeom prst="rect">
            <a:avLst/>
          </a:prstGeom>
          <a:noFill/>
        </p:spPr>
        <p:txBody>
          <a:bodyPr wrap="square" rtlCol="0">
            <a:spAutoFit/>
          </a:bodyPr>
          <a:lstStyle/>
          <a:p>
            <a:pPr algn="ctr" defTabSz="1219200"/>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đạt</a:t>
            </a:r>
            <a:endParaRPr lang="zh-CN" altLang="en-US"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656948" y="559390"/>
            <a:ext cx="10446087" cy="646331"/>
          </a:xfrm>
          <a:prstGeom prst="rect">
            <a:avLst/>
          </a:prstGeom>
          <a:noFill/>
        </p:spPr>
        <p:txBody>
          <a:bodyPr wrap="square" rtlCol="0">
            <a:spAutoFit/>
          </a:bodyPr>
          <a:lstStyle/>
          <a:p>
            <a:r>
              <a:rPr lang="en-US" sz="3600" b="1" dirty="0">
                <a:latin typeface="Times New Roman" panose="02020603050405020304" pitchFamily="18" charset="0"/>
                <a:ea typeface="Arial-Rounded" panose="020B0500000000000000" pitchFamily="34" charset="0"/>
                <a:cs typeface="Times New Roman" panose="02020603050405020304" pitchFamily="18" charset="0"/>
              </a:rPr>
              <a:t>1</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dưới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3" t="1718" r="68037" b="8524"/>
          <a:stretch>
            <a:fillRect/>
          </a:stretch>
        </p:blipFill>
        <p:spPr>
          <a:xfrm>
            <a:off x="934776" y="1522586"/>
            <a:ext cx="3871247" cy="2620538"/>
          </a:xfrm>
          <a:prstGeom prst="rect">
            <a:avLst/>
          </a:prstGeom>
        </p:spPr>
      </p:pic>
      <p:pic>
        <p:nvPicPr>
          <p:cNvPr id="15" name="Picture 1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3570" t="2399" r="35110" b="8524"/>
          <a:stretch>
            <a:fillRect/>
          </a:stretch>
        </p:blipFill>
        <p:spPr>
          <a:xfrm>
            <a:off x="6527279" y="1478261"/>
            <a:ext cx="3871247" cy="2600684"/>
          </a:xfrm>
          <a:prstGeom prst="rect">
            <a:avLst/>
          </a:prstGeom>
        </p:spPr>
      </p:pic>
      <p:pic>
        <p:nvPicPr>
          <p:cNvPr id="16" name="Picture 1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657" t="2399" r="2023" b="8524"/>
          <a:stretch>
            <a:fillRect/>
          </a:stretch>
        </p:blipFill>
        <p:spPr>
          <a:xfrm>
            <a:off x="4335516" y="3940337"/>
            <a:ext cx="3871247" cy="2600684"/>
          </a:xfrm>
          <a:prstGeom prst="rect">
            <a:avLst/>
          </a:prstGeom>
        </p:spPr>
      </p:pic>
      <p:sp>
        <p:nvSpPr>
          <p:cNvPr id="19" name="Rounded Rectangle 7"/>
          <p:cNvSpPr/>
          <p:nvPr/>
        </p:nvSpPr>
        <p:spPr>
          <a:xfrm>
            <a:off x="2135925" y="4350619"/>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hươu</a:t>
            </a:r>
          </a:p>
        </p:txBody>
      </p:sp>
      <p:sp>
        <p:nvSpPr>
          <p:cNvPr id="20" name="Rounded Rectangle 8"/>
          <p:cNvSpPr/>
          <p:nvPr/>
        </p:nvSpPr>
        <p:spPr>
          <a:xfrm>
            <a:off x="8546459" y="4220413"/>
            <a:ext cx="1017282"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sóc</a:t>
            </a:r>
          </a:p>
        </p:txBody>
      </p:sp>
      <p:sp>
        <p:nvSpPr>
          <p:cNvPr id="21" name="Rounded Rectangle 9"/>
          <p:cNvSpPr/>
          <p:nvPr/>
        </p:nvSpPr>
        <p:spPr>
          <a:xfrm>
            <a:off x="5756752" y="6345287"/>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anim calcmode="lin" valueType="num">
                                      <p:cBhvr>
                                        <p:cTn id="24" dur="250" fill="hold"/>
                                        <p:tgtEl>
                                          <p:spTgt spid="19"/>
                                        </p:tgtEl>
                                        <p:attrNameLst>
                                          <p:attrName>ppt_x</p:attrName>
                                        </p:attrNameLst>
                                      </p:cBhvr>
                                      <p:tavLst>
                                        <p:tav tm="0">
                                          <p:val>
                                            <p:strVal val="#ppt_x"/>
                                          </p:val>
                                        </p:tav>
                                        <p:tav tm="100000">
                                          <p:val>
                                            <p:strVal val="#ppt_x"/>
                                          </p:val>
                                        </p:tav>
                                      </p:tavLst>
                                    </p:anim>
                                    <p:anim calcmode="lin" valueType="num">
                                      <p:cBhvr>
                                        <p:cTn id="25"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anim calcmode="lin" valueType="num">
                                      <p:cBhvr>
                                        <p:cTn id="31" dur="250" fill="hold"/>
                                        <p:tgtEl>
                                          <p:spTgt spid="20"/>
                                        </p:tgtEl>
                                        <p:attrNameLst>
                                          <p:attrName>ppt_x</p:attrName>
                                        </p:attrNameLst>
                                      </p:cBhvr>
                                      <p:tavLst>
                                        <p:tav tm="0">
                                          <p:val>
                                            <p:strVal val="#ppt_x"/>
                                          </p:val>
                                        </p:tav>
                                        <p:tav tm="100000">
                                          <p:val>
                                            <p:strVal val="#ppt_x"/>
                                          </p:val>
                                        </p:tav>
                                      </p:tavLst>
                                    </p:anim>
                                    <p:anim calcmode="lin" valueType="num">
                                      <p:cBhvr>
                                        <p:cTn id="32"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anim calcmode="lin" valueType="num">
                                      <p:cBhvr>
                                        <p:cTn id="38" dur="250" fill="hold"/>
                                        <p:tgtEl>
                                          <p:spTgt spid="21"/>
                                        </p:tgtEl>
                                        <p:attrNameLst>
                                          <p:attrName>ppt_x</p:attrName>
                                        </p:attrNameLst>
                                      </p:cBhvr>
                                      <p:tavLst>
                                        <p:tav tm="0">
                                          <p:val>
                                            <p:strVal val="#ppt_x"/>
                                          </p:val>
                                        </p:tav>
                                        <p:tav tm="100000">
                                          <p:val>
                                            <p:strVal val="#ppt_x"/>
                                          </p:val>
                                        </p:tav>
                                      </p:tavLst>
                                    </p:anim>
                                    <p:anim calcmode="lin" valueType="num">
                                      <p:cBhvr>
                                        <p:cTn id="39"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0933" y="772279"/>
            <a:ext cx="10688714" cy="5262245"/>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3 – 5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gn="ctr">
              <a:lnSpc>
                <a:spcPct val="150000"/>
              </a:lnSpc>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Arial-Rounded" panose="020B0500000000000000" pitchFamily="34" charset="0"/>
                <a:cs typeface="Times New Roman" panose="02020603050405020304" pitchFamily="18" charset="0"/>
              </a:rPr>
              <a:t> -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3BF7-7C95-DED6-D906-52F555CE1B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BEACF1-3717-29F3-571B-F3C2BA5E8B32}"/>
              </a:ext>
            </a:extLst>
          </p:cNvPr>
          <p:cNvSpPr>
            <a:spLocks noGrp="1"/>
          </p:cNvSpPr>
          <p:nvPr>
            <p:ph idx="1"/>
          </p:nvPr>
        </p:nvSpPr>
        <p:spPr>
          <a:xfrm>
            <a:off x="615820" y="472685"/>
            <a:ext cx="10851502" cy="4351338"/>
          </a:xfrm>
        </p:spPr>
        <p:txBody>
          <a:bodyPr>
            <a:noAutofit/>
          </a:bodyPr>
          <a:lstStyle/>
          <a:p>
            <a:pPr marL="0" indent="0" algn="just">
              <a:buNone/>
            </a:pPr>
            <a:r>
              <a:rPr lang="en-US" sz="3500" b="0" i="0" dirty="0">
                <a:effectLst/>
                <a:latin typeface="Arial" panose="020B0604020202020204" pitchFamily="34" charset="0"/>
              </a:rPr>
              <a:t>   </a:t>
            </a:r>
            <a:r>
              <a:rPr lang="vi-VN" sz="3500" b="0" i="0" dirty="0">
                <a:effectLst/>
                <a:latin typeface="Arial" panose="020B0604020202020204" pitchFamily="34" charset="0"/>
              </a:rPr>
              <a:t>Bố em dù không phải thợ chụp ảnh chuyên nghiệp nhưng lại có đam mê chụp ảnh động vật. Vì vậy trong nhà em treo rất nhiều ảnh những con vật xinh đẹp. Trong đó em thích mê bức ảnh bố chụp mèo mướp bên hiên ở nhà bà ngoại. Trong hình, mèo mướp nằm dưới chân bà, bên hiên nhà trong một chiều đông. Ánh nắng vàng ấm ám trải khắp thân chú ta, khiến bộ lông ảm đạm cũng rực rỡ hẳn lên. Có lẽ vì dưới nắng ấm nên mèo ta buồn ngủ mà đôi mắt lim dim mơ màng. Mỗi khi ngắm nhìn bức ảnh, em lại nhớ về kỉ niệm đẹp bên bà ngoại và chú mèo mướp đáng yêu.</a:t>
            </a:r>
            <a:endParaRPr lang="en-US" sz="3500" dirty="0"/>
          </a:p>
        </p:txBody>
      </p:sp>
    </p:spTree>
    <p:extLst>
      <p:ext uri="{BB962C8B-B14F-4D97-AF65-F5344CB8AC3E}">
        <p14:creationId xmlns:p14="http://schemas.microsoft.com/office/powerpoint/2010/main" val="1660681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326" y="339634"/>
            <a:ext cx="11508377" cy="6293576"/>
          </a:xfrm>
          <a:prstGeom prst="round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30" name="TextBox 29"/>
          <p:cNvSpPr txBox="1"/>
          <p:nvPr/>
        </p:nvSpPr>
        <p:spPr>
          <a:xfrm>
            <a:off x="4508849" y="1726718"/>
            <a:ext cx="7587357" cy="1661993"/>
          </a:xfrm>
          <a:prstGeom prst="rect">
            <a:avLst/>
          </a:prstGeom>
          <a:noFill/>
        </p:spPr>
        <p:txBody>
          <a:bodyPr wrap="square" rtlCol="0">
            <a:spAutoFit/>
          </a:bodyPr>
          <a:lstStyle/>
          <a:p>
            <a:pPr marL="571500" indent="-571500" defTabSz="1219200">
              <a:buFont typeface="Arial" panose="020B0604020202020204" pitchFamily="34" charset="0"/>
              <a:buChar char="•"/>
            </a:pPr>
            <a:r>
              <a:rPr lang="vi-VN" sz="3400" dirty="0">
                <a:latin typeface="Times New Roman" panose="02020603050405020304" pitchFamily="18" charset="0"/>
                <a:cs typeface="Times New Roman" panose="02020603050405020304" pitchFamily="18" charset="0"/>
              </a:rPr>
              <a:t>Viết 3 – 5 câu kể về một công việc đã làm cùng người thân. </a:t>
            </a:r>
            <a:endParaRPr lang="en-US" sz="3400" dirty="0">
              <a:latin typeface="Times New Roman" panose="02020603050405020304" pitchFamily="18" charset="0"/>
              <a:cs typeface="Times New Roman" panose="02020603050405020304" pitchFamily="18" charset="0"/>
            </a:endParaRPr>
          </a:p>
          <a:p>
            <a:pPr marL="571500" indent="-571500" defTabSz="1219200">
              <a:buFont typeface="Arial" panose="020B0604020202020204" pitchFamily="34" charset="0"/>
              <a:buChar char="•"/>
            </a:pPr>
            <a:endParaRPr lang="zh-CN" altLang="en-US" sz="3400" spc="-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TextBox 30"/>
          <p:cNvSpPr txBox="1"/>
          <p:nvPr/>
        </p:nvSpPr>
        <p:spPr>
          <a:xfrm>
            <a:off x="4508849" y="3282976"/>
            <a:ext cx="7195472" cy="2185214"/>
          </a:xfrm>
          <a:prstGeom prst="rect">
            <a:avLst/>
          </a:prstGeom>
          <a:noFill/>
        </p:spPr>
        <p:txBody>
          <a:bodyPr wrap="square" rtlCol="0">
            <a:spAutoFit/>
          </a:bodyPr>
          <a:lstStyle/>
          <a:p>
            <a:pPr marL="571500" indent="-571500" algn="just" defTabSz="1219200">
              <a:buFont typeface="Arial" panose="020B0604020202020204" pitchFamily="34" charset="0"/>
              <a:buChar char="•"/>
            </a:pPr>
            <a:r>
              <a:rPr lang="vi-VN" sz="3400" dirty="0">
                <a:latin typeface="Times New Roman" panose="02020603050405020304" pitchFamily="18" charset="0"/>
                <a:cs typeface="Times New Roman" panose="02020603050405020304" pitchFamily="18" charset="0"/>
              </a:rPr>
              <a:t>Phát triển vốn từ ngữ chỉ hoạt động; rèn kĩ năng đặt câu nêu hoạt động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câu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nêu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đặc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điểm</a:t>
            </a:r>
            <a:r>
              <a:rPr lang="vi-VN"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con </a:t>
            </a:r>
            <a:r>
              <a:rPr lang="en-US" sz="3400" dirty="0" err="1">
                <a:latin typeface="Times New Roman" panose="02020603050405020304" pitchFamily="18" charset="0"/>
                <a:cs typeface="Times New Roman" panose="02020603050405020304" pitchFamily="18" charset="0"/>
              </a:rPr>
              <a:t>vật</a:t>
            </a:r>
            <a:r>
              <a:rPr lang="vi-VN" sz="3400" dirty="0">
                <a:latin typeface="Times New Roman" panose="02020603050405020304" pitchFamily="18" charset="0"/>
                <a:cs typeface="Times New Roman" panose="02020603050405020304" pitchFamily="18" charset="0"/>
              </a:rPr>
              <a:t>)</a:t>
            </a:r>
            <a:r>
              <a:rPr lang="vi-VN" altLang="zh-CN" sz="3400" spc="-200" dirty="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400" spc="-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26"/>
          <p:cNvSpPr txBox="1"/>
          <p:nvPr/>
        </p:nvSpPr>
        <p:spPr>
          <a:xfrm>
            <a:off x="617723" y="2039160"/>
            <a:ext cx="3246969" cy="1938992"/>
          </a:xfrm>
          <a:prstGeom prst="rect">
            <a:avLst/>
          </a:prstGeom>
          <a:noFill/>
        </p:spPr>
        <p:txBody>
          <a:bodyPr wrap="square" rtlCol="0">
            <a:spAutoFit/>
          </a:bodyPr>
          <a:lstStyle/>
          <a:p>
            <a:pPr algn="ctr" defTabSz="1219200"/>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đạt</a:t>
            </a:r>
            <a:endParaRPr lang="zh-CN" altLang="en-US" sz="6000" b="1" spc="67" dirty="0">
              <a:ln w="12700" cmpd="sng">
                <a:solidFill>
                  <a:srgbClr val="F79646">
                    <a:satMod val="120000"/>
                    <a:shade val="80000"/>
                  </a:srgbClr>
                </a:solidFill>
                <a:prstDash val="solid"/>
              </a:ln>
              <a:solidFill>
                <a:srgbClr val="FF0000"/>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Rectangle 5"/>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3889829" y="607239"/>
            <a:ext cx="439102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C925C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4800" b="1" i="0" u="none" strike="noStrike" kern="1200" cap="none" spc="0" normalizeH="0" noProof="0">
                <a:ln>
                  <a:noFill/>
                </a:ln>
                <a:solidFill>
                  <a:srgbClr val="C925C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889829" y="1522831"/>
            <a:ext cx="43910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C925C1"/>
                </a:solidFill>
                <a:uLnTx/>
                <a:uFillTx/>
                <a:latin typeface="Times New Roman" panose="02020603050405020304" pitchFamily="18" charset="0"/>
                <a:cs typeface="Times New Roman" panose="02020603050405020304" pitchFamily="18" charset="0"/>
              </a:rPr>
              <a:t>Hôm</a:t>
            </a:r>
            <a:r>
              <a:rPr kumimoji="0" lang="en-US" sz="2800" b="1" i="0" u="none" strike="noStrike" kern="1200" cap="none" spc="0" normalizeH="0" noProof="0">
                <a:ln>
                  <a:noFill/>
                </a:ln>
                <a:solidFill>
                  <a:srgbClr val="C925C1"/>
                </a:solidFill>
                <a:uLnTx/>
                <a:uFillTx/>
                <a:latin typeface="Times New Roman" panose="02020603050405020304" pitchFamily="18" charset="0"/>
                <a:cs typeface="Times New Roman" panose="02020603050405020304" pitchFamily="18" charset="0"/>
              </a:rPr>
              <a:t> nay, con học bài gì ?</a:t>
            </a:r>
            <a:endParaRPr kumimoji="0" lang="en-US" sz="2800" b="1" i="0" u="none" strike="noStrike" kern="1200" cap="none" spc="0" normalizeH="0" baseline="0" noProof="0" dirty="0">
              <a:ln>
                <a:noFill/>
              </a:ln>
              <a:solidFill>
                <a:srgbClr val="C925C1"/>
              </a:solidFill>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3900487" y="2173988"/>
            <a:ext cx="439102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C925C1"/>
                </a:solidFill>
                <a:uLnTx/>
                <a:uFillTx/>
                <a:latin typeface="Times New Roman" panose="02020603050405020304" pitchFamily="18" charset="0"/>
                <a:cs typeface="Times New Roman" panose="02020603050405020304" pitchFamily="18" charset="0"/>
              </a:rPr>
              <a:t>Sau bài</a:t>
            </a:r>
            <a:r>
              <a:rPr kumimoji="0" lang="en-US" sz="2800" b="1" i="0" u="none" strike="noStrike" kern="1200" cap="none" spc="0" normalizeH="0" noProof="0">
                <a:ln>
                  <a:noFill/>
                </a:ln>
                <a:solidFill>
                  <a:srgbClr val="C925C1"/>
                </a:solidFill>
                <a:uLnTx/>
                <a:uFillTx/>
                <a:latin typeface="Times New Roman" panose="02020603050405020304" pitchFamily="18" charset="0"/>
                <a:cs typeface="Times New Roman" panose="02020603050405020304" pitchFamily="18" charset="0"/>
              </a:rPr>
              <a:t> học, con cảm nhận thế nào ?</a:t>
            </a:r>
            <a:endParaRPr kumimoji="0" lang="en-US" sz="2800" b="1" i="0" u="none" strike="noStrike" kern="1200" cap="none" spc="0" normalizeH="0" baseline="0" noProof="0" dirty="0">
              <a:ln>
                <a:noFill/>
              </a:ln>
              <a:solidFill>
                <a:srgbClr val="C925C1"/>
              </a:solidFill>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4" descr="Trạng Nguyên - Học trực tuyến - Thi Trực Tiếp - Tiếng Việt, Olympic Toán -  Tiếng Anh - Phát triển trí thông minh đa diệ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4178604" y="2319534"/>
            <a:ext cx="6590805" cy="1569660"/>
          </a:xfrm>
          <a:prstGeom prst="rect">
            <a:avLst/>
          </a:prstGeom>
          <a:noFill/>
        </p:spPr>
        <p:txBody>
          <a:bodyPr wrap="square" rtlCol="0">
            <a:spAutoFit/>
          </a:bodyPr>
          <a:lstStyle/>
          <a:p>
            <a:pPr marL="285750" indent="-285750">
              <a:buFontTx/>
              <a:buChar char="-"/>
            </a:pP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err="1">
                <a:latin typeface="Times New Roman" panose="02020603050405020304" pitchFamily="18" charset="0"/>
                <a:cs typeface="Times New Roman" panose="02020603050405020304" pitchFamily="18" charset="0"/>
              </a:rPr>
              <a:t>Chuẩn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a:latin typeface="Times New Roman" panose="02020603050405020304" pitchFamily="18" charset="0"/>
                <a:cs typeface="Times New Roman" panose="02020603050405020304" pitchFamily="18" charset="0"/>
              </a:rPr>
              <a:t>/ tr.46</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Củng</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cố</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học</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en-US" sz="6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Khởi</a:t>
            </a:r>
            <a:r>
              <a:rPr lang="en-US" sz="6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6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49157" y="267873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1" y="330200"/>
            <a:ext cx="4487333" cy="1524000"/>
            <a:chOff x="-1" y="247650"/>
            <a:chExt cx="3365500" cy="1143000"/>
          </a:xfrm>
        </p:grpSpPr>
        <p:sp>
          <p:nvSpPr>
            <p:cNvPr id="13" name="Rounded Rectangle 12"/>
            <p:cNvSpPr/>
            <p:nvPr/>
          </p:nvSpPr>
          <p:spPr>
            <a:xfrm>
              <a:off x="241299" y="247650"/>
              <a:ext cx="30353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200"/>
              <a:endParaRPr lang="en-US" sz="2400">
                <a:solidFill>
                  <a:prstClr val="white"/>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 y="247650"/>
              <a:ext cx="3365500" cy="1054231"/>
            </a:xfrm>
            <a:prstGeom prst="rect">
              <a:avLst/>
            </a:prstGeom>
            <a:noFill/>
          </p:spPr>
          <p:txBody>
            <a:bodyPr wrap="square" rtlCol="0">
              <a:spAutoFit/>
            </a:bodyPr>
            <a:lstStyle/>
            <a:p>
              <a:pPr algn="ctr" defTabSz="1219200"/>
              <a:r>
                <a:rPr lang="en-US" sz="4265" b="1" dirty="0" err="1">
                  <a:solidFill>
                    <a:prstClr val="black"/>
                  </a:solidFill>
                  <a:latin typeface="Times New Roman" panose="02020603050405020304" pitchFamily="18" charset="0"/>
                  <a:ea typeface="AvantGarde" pitchFamily="2" charset="0"/>
                  <a:cs typeface="Times New Roman" panose="02020603050405020304" pitchFamily="18" charset="0"/>
                </a:rPr>
                <a:t>Tiêu</a:t>
              </a:r>
              <a:r>
                <a:rPr lang="en-US" sz="4265"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4265" b="1" dirty="0" err="1">
                  <a:solidFill>
                    <a:prstClr val="black"/>
                  </a:solidFill>
                  <a:latin typeface="Times New Roman" panose="02020603050405020304" pitchFamily="18" charset="0"/>
                  <a:ea typeface="AvantGarde" pitchFamily="2" charset="0"/>
                  <a:cs typeface="Times New Roman" panose="02020603050405020304" pitchFamily="18" charset="0"/>
                </a:rPr>
                <a:t>diệt</a:t>
              </a:r>
              <a:r>
                <a:rPr lang="en-US" sz="4265" b="1" dirty="0">
                  <a:solidFill>
                    <a:prstClr val="black"/>
                  </a:solidFill>
                  <a:latin typeface="Times New Roman" panose="02020603050405020304" pitchFamily="18" charset="0"/>
                  <a:ea typeface="AvantGarde" pitchFamily="2" charset="0"/>
                  <a:cs typeface="Times New Roman" panose="02020603050405020304" pitchFamily="18" charset="0"/>
                </a:rPr>
                <a:t> virus,</a:t>
              </a:r>
            </a:p>
            <a:p>
              <a:pPr algn="ctr" defTabSz="1219200"/>
              <a:r>
                <a:rPr lang="en-US" sz="4265" b="1" dirty="0">
                  <a:solidFill>
                    <a:prstClr val="black"/>
                  </a:solidFill>
                  <a:latin typeface="Times New Roman" panose="02020603050405020304" pitchFamily="18" charset="0"/>
                  <a:ea typeface="AvantGarde" pitchFamily="2" charset="0"/>
                  <a:cs typeface="Times New Roman" panose="02020603050405020304" pitchFamily="18" charset="0"/>
                </a:rPr>
                <a:t> vi </a:t>
              </a:r>
              <a:r>
                <a:rPr lang="en-US" sz="4265" b="1" dirty="0" err="1">
                  <a:solidFill>
                    <a:prstClr val="black"/>
                  </a:solidFill>
                  <a:latin typeface="Times New Roman" panose="02020603050405020304" pitchFamily="18" charset="0"/>
                  <a:ea typeface="AvantGarde" pitchFamily="2" charset="0"/>
                  <a:cs typeface="Times New Roman" panose="02020603050405020304" pitchFamily="18" charset="0"/>
                </a:rPr>
                <a:t>khuẩn</a:t>
              </a:r>
              <a:endParaRPr lang="en-US" sz="426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8000" y="5131233"/>
            <a:ext cx="812800" cy="8128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00"/>
            <a:r>
              <a:rPr lang="en-US" sz="2400" dirty="0">
                <a:solidFill>
                  <a:prstClr val="black"/>
                </a:solidFill>
                <a:latin typeface="Calibri" panose="020F0502020204030204"/>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00"/>
            <a:r>
              <a:rPr lang="en-US" sz="2400" dirty="0">
                <a:solidFill>
                  <a:prstClr val="black"/>
                </a:solidFill>
                <a:latin typeface="Calibri" panose="020F0502020204030204"/>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00"/>
            <a:r>
              <a:rPr lang="en-US" sz="2400" dirty="0">
                <a:solidFill>
                  <a:prstClr val="black"/>
                </a:solidFill>
                <a:latin typeface="Calibri" panose="020F0502020204030204"/>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00"/>
            <a:r>
              <a:rPr lang="en-US" sz="2400" dirty="0">
                <a:solidFill>
                  <a:prstClr val="black"/>
                </a:solidFill>
                <a:latin typeface="Calibri" panose="020F0502020204030204"/>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00"/>
            <a:r>
              <a:rPr lang="en-US" sz="2400" dirty="0">
                <a:solidFill>
                  <a:prstClr val="black"/>
                </a:solidFill>
                <a:latin typeface="Calibri" panose="020F0502020204030204"/>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00"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488949"/>
              <a:ext cx="6172200" cy="739928"/>
            </a:xfrm>
            <a:prstGeom prst="rect">
              <a:avLst/>
            </a:prstGeom>
            <a:noFill/>
          </p:spPr>
          <p:txBody>
            <a:bodyPr wrap="square" rtlCol="0">
              <a:spAutoFit/>
            </a:bodyPr>
            <a:lstStyle/>
            <a:p>
              <a:pPr algn="ctr"/>
              <a:r>
                <a:rPr lang="vi-VN" sz="3200" b="1" i="0" u="none" strike="noStrike" dirty="0">
                  <a:solidFill>
                    <a:srgbClr val="FF0000"/>
                  </a:solidFill>
                  <a:effectLst/>
                  <a:latin typeface="Times New Roman" panose="02020603050405020304" pitchFamily="18" charset="0"/>
                  <a:cs typeface="Times New Roman" panose="02020603050405020304" pitchFamily="18" charset="0"/>
                </a:rPr>
                <a:t>Bốn người giẫm đất, một người phất cờ</a:t>
              </a:r>
            </a:p>
            <a:p>
              <a:pPr algn="ctr"/>
              <a:r>
                <a:rPr lang="vi-VN" sz="3200" b="1" i="0" u="none" strike="noStrike" dirty="0">
                  <a:solidFill>
                    <a:srgbClr val="FF0000"/>
                  </a:solidFill>
                  <a:effectLst/>
                  <a:latin typeface="Times New Roman" panose="02020603050405020304" pitchFamily="18" charset="0"/>
                  <a:cs typeface="Times New Roman" panose="02020603050405020304" pitchFamily="18" charset="0"/>
                </a:rPr>
                <a:t>Hai người lẳng lơ, hai người quạt mát</a:t>
              </a:r>
            </a:p>
            <a:p>
              <a:pPr algn="ctr"/>
              <a:r>
                <a:rPr lang="vi-VN" sz="3200" b="1" i="0" u="none" strike="noStrike" dirty="0">
                  <a:solidFill>
                    <a:srgbClr val="FF0000"/>
                  </a:solidFill>
                  <a:effectLst/>
                  <a:latin typeface="Times New Roman" panose="02020603050405020304" pitchFamily="18" charset="0"/>
                  <a:cs typeface="Times New Roman" panose="02020603050405020304" pitchFamily="18" charset="0"/>
                </a:rPr>
                <a:t>Trách người vô nghĩa, sao chê ngu đần?</a:t>
              </a: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trâu</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0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Hươu</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voi</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42173" y="215549"/>
            <a:ext cx="1167585" cy="637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9826595" cy="1939780"/>
            <a:chOff x="1524000" y="354915"/>
            <a:chExt cx="7369946"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21746" y="450438"/>
              <a:ext cx="6172200" cy="739928"/>
            </a:xfrm>
            <a:prstGeom prst="rect">
              <a:avLst/>
            </a:prstGeom>
            <a:noFill/>
          </p:spPr>
          <p:txBody>
            <a:bodyPr wrap="square" rtlCol="0">
              <a:spAutoFit/>
            </a:bodyPr>
            <a:lstStyle/>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Trên lợp ngói, dưới có hoa</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Một thằng ló cổ ra</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Bốn thằng rung rinh chạy.</a:t>
              </a: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200"/>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cua</a:t>
              </a:r>
              <a:endParaRPr lang="en-US" sz="373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0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200"/>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rùa</a:t>
              </a:r>
              <a:endParaRPr lang="en-US" sz="373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200"/>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bọ</a:t>
              </a:r>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 hung</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5" name="Picture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021" y="3883949"/>
            <a:ext cx="1088571" cy="1064987"/>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strVal val="4*#ppt_w"/>
                                          </p:val>
                                        </p:tav>
                                        <p:tav tm="100000">
                                          <p:val>
                                            <p:strVal val="#ppt_w"/>
                                          </p:val>
                                        </p:tav>
                                      </p:tavLst>
                                    </p:anim>
                                    <p:anim calcmode="lin" valueType="num">
                                      <p:cBhvr>
                                        <p:cTn id="3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250" fill="hold"/>
                                        <p:tgtEl>
                                          <p:spTgt spid="37"/>
                                        </p:tgtEl>
                                        <p:attrNameLst>
                                          <p:attrName>ppt_w</p:attrName>
                                        </p:attrNameLst>
                                      </p:cBhvr>
                                      <p:tavLst>
                                        <p:tav tm="0">
                                          <p:val>
                                            <p:strVal val="4*#ppt_w"/>
                                          </p:val>
                                        </p:tav>
                                        <p:tav tm="100000">
                                          <p:val>
                                            <p:strVal val="#ppt_w"/>
                                          </p:val>
                                        </p:tav>
                                      </p:tavLst>
                                    </p:anim>
                                    <p:anim calcmode="lin" valueType="num">
                                      <p:cBhvr>
                                        <p:cTn id="44"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10945181" cy="2062103"/>
            <a:chOff x="1524000" y="354915"/>
            <a:chExt cx="8208886" cy="972062"/>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60686" y="354915"/>
              <a:ext cx="6172200" cy="972062"/>
            </a:xfrm>
            <a:prstGeom prst="rect">
              <a:avLst/>
            </a:prstGeom>
            <a:noFill/>
          </p:spPr>
          <p:txBody>
            <a:bodyPr wrap="square" rtlCol="0">
              <a:spAutoFit/>
            </a:bodyPr>
            <a:lstStyle/>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Con gì mào đỏ</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Lông mượt như to</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Sáng sớm tinh mơ</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Gọi người ta dậy.</a:t>
              </a:r>
            </a:p>
          </p:txBody>
        </p:sp>
      </p:grpSp>
      <p:grpSp>
        <p:nvGrpSpPr>
          <p:cNvPr id="12" name="Group 11"/>
          <p:cNvGrpSpPr/>
          <p:nvPr/>
        </p:nvGrpSpPr>
        <p:grpSpPr>
          <a:xfrm>
            <a:off x="2104569" y="3891186"/>
            <a:ext cx="8737600" cy="1018274"/>
            <a:chOff x="1524000" y="1808045"/>
            <a:chExt cx="6553200" cy="763705"/>
          </a:xfrm>
        </p:grpSpPr>
        <p:sp>
          <p:nvSpPr>
            <p:cNvPr id="7" name="Rectangle 6"/>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808045"/>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mái</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0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2616202"/>
            <a:ext cx="8737600" cy="1016001"/>
            <a:chOff x="1524000" y="1809750"/>
            <a:chExt cx="6553200" cy="762000"/>
          </a:xfrm>
        </p:grpSpPr>
        <p:sp>
          <p:nvSpPr>
            <p:cNvPr id="28" name="Rectangle 27"/>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809750"/>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trống</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62798"/>
            <a:ext cx="8737600" cy="1023918"/>
            <a:chOff x="1524000" y="1803812"/>
            <a:chExt cx="6553200" cy="767938"/>
          </a:xfrm>
        </p:grpSpPr>
        <p:sp>
          <p:nvSpPr>
            <p:cNvPr id="31" name="Rectangle 30"/>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80381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con</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6272" y="241115"/>
            <a:ext cx="1864491" cy="1867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3" presetClass="entr" presetSubtype="32" fill="hold" nodeType="clickEffect">
                                  <p:stCondLst>
                                    <p:cond delay="10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50" fill="hold"/>
                                        <p:tgtEl>
                                          <p:spTgt spid="36"/>
                                        </p:tgtEl>
                                        <p:attrNameLst>
                                          <p:attrName>ppt_w</p:attrName>
                                        </p:attrNameLst>
                                      </p:cBhvr>
                                      <p:tavLst>
                                        <p:tav tm="0">
                                          <p:val>
                                            <p:strVal val="4*#ppt_w"/>
                                          </p:val>
                                        </p:tav>
                                        <p:tav tm="100000">
                                          <p:val>
                                            <p:strVal val="#ppt_w"/>
                                          </p:val>
                                        </p:tav>
                                      </p:tavLst>
                                    </p:anim>
                                    <p:anim calcmode="lin" valueType="num">
                                      <p:cBhvr>
                                        <p:cTn id="32"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3" presetClass="entr" presetSubtype="32" fill="hold" nodeType="clickEffect">
                                  <p:stCondLst>
                                    <p:cond delay="1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250" fill="hold"/>
                                        <p:tgtEl>
                                          <p:spTgt spid="38"/>
                                        </p:tgtEl>
                                        <p:attrNameLst>
                                          <p:attrName>ppt_w</p:attrName>
                                        </p:attrNameLst>
                                      </p:cBhvr>
                                      <p:tavLst>
                                        <p:tav tm="0">
                                          <p:val>
                                            <p:strVal val="4*#ppt_w"/>
                                          </p:val>
                                        </p:tav>
                                        <p:tav tm="100000">
                                          <p:val>
                                            <p:strVal val="#ppt_w"/>
                                          </p:val>
                                        </p:tav>
                                      </p:tavLst>
                                    </p:anim>
                                    <p:anim calcmode="lin" valueType="num">
                                      <p:cBhvr>
                                        <p:cTn id="39"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23" presetClass="entr" presetSubtype="32" fill="hold" nodeType="clickEffect">
                                  <p:stCondLst>
                                    <p:cond delay="1000"/>
                                  </p:stCondLst>
                                  <p:childTnLst>
                                    <p:set>
                                      <p:cBhvr>
                                        <p:cTn id="44" dur="1" fill="hold">
                                          <p:stCondLst>
                                            <p:cond delay="0"/>
                                          </p:stCondLst>
                                        </p:cTn>
                                        <p:tgtEl>
                                          <p:spTgt spid="37"/>
                                        </p:tgtEl>
                                        <p:attrNameLst>
                                          <p:attrName>style.visibility</p:attrName>
                                        </p:attrNameLst>
                                      </p:cBhvr>
                                      <p:to>
                                        <p:strVal val="visible"/>
                                      </p:to>
                                    </p:set>
                                    <p:anim calcmode="lin" valueType="num">
                                      <p:cBhvr>
                                        <p:cTn id="45" dur="250" fill="hold"/>
                                        <p:tgtEl>
                                          <p:spTgt spid="37"/>
                                        </p:tgtEl>
                                        <p:attrNameLst>
                                          <p:attrName>ppt_w</p:attrName>
                                        </p:attrNameLst>
                                      </p:cBhvr>
                                      <p:tavLst>
                                        <p:tav tm="0">
                                          <p:val>
                                            <p:strVal val="4*#ppt_w"/>
                                          </p:val>
                                        </p:tav>
                                        <p:tav tm="100000">
                                          <p:val>
                                            <p:strVal val="#ppt_w"/>
                                          </p:val>
                                        </p:tav>
                                      </p:tavLst>
                                    </p:anim>
                                    <p:anim calcmode="lin" valueType="num">
                                      <p:cBhvr>
                                        <p:cTn id="4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algn="ctr" defTabSz="1219200"/>
              <a:r>
                <a:rPr lang="en-US" sz="3735" b="1">
                  <a:solidFill>
                    <a:prstClr val="black"/>
                  </a:solidFill>
                  <a:latin typeface="Times New Roman" panose="02020603050405020304" pitchFamily="18" charset="0"/>
                  <a:ea typeface="AvantGarde" pitchFamily="2" charset="0"/>
                  <a:cs typeface="Times New Roman" panose="02020603050405020304" pitchFamily="18" charset="0"/>
                </a:rPr>
                <a:t>Em nên cất giấy vẽ và phiếu bài tập ở đâu?</a:t>
              </a:r>
              <a:endParaRPr lang="en-US" sz="373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Vứt thùng rác</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0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Nhét lộn xộn trong tủ cá nhân</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20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Bỏ gọn trong túi hoặc trong kẹp file</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2" name="Picture 2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0"/>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605204"/>
              <a:ext cx="6172200" cy="623861"/>
            </a:xfrm>
            <a:prstGeom prst="rect">
              <a:avLst/>
            </a:prstGeom>
            <a:noFill/>
          </p:spPr>
          <p:txBody>
            <a:bodyPr wrap="square" rtlCol="0">
              <a:spAutoFit/>
            </a:bodyPr>
            <a:lstStyle/>
            <a:p>
              <a:pPr algn="ctr"/>
              <a:r>
                <a:rPr lang="vi-VN" sz="4000" b="0" i="0" u="none" strike="noStrike" dirty="0">
                  <a:solidFill>
                    <a:srgbClr val="FF0000"/>
                  </a:solidFill>
                  <a:effectLst/>
                  <a:latin typeface="Times New Roman" panose="02020603050405020304" pitchFamily="18" charset="0"/>
                  <a:cs typeface="Times New Roman" panose="02020603050405020304" pitchFamily="18" charset="0"/>
                </a:rPr>
                <a:t>Cá gì đầu bẹp có râu</a:t>
              </a:r>
            </a:p>
            <a:p>
              <a:pPr algn="ctr"/>
              <a:r>
                <a:rPr lang="vi-VN" sz="4000" b="0" i="0" u="none" strike="noStrike" dirty="0">
                  <a:solidFill>
                    <a:srgbClr val="FF0000"/>
                  </a:solidFill>
                  <a:effectLst/>
                  <a:latin typeface="Times New Roman" panose="02020603050405020304" pitchFamily="18" charset="0"/>
                  <a:cs typeface="Times New Roman" panose="02020603050405020304" pitchFamily="18" charset="0"/>
                </a:rPr>
                <a:t>Cả đời ẩn dưới bùn sâu kiếm mồi</a:t>
              </a:r>
            </a:p>
          </p:txBody>
        </p:sp>
      </p:grpSp>
      <p:grpSp>
        <p:nvGrpSpPr>
          <p:cNvPr id="12" name="Group 11"/>
          <p:cNvGrpSpPr/>
          <p:nvPr/>
        </p:nvGrpSpPr>
        <p:grpSpPr>
          <a:xfrm>
            <a:off x="2104569" y="389346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200"/>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B.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Cá</a:t>
              </a:r>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chép</a:t>
              </a:r>
              <a:endParaRPr lang="en-US" sz="373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0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26162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200"/>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cá</a:t>
              </a:r>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trê</a:t>
              </a:r>
              <a:endParaRPr lang="en-US" sz="373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200"/>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C.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Cá</a:t>
              </a:r>
              <a:r>
                <a:rPr lang="en-US" sz="3735"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735" b="1" dirty="0" err="1">
                  <a:solidFill>
                    <a:prstClr val="black"/>
                  </a:solidFill>
                  <a:latin typeface="Times New Roman" panose="02020603050405020304" pitchFamily="18" charset="0"/>
                  <a:ea typeface="AvantGarde" pitchFamily="2" charset="0"/>
                  <a:cs typeface="Times New Roman" panose="02020603050405020304" pitchFamily="18" charset="0"/>
                </a:rPr>
                <a:t>trôi</a:t>
              </a:r>
              <a:endParaRPr lang="en-US" sz="3735"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7506" y="-2309"/>
            <a:ext cx="1406439" cy="1406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77"/>
            <a:ext cx="4319327" cy="5651884"/>
          </a:xfrm>
          <a:prstGeom prst="rect">
            <a:avLst/>
          </a:prstGeom>
        </p:spPr>
      </p:pic>
      <p:sp>
        <p:nvSpPr>
          <p:cNvPr id="18" name="TextBox 17"/>
          <p:cNvSpPr txBox="1"/>
          <p:nvPr/>
        </p:nvSpPr>
        <p:spPr>
          <a:xfrm>
            <a:off x="4815093" y="1238786"/>
            <a:ext cx="6483350" cy="1198880"/>
          </a:xfrm>
          <a:prstGeom prst="rect">
            <a:avLst/>
          </a:prstGeom>
          <a:noFill/>
        </p:spPr>
        <p:txBody>
          <a:bodyPr wrap="none" rtlCol="0">
            <a:spAutoFit/>
          </a:bodyPr>
          <a:lstStyle/>
          <a:p>
            <a:pPr algn="ctr" defTabSz="1219200"/>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r>
              <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đoạn</a:t>
            </a:r>
            <a:endPar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08323" y="3267707"/>
            <a:ext cx="7527124" cy="891276"/>
          </a:xfrm>
          <a:prstGeom prst="rect">
            <a:avLst/>
          </a:prstGeom>
        </p:spPr>
      </p:pic>
      <p:sp>
        <p:nvSpPr>
          <p:cNvPr id="24" name="TextBox 23"/>
          <p:cNvSpPr txBox="1"/>
          <p:nvPr/>
        </p:nvSpPr>
        <p:spPr>
          <a:xfrm>
            <a:off x="6941603" y="2375673"/>
            <a:ext cx="2779810" cy="95547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219200"/>
            <a:r>
              <a:rPr lang="en-US" altLang="zh-CN" sz="4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rPr>
              <a:t>Tiết</a:t>
            </a:r>
            <a:r>
              <a:rPr lang="en-US" altLang="zh-CN"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rPr>
              <a:t> 5</a:t>
            </a:r>
            <a:endParaRPr lang="zh-CN" altLang="en-US"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08" y="1879270"/>
            <a:ext cx="3090769" cy="3090769"/>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5088" y="4504295"/>
            <a:ext cx="9118600" cy="3644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3" presetClass="entr" presetSubtype="16" fill="hold" grpId="0" nodeType="withEffect">
                                  <p:stCondLst>
                                    <p:cond delay="125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500" fill="hold"/>
                                        <p:tgtEl>
                                          <p:spTgt spid="18"/>
                                        </p:tgtEl>
                                        <p:attrNameLst>
                                          <p:attrName>ppt_w</p:attrName>
                                        </p:attrNameLst>
                                      </p:cBhvr>
                                      <p:tavLst>
                                        <p:tav tm="0">
                                          <p:val>
                                            <p:fltVal val="0"/>
                                          </p:val>
                                        </p:tav>
                                        <p:tav tm="100000">
                                          <p:val>
                                            <p:strVal val="#ppt_w"/>
                                          </p:val>
                                        </p:tav>
                                      </p:tavLst>
                                    </p:anim>
                                    <p:anim calcmode="lin" valueType="num">
                                      <p:cBhvr>
                                        <p:cTn id="21" dur="1500" fill="hold"/>
                                        <p:tgtEl>
                                          <p:spTgt spid="18"/>
                                        </p:tgtEl>
                                        <p:attrNameLst>
                                          <p:attrName>ppt_h</p:attrName>
                                        </p:attrNameLst>
                                      </p:cBhvr>
                                      <p:tavLst>
                                        <p:tav tm="0">
                                          <p:val>
                                            <p:fltVal val="0"/>
                                          </p:val>
                                        </p:tav>
                                        <p:tav tm="100000">
                                          <p:val>
                                            <p:strVal val="#ppt_h"/>
                                          </p:val>
                                        </p:tav>
                                      </p:tavLst>
                                    </p:anim>
                                  </p:childTnLst>
                                </p:cTn>
                              </p:par>
                              <p:par>
                                <p:cTn id="22" presetID="8" presetClass="emph" presetSubtype="0" fill="hold" grpId="1" nodeType="withEffect">
                                  <p:stCondLst>
                                    <p:cond delay="1250"/>
                                  </p:stCondLst>
                                  <p:childTnLst>
                                    <p:animRot by="21600000">
                                      <p:cBhvr>
                                        <p:cTn id="23" dur="1500" fill="hold"/>
                                        <p:tgtEl>
                                          <p:spTgt spid="18"/>
                                        </p:tgtEl>
                                        <p:attrNameLst>
                                          <p:attrName>r</p:attrName>
                                        </p:attrNameLst>
                                      </p:cBhvr>
                                    </p:animRo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childTnLst>
                          </p:cTn>
                        </p:par>
                        <p:par>
                          <p:cTn id="28" fill="hold">
                            <p:stCondLst>
                              <p:cond delay="3000"/>
                            </p:stCondLst>
                            <p:childTnLst>
                              <p:par>
                                <p:cTn id="29" presetID="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750" fill="hold"/>
                                        <p:tgtEl>
                                          <p:spTgt spid="24"/>
                                        </p:tgtEl>
                                        <p:attrNameLst>
                                          <p:attrName>ppt_x</p:attrName>
                                        </p:attrNameLst>
                                      </p:cBhvr>
                                      <p:tavLst>
                                        <p:tav tm="0">
                                          <p:val>
                                            <p:strVal val="#ppt_x"/>
                                          </p:val>
                                        </p:tav>
                                        <p:tav tm="100000">
                                          <p:val>
                                            <p:strVal val="#ppt_x"/>
                                          </p:val>
                                        </p:tav>
                                      </p:tavLst>
                                    </p:anim>
                                    <p:anim calcmode="lin" valueType="num">
                                      <p:cBhvr additive="base">
                                        <p:cTn id="32" dur="1750" fill="hold"/>
                                        <p:tgtEl>
                                          <p:spTgt spid="2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1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500"/>
                                        <p:tgtEl>
                                          <p:spTgt spid="22"/>
                                        </p:tgtEl>
                                      </p:cBhvr>
                                    </p:animEffect>
                                    <p:anim calcmode="lin" valueType="num">
                                      <p:cBhvr>
                                        <p:cTn id="36" dur="1500" fill="hold"/>
                                        <p:tgtEl>
                                          <p:spTgt spid="22"/>
                                        </p:tgtEl>
                                        <p:attrNameLst>
                                          <p:attrName>ppt_x</p:attrName>
                                        </p:attrNameLst>
                                      </p:cBhvr>
                                      <p:tavLst>
                                        <p:tav tm="0">
                                          <p:val>
                                            <p:strVal val="#ppt_x"/>
                                          </p:val>
                                        </p:tav>
                                        <p:tav tm="100000">
                                          <p:val>
                                            <p:strVal val="#ppt_x"/>
                                          </p:val>
                                        </p:tav>
                                      </p:tavLst>
                                    </p:anim>
                                    <p:anim calcmode="lin" valueType="num">
                                      <p:cBhvr>
                                        <p:cTn id="37"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4"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583</Words>
  <Application>Microsoft Office PowerPoint</Application>
  <PresentationFormat>Widescreen</PresentationFormat>
  <Paragraphs>71</Paragraphs>
  <Slides>17</Slides>
  <Notes>5</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SimSun</vt:lpstr>
      <vt:lpstr>Arial</vt:lpstr>
      <vt:lpstr>Calibri</vt:lpstr>
      <vt:lpstr>Calibri Light</vt:lpstr>
      <vt:lpstr>Times New Roman</vt:lpstr>
      <vt:lpstr>华康方圆体W7</vt:lpstr>
      <vt:lpstr>1_Office 主题</vt:lpstr>
      <vt:lpstr>Office 主题</vt:lpstr>
      <vt:lpstr>4_Office 主题​​</vt:lpstr>
      <vt:lpstr>更多模版请关注:尚佳素材公社shop64427429.taobao.com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Thu Phuong</cp:lastModifiedBy>
  <cp:revision>9</cp:revision>
  <dcterms:created xsi:type="dcterms:W3CDTF">2021-07-28T05:24:00Z</dcterms:created>
  <dcterms:modified xsi:type="dcterms:W3CDTF">2024-02-23T04:36:17Z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944AAD1CC0AA421CA572B62EBD7D96AA</vt:lpwstr>
  </property>
  <property fmtid="{D5CDD505-2E9C-101B-9397-08002B2CF9AE}" pid="3" name="KSOProductBuildVer">
    <vt:lpwstr>1033-11.2.0.11440</vt:lpwstr>
  </property>
</Properties>
</file>