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  <p:sldMasterId id="2147483674" r:id="rId4"/>
  </p:sldMasterIdLst>
  <p:notesMasterIdLst>
    <p:notesMasterId r:id="rId17"/>
  </p:notesMasterIdLst>
  <p:sldIdLst>
    <p:sldId id="337" r:id="rId5"/>
    <p:sldId id="278" r:id="rId6"/>
    <p:sldId id="265" r:id="rId7"/>
    <p:sldId id="263" r:id="rId8"/>
    <p:sldId id="262" r:id="rId9"/>
    <p:sldId id="284" r:id="rId10"/>
    <p:sldId id="291" r:id="rId11"/>
    <p:sldId id="271" r:id="rId12"/>
    <p:sldId id="267" r:id="rId13"/>
    <p:sldId id="310" r:id="rId14"/>
    <p:sldId id="336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30E"/>
    <a:srgbClr val="66A117"/>
    <a:srgbClr val="FDD35C"/>
    <a:srgbClr val="FFF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FFA2F-867D-414A-947C-EDB353B28D4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BDF09-B050-4761-84FC-2EC73E40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1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57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ACC27-1A96-4FA4-9716-D8959EC7B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53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6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3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3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2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0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0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6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8ECE1-A199-4EE2-9D02-7A13F6D77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499" y="-235252"/>
            <a:ext cx="2397428" cy="23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7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4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6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5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2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6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5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3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7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2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0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743450" y="1751012"/>
            <a:ext cx="6400800" cy="4114800"/>
          </a:xfrm>
          <a:custGeom>
            <a:avLst/>
            <a:gdLst>
              <a:gd name="connsiteX0" fmla="*/ 4648200 w 6400800"/>
              <a:gd name="connsiteY0" fmla="*/ 2131255 h 4114800"/>
              <a:gd name="connsiteX1" fmla="*/ 6400800 w 6400800"/>
              <a:gd name="connsiteY1" fmla="*/ 2131255 h 4114800"/>
              <a:gd name="connsiteX2" fmla="*/ 6400800 w 6400800"/>
              <a:gd name="connsiteY2" fmla="*/ 4114800 h 4114800"/>
              <a:gd name="connsiteX3" fmla="*/ 4648200 w 6400800"/>
              <a:gd name="connsiteY3" fmla="*/ 4114800 h 4114800"/>
              <a:gd name="connsiteX4" fmla="*/ 0 w 6400800"/>
              <a:gd name="connsiteY4" fmla="*/ 2131255 h 4114800"/>
              <a:gd name="connsiteX5" fmla="*/ 4514850 w 6400800"/>
              <a:gd name="connsiteY5" fmla="*/ 2131255 h 4114800"/>
              <a:gd name="connsiteX6" fmla="*/ 4514850 w 6400800"/>
              <a:gd name="connsiteY6" fmla="*/ 4114800 h 4114800"/>
              <a:gd name="connsiteX7" fmla="*/ 0 w 6400800"/>
              <a:gd name="connsiteY7" fmla="*/ 4114800 h 4114800"/>
              <a:gd name="connsiteX8" fmla="*/ 1885950 w 6400800"/>
              <a:gd name="connsiteY8" fmla="*/ 0 h 4114800"/>
              <a:gd name="connsiteX9" fmla="*/ 6400800 w 6400800"/>
              <a:gd name="connsiteY9" fmla="*/ 0 h 4114800"/>
              <a:gd name="connsiteX10" fmla="*/ 6400800 w 6400800"/>
              <a:gd name="connsiteY10" fmla="*/ 1983545 h 4114800"/>
              <a:gd name="connsiteX11" fmla="*/ 1885950 w 6400800"/>
              <a:gd name="connsiteY11" fmla="*/ 1983545 h 4114800"/>
              <a:gd name="connsiteX12" fmla="*/ 0 w 6400800"/>
              <a:gd name="connsiteY12" fmla="*/ 0 h 4114800"/>
              <a:gd name="connsiteX13" fmla="*/ 1752600 w 6400800"/>
              <a:gd name="connsiteY13" fmla="*/ 0 h 4114800"/>
              <a:gd name="connsiteX14" fmla="*/ 1752600 w 6400800"/>
              <a:gd name="connsiteY14" fmla="*/ 1983545 h 4114800"/>
              <a:gd name="connsiteX15" fmla="*/ 0 w 6400800"/>
              <a:gd name="connsiteY15" fmla="*/ 1983545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0800" h="4114800">
                <a:moveTo>
                  <a:pt x="4648200" y="2131255"/>
                </a:moveTo>
                <a:lnTo>
                  <a:pt x="6400800" y="2131255"/>
                </a:lnTo>
                <a:lnTo>
                  <a:pt x="6400800" y="4114800"/>
                </a:lnTo>
                <a:lnTo>
                  <a:pt x="4648200" y="4114800"/>
                </a:lnTo>
                <a:close/>
                <a:moveTo>
                  <a:pt x="0" y="2131255"/>
                </a:moveTo>
                <a:lnTo>
                  <a:pt x="4514850" y="2131255"/>
                </a:lnTo>
                <a:lnTo>
                  <a:pt x="4514850" y="4114800"/>
                </a:lnTo>
                <a:lnTo>
                  <a:pt x="0" y="4114800"/>
                </a:lnTo>
                <a:close/>
                <a:moveTo>
                  <a:pt x="1885950" y="0"/>
                </a:moveTo>
                <a:lnTo>
                  <a:pt x="6400800" y="0"/>
                </a:lnTo>
                <a:lnTo>
                  <a:pt x="6400800" y="1983545"/>
                </a:lnTo>
                <a:lnTo>
                  <a:pt x="1885950" y="1983545"/>
                </a:lnTo>
                <a:close/>
                <a:moveTo>
                  <a:pt x="0" y="0"/>
                </a:moveTo>
                <a:lnTo>
                  <a:pt x="1752600" y="0"/>
                </a:lnTo>
                <a:lnTo>
                  <a:pt x="1752600" y="1983545"/>
                </a:lnTo>
                <a:lnTo>
                  <a:pt x="0" y="1983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43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8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2022/4/1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1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33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3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02905" y="666954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89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8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9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4982-C666-477D-BAF9-C341D41BC368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8AE8-204B-4879-81C1-C66B6C2180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53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21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72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C6F218-414B-4733-B3F0-F13D8734BAC7}"/>
              </a:ext>
            </a:extLst>
          </p:cNvPr>
          <p:cNvSpPr txBox="1"/>
          <p:nvPr/>
        </p:nvSpPr>
        <p:spPr>
          <a:xfrm>
            <a:off x="1564004" y="3059799"/>
            <a:ext cx="9063990" cy="1501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000" b="1" i="0" u="none" strike="noStrike" kern="1200" normalizeH="0" baseline="0" noProof="0" dirty="0">
                <a:uLnTx/>
                <a:uFillTx/>
                <a:latin typeface="Arial"/>
              </a:rPr>
              <a:t>BÀI</a:t>
            </a:r>
            <a:r>
              <a:rPr kumimoji="0" lang="en-US" sz="4000" b="1" i="0" u="none" strike="noStrike" kern="1200" normalizeH="0" baseline="0" noProof="0" dirty="0">
                <a:uLnTx/>
                <a:uFillTx/>
                <a:latin typeface="Arial"/>
              </a:rPr>
              <a:t> </a:t>
            </a:r>
            <a:r>
              <a:rPr lang="en-US" sz="4000" b="1" dirty="0">
                <a:latin typeface="Arial"/>
              </a:rPr>
              <a:t>26: CHĂM SÓC, BẢO VỆ CƠ QUAN BÀI TIẾT NƯỚC TIỂU</a:t>
            </a:r>
            <a:endParaRPr kumimoji="0" lang="vi-VN" sz="4000" b="1" i="0" u="none" strike="noStrike" kern="1200" normalizeH="0" baseline="0" noProof="0" dirty="0">
              <a:uLnTx/>
              <a:uFillTx/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9F2BA-25FD-4EAB-B4AE-9D4DE5D332A3}"/>
              </a:ext>
            </a:extLst>
          </p:cNvPr>
          <p:cNvSpPr txBox="1"/>
          <p:nvPr/>
        </p:nvSpPr>
        <p:spPr>
          <a:xfrm>
            <a:off x="2817641" y="1880295"/>
            <a:ext cx="655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TỰ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 NHIÊN VÀ XÃ HỘI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1E2E8-A0E6-4E58-9271-1A50D1FEDC07}"/>
              </a:ext>
            </a:extLst>
          </p:cNvPr>
          <p:cNvSpPr txBox="1"/>
          <p:nvPr/>
        </p:nvSpPr>
        <p:spPr>
          <a:xfrm>
            <a:off x="3767404" y="259341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39B2FB-2CE4-4C36-8EAB-239C2324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" y="19869"/>
            <a:ext cx="1433052" cy="14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24A16-35B7-49B4-889D-867A731A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046" y="3695823"/>
            <a:ext cx="2501276" cy="31957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DE8550-BC67-4553-86B9-5ABCED9CA57F}"/>
              </a:ext>
            </a:extLst>
          </p:cNvPr>
          <p:cNvGrpSpPr/>
          <p:nvPr/>
        </p:nvGrpSpPr>
        <p:grpSpPr>
          <a:xfrm>
            <a:off x="638978" y="1501904"/>
            <a:ext cx="9188068" cy="4726322"/>
            <a:chOff x="4436414" y="1551563"/>
            <a:chExt cx="7327378" cy="4327762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3E0F9A7F-E4CC-42CF-8967-C337AA940216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庞门正道标题体" panose="020F0502020204030204"/>
                <a:cs typeface="+mn-cs"/>
              </a:endParaRPr>
            </a:p>
          </p:txBody>
        </p:sp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7995B1EB-5C1F-425F-A4DF-D3AFF88B9745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庞门正道标题体" panose="020F0502020204030204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0AD4ED5-4C39-4058-BD5D-3CC065C99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914" y="290891"/>
            <a:ext cx="9815803" cy="1024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76DB9-D859-4A83-A513-DB6FCFF1E5C0}"/>
              </a:ext>
            </a:extLst>
          </p:cNvPr>
          <p:cNvSpPr txBox="1"/>
          <p:nvPr/>
        </p:nvSpPr>
        <p:spPr>
          <a:xfrm>
            <a:off x="2458615" y="295979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iCiel Cadena" panose="02000503000000020004" pitchFamily="50" charset="0"/>
              </a:rPr>
              <a:t>Cách thực hiện thói quen tốt giúp bảo vệ cơ quan bài tiết nước tiểu là: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334A2-6C6C-467A-B369-868932DC8E3E}"/>
              </a:ext>
            </a:extLst>
          </p:cNvPr>
          <p:cNvSpPr txBox="1"/>
          <p:nvPr/>
        </p:nvSpPr>
        <p:spPr>
          <a:xfrm>
            <a:off x="1379169" y="2050711"/>
            <a:ext cx="85160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iCiel Cadena" panose="02000503000000020004" pitchFamily="50" charset="0"/>
              </a:rPr>
              <a:t>Uống đủ nước mỗi ngày.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vi-VN" sz="3200" dirty="0">
              <a:solidFill>
                <a:srgbClr val="0070C0"/>
              </a:solidFill>
              <a:latin typeface="iCiel Cadena" panose="02000503000000020004" pitchFamily="50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iCiel Cadena" panose="02000503000000020004" pitchFamily="50" charset="0"/>
              </a:rPr>
              <a:t>Tắm và vệ sinh mỗi ngày.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vi-VN" sz="3200" dirty="0">
              <a:solidFill>
                <a:srgbClr val="0070C0"/>
              </a:solidFill>
              <a:latin typeface="iCiel Cadena" panose="02000503000000020004" pitchFamily="50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iCiel Cadena" panose="02000503000000020004" pitchFamily="50" charset="0"/>
              </a:rPr>
              <a:t>Thay đồ lót hằng ngày.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vi-VN" sz="3200" dirty="0">
              <a:solidFill>
                <a:srgbClr val="0070C0"/>
              </a:solidFill>
              <a:latin typeface="iCiel Cadena" panose="02000503000000020004" pitchFamily="50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iCiel Cadena" panose="02000503000000020004" pitchFamily="50" charset="0"/>
              </a:rPr>
              <a:t>Đi tiểu khi muốn.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Ciel Cadena" panose="02000503000000020004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807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31CF687A-15EE-486C-8104-92622CF8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936" y="4967730"/>
            <a:ext cx="2435064" cy="1890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704F4-5438-42D6-935E-B5D502375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06" y="2331486"/>
            <a:ext cx="11951388" cy="18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F3C743DF-61C5-43B2-B42D-06FC568FCDDC}"/>
              </a:ext>
            </a:extLst>
          </p:cNvPr>
          <p:cNvSpPr txBox="1"/>
          <p:nvPr/>
        </p:nvSpPr>
        <p:spPr>
          <a:xfrm>
            <a:off x="1205897" y="1572957"/>
            <a:ext cx="9402753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>
                <a:ln w="38100">
                  <a:gradFill>
                    <a:gsLst>
                      <a:gs pos="0">
                        <a:srgbClr val="66A117"/>
                      </a:gs>
                      <a:gs pos="100000">
                        <a:srgbClr val="3E830E"/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15000">
                      <a:srgbClr val="FDD35C"/>
                    </a:gs>
                    <a:gs pos="70000">
                      <a:srgbClr val="FFFBDB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TIẾT HỌC KẾT THÚC</a:t>
            </a:r>
            <a:endParaRPr lang="zh-CN" altLang="en-US" sz="8800" dirty="0">
              <a:ln w="38100">
                <a:gradFill>
                  <a:gsLst>
                    <a:gs pos="0">
                      <a:srgbClr val="66A117"/>
                    </a:gs>
                    <a:gs pos="100000">
                      <a:srgbClr val="3E830E"/>
                    </a:gs>
                  </a:gsLst>
                  <a:lin ang="5400000" scaled="1"/>
                </a:gradFill>
              </a:ln>
              <a:gradFill flip="none" rotWithShape="1">
                <a:gsLst>
                  <a:gs pos="15000">
                    <a:srgbClr val="FDD35C"/>
                  </a:gs>
                  <a:gs pos="70000">
                    <a:srgbClr val="FFFBDB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Calibri" panose="020F0502020204030204" pitchFamily="34" charset="0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99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950720" cy="177069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64311D5-4E79-4DF5-B055-318C052687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694" y="2117580"/>
            <a:ext cx="4442631" cy="4388641"/>
          </a:xfrm>
          <a:prstGeom prst="rect">
            <a:avLst/>
          </a:prstGeom>
        </p:spPr>
      </p:pic>
      <p:sp>
        <p:nvSpPr>
          <p:cNvPr id="27" name="椭圆 48">
            <a:extLst>
              <a:ext uri="{FF2B5EF4-FFF2-40B4-BE49-F238E27FC236}">
                <a16:creationId xmlns:a16="http://schemas.microsoft.com/office/drawing/2014/main" id="{E540AF73-B923-49D5-9AAF-A8200F754CBE}"/>
              </a:ext>
            </a:extLst>
          </p:cNvPr>
          <p:cNvSpPr/>
          <p:nvPr/>
        </p:nvSpPr>
        <p:spPr>
          <a:xfrm>
            <a:off x="1190847" y="1457415"/>
            <a:ext cx="6233548" cy="3943170"/>
          </a:xfrm>
          <a:prstGeom prst="ellipse">
            <a:avLst/>
          </a:prstGeom>
          <a:solidFill>
            <a:srgbClr val="31D2A3">
              <a:alpha val="29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E830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28" name="图形 63">
            <a:extLst>
              <a:ext uri="{FF2B5EF4-FFF2-40B4-BE49-F238E27FC236}">
                <a16:creationId xmlns:a16="http://schemas.microsoft.com/office/drawing/2014/main" id="{917D300A-237B-4E30-A98B-822F223B27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5689">
            <a:off x="6461267" y="1695064"/>
            <a:ext cx="1307549" cy="1617003"/>
          </a:xfrm>
          <a:prstGeom prst="rect">
            <a:avLst/>
          </a:prstGeom>
        </p:spPr>
      </p:pic>
      <p:sp>
        <p:nvSpPr>
          <p:cNvPr id="29" name="文本框 39">
            <a:extLst>
              <a:ext uri="{FF2B5EF4-FFF2-40B4-BE49-F238E27FC236}">
                <a16:creationId xmlns:a16="http://schemas.microsoft.com/office/drawing/2014/main" id="{61CD0863-48DB-4F71-8DC1-D959E7BB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312" y="2440042"/>
            <a:ext cx="5539563" cy="160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2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dirty="0" err="1">
                <a:solidFill>
                  <a:srgbClr val="3E8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Hoạt</a:t>
            </a:r>
            <a:r>
              <a:rPr lang="en-US" altLang="zh-CN" sz="8800" b="1" dirty="0">
                <a:solidFill>
                  <a:srgbClr val="3E8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3E8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động</a:t>
            </a:r>
            <a:endParaRPr kumimoji="0" lang="zh-CN" altLang="en-US" sz="8800" b="1" i="0" u="none" strike="noStrike" kern="1200" cap="none" spc="0" normalizeH="0" baseline="-3000" noProof="0" dirty="0">
              <a:ln>
                <a:noFill/>
              </a:ln>
              <a:solidFill>
                <a:srgbClr val="3E83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7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7A2D9785-7A81-4965-ACF3-6CD0FB34D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470" y="1659295"/>
            <a:ext cx="12186413" cy="431466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594399" y="619114"/>
            <a:ext cx="9233235" cy="98485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Nói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về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những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việc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,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không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để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bảo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vệ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cơ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quan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bài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tiết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nước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tiểu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endParaRPr lang="zh-CN" altLang="en-US" sz="2800" dirty="0">
              <a:ln w="38100">
                <a:noFill/>
              </a:ln>
              <a:solidFill>
                <a:srgbClr val="3E830E"/>
              </a:solidFill>
              <a:effectLst/>
              <a:latin typeface="Calibri" panose="020F050202020403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4107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18" name="Picture 159" descr="10004015438746072987">
            <a:extLst>
              <a:ext uri="{FF2B5EF4-FFF2-40B4-BE49-F238E27FC236}">
                <a16:creationId xmlns:a16="http://schemas.microsoft.com/office/drawing/2014/main" id="{BF922957-16F4-43A1-B67B-543DCB7C7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923320" y="175658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96FA1-3133-4D82-8ADA-0946953C7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4396" y="1603967"/>
            <a:ext cx="3095625" cy="359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FD6BA-BAC0-4D83-8201-67D70A4CA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7803" y="1659295"/>
            <a:ext cx="3200400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84E3A-5503-48D4-B880-F728562099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96" y="1545225"/>
            <a:ext cx="1845233" cy="1383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2BCB0-D806-455D-A2C0-01E259268B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68" y="1406430"/>
            <a:ext cx="1845233" cy="13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25FFD5CE-B45B-45E3-A261-0DE2F2685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680"/>
            <a:ext cx="12192000" cy="43166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2098832" y="676365"/>
            <a:ext cx="8757009" cy="98485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Nói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về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những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việc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,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không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để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bảo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vệ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cơ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quan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bài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tiết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nước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tiểu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endParaRPr lang="zh-CN" altLang="en-US" sz="2800" dirty="0">
              <a:ln w="38100">
                <a:noFill/>
              </a:ln>
              <a:solidFill>
                <a:srgbClr val="3E830E"/>
              </a:solidFill>
              <a:effectLst/>
              <a:latin typeface="Calibri" panose="020F0502020204030204" pitchFamily="34" charset="0"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7939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AAD679-A56C-4309-9FED-0DA62098B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051" y="1798070"/>
            <a:ext cx="2514600" cy="3000375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190C9-B613-4AAE-90D5-9B68C219D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001" y="1732756"/>
            <a:ext cx="2912628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7EBE3-B6ED-4685-A863-231AF60E2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8629" y="1732756"/>
            <a:ext cx="3057525" cy="296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DCCE59-0B39-4CDB-B0D2-5D73AD4B5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04" y="1583418"/>
            <a:ext cx="1342541" cy="1534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95799-BB17-468E-92BA-3FA8DC5C66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53" y="1385814"/>
            <a:ext cx="1338353" cy="1003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D639E3-1E9F-499E-AB62-691D2502B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81" y="1232741"/>
            <a:ext cx="1342541" cy="15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0D68EC9-8530-42DD-9347-059716CF5A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80" y="0"/>
            <a:ext cx="1950720" cy="17706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F5AA5C-F4BB-4FB4-B1A8-EBF7545C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04085" cy="16612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58BEB1-FF96-4D56-A294-1DE8CDD39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74" y="2235944"/>
            <a:ext cx="4731033" cy="44653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D25B1B-49D6-4716-8F9B-9C95812942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844034"/>
            <a:ext cx="3167916" cy="301396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F1B0382-18A8-4C35-B77F-1DA5B2B542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845" y="1245488"/>
            <a:ext cx="928516" cy="83145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18645" y="150046"/>
            <a:ext cx="928516" cy="831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53DFF0-3063-4BFD-919F-FD98212B3D1C}"/>
              </a:ext>
            </a:extLst>
          </p:cNvPr>
          <p:cNvSpPr txBox="1"/>
          <p:nvPr/>
        </p:nvSpPr>
        <p:spPr>
          <a:xfrm>
            <a:off x="4618653" y="1420285"/>
            <a:ext cx="6983903" cy="267765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Chúng ta nên thường xuyên tắm rửa sạch sẽ, thay quần áo, quần áo cần được giặt và phơi khô dưới ánh nắng mặt trời.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Cần uống đủ nước, ăn đủ chất và hợp vệ sinh, không ăn quá mặn và không nhịn tiểu để bảo vệ cơ quan bài tiết nước tiểu.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23189324-F900-4EFC-9AF7-7C40C1D826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680"/>
            <a:ext cx="12192000" cy="43166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436914" y="1555750"/>
            <a:ext cx="5444045" cy="258529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lvl="0"/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Nói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với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bạn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sự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cần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thiết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của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việc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uống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đủ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nước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,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không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nhịn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tiểu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để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phòng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tránh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sỏi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thận</a:t>
            </a:r>
            <a:r>
              <a:rPr lang="en-US" altLang="zh-CN" sz="4000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endParaRPr lang="zh-CN" altLang="en-US" sz="4000" dirty="0">
              <a:ln w="3810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950720" cy="17706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A72490-CC9C-4876-9EDE-CA2DFBBF94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959" y="1555750"/>
            <a:ext cx="5107841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67158" y="-20783"/>
            <a:ext cx="12320711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36" name="AutoShape 6"/>
          <p:cNvSpPr>
            <a:spLocks/>
          </p:cNvSpPr>
          <p:nvPr/>
        </p:nvSpPr>
        <p:spPr bwMode="auto">
          <a:xfrm rot="2881067">
            <a:off x="1324855" y="526050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37" name="AutoShape 18"/>
          <p:cNvSpPr>
            <a:spLocks/>
          </p:cNvSpPr>
          <p:nvPr/>
        </p:nvSpPr>
        <p:spPr bwMode="auto">
          <a:xfrm>
            <a:off x="1371215" y="1188706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67" name="AutoShape 13"/>
          <p:cNvSpPr>
            <a:spLocks/>
          </p:cNvSpPr>
          <p:nvPr/>
        </p:nvSpPr>
        <p:spPr bwMode="auto">
          <a:xfrm>
            <a:off x="10128448" y="592954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68" name="AutoShape 17"/>
          <p:cNvSpPr>
            <a:spLocks/>
          </p:cNvSpPr>
          <p:nvPr/>
        </p:nvSpPr>
        <p:spPr bwMode="auto">
          <a:xfrm rot="-1260000">
            <a:off x="10052206" y="11452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-150458" y="1775461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34">
            <a:extLst>
              <a:ext uri="{FF2B5EF4-FFF2-40B4-BE49-F238E27FC236}">
                <a16:creationId xmlns:a16="http://schemas.microsoft.com/office/drawing/2014/main" id="{8FA8DCEE-C574-4657-B5E3-97BAA2F63C9F}"/>
              </a:ext>
            </a:extLst>
          </p:cNvPr>
          <p:cNvGrpSpPr/>
          <p:nvPr/>
        </p:nvGrpSpPr>
        <p:grpSpPr>
          <a:xfrm>
            <a:off x="3572541" y="2641199"/>
            <a:ext cx="8106256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54">
              <a:extLst>
                <a:ext uri="{FF2B5EF4-FFF2-40B4-BE49-F238E27FC236}">
                  <a16:creationId xmlns:a16="http://schemas.microsoft.com/office/drawing/2014/main" id="{30FD84E1-DE8D-4EB4-BF1D-3CCC88F2F33B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" name="椭圆 55">
              <a:extLst>
                <a:ext uri="{FF2B5EF4-FFF2-40B4-BE49-F238E27FC236}">
                  <a16:creationId xmlns:a16="http://schemas.microsoft.com/office/drawing/2014/main" id="{FBAD6F9C-8169-4380-909E-98DE14EC23D6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27" name="图片 9">
            <a:extLst>
              <a:ext uri="{FF2B5EF4-FFF2-40B4-BE49-F238E27FC236}">
                <a16:creationId xmlns:a16="http://schemas.microsoft.com/office/drawing/2014/main" id="{94279ED1-0174-42D4-946D-E3261999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" y="2277892"/>
            <a:ext cx="3847836" cy="4879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9AD31-754F-4275-B541-D0A33E494A59}"/>
              </a:ext>
            </a:extLst>
          </p:cNvPr>
          <p:cNvSpPr txBox="1"/>
          <p:nvPr/>
        </p:nvSpPr>
        <p:spPr>
          <a:xfrm>
            <a:off x="4057650" y="3314700"/>
            <a:ext cx="7219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Sự cần thiết của việc uống đủ nước là: để phòng tránh sỏi thận và loại bỏ được các chất độc hại.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950720" cy="1770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09C76-A10B-4CC5-8A59-7FD1A961A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556" y="1661218"/>
            <a:ext cx="6512146" cy="4765627"/>
          </a:xfrm>
          <a:prstGeom prst="roundRect">
            <a:avLst>
              <a:gd name="adj" fmla="val 28009"/>
            </a:avLst>
          </a:prstGeom>
        </p:spPr>
      </p:pic>
      <p:pic>
        <p:nvPicPr>
          <p:cNvPr id="31" name="Picture 159" descr="10004015438746072987">
            <a:extLst>
              <a:ext uri="{FF2B5EF4-FFF2-40B4-BE49-F238E27FC236}">
                <a16:creationId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28499" y="2345251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885451" y="495807"/>
            <a:ext cx="8767642" cy="98485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Thảo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luận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để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đưa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ra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cách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thực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hiện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thói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quen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tốt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giúp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bảo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vệ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cơ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quan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bài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tiết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nước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ea typeface="+mn-ea"/>
                <a:cs typeface="+mn-ea"/>
                <a:sym typeface="+mn-lt"/>
              </a:rPr>
              <a:t>tiểu</a:t>
            </a:r>
            <a:endParaRPr lang="zh-CN" altLang="en-US" sz="2800" dirty="0">
              <a:ln w="38100">
                <a:noFill/>
              </a:ln>
              <a:solidFill>
                <a:srgbClr val="3E830E"/>
              </a:solidFill>
              <a:effectLst/>
              <a:latin typeface="Calibri" panose="020F0502020204030204" pitchFamily="34" charset="0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7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894028" y="581218"/>
            <a:ext cx="8959028" cy="98485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Nói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với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bạn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sự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cần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thiết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của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việc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uống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đủ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nước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,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không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nhịn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tiểu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để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phòng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tránh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sỏi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thận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Calibri" panose="020F0502020204030204" pitchFamily="34" charset="0"/>
                <a:cs typeface="+mn-ea"/>
                <a:sym typeface="+mn-lt"/>
              </a:rPr>
              <a:t> </a:t>
            </a:r>
            <a:endParaRPr lang="zh-CN" altLang="en-US" sz="2800" dirty="0">
              <a:ln w="38100">
                <a:noFill/>
              </a:ln>
              <a:solidFill>
                <a:srgbClr val="3E830E"/>
              </a:solidFill>
              <a:effectLst/>
              <a:latin typeface="Calibri" panose="020F0502020204030204" pitchFamily="34" charset="0"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DA542B-B527-48E7-95F0-AC243C8E8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604" y="1770695"/>
            <a:ext cx="7195731" cy="426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046FF1B-0967-474D-B62D-8D486EA8A0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62" y="3235097"/>
            <a:ext cx="3322166" cy="33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自定义 1041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AB688"/>
      </a:accent1>
      <a:accent2>
        <a:srgbClr val="5AB688"/>
      </a:accent2>
      <a:accent3>
        <a:srgbClr val="5AB688"/>
      </a:accent3>
      <a:accent4>
        <a:srgbClr val="5AB688"/>
      </a:accent4>
      <a:accent5>
        <a:srgbClr val="5AB688"/>
      </a:accent5>
      <a:accent6>
        <a:srgbClr val="5AB688"/>
      </a:accent6>
      <a:hlink>
        <a:srgbClr val="168BBA"/>
      </a:hlink>
      <a:folHlink>
        <a:srgbClr val="680000"/>
      </a:folHlink>
    </a:clrScheme>
    <a:fontScheme name="qj5npfko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266</Words>
  <Application>Microsoft Office PowerPoint</Application>
  <PresentationFormat>Widescreen</PresentationFormat>
  <Paragraphs>30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KaiTi</vt:lpstr>
      <vt:lpstr>微软雅黑</vt:lpstr>
      <vt:lpstr>Arial</vt:lpstr>
      <vt:lpstr>Arial-Rounded</vt:lpstr>
      <vt:lpstr>Calibri</vt:lpstr>
      <vt:lpstr>iCiel Cadena</vt:lpstr>
      <vt:lpstr>Times New Roman</vt:lpstr>
      <vt:lpstr>庞门正道标题体</vt:lpstr>
      <vt:lpstr>www.jpppt.com</vt:lpstr>
      <vt:lpstr>www.freeppt7.com</vt:lpstr>
      <vt:lpstr>自定义设计方案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Ms Quyen</cp:lastModifiedBy>
  <cp:revision>135</cp:revision>
  <dcterms:created xsi:type="dcterms:W3CDTF">2021-02-28T11:59:59Z</dcterms:created>
  <dcterms:modified xsi:type="dcterms:W3CDTF">2022-04-01T15:49:27Z</dcterms:modified>
</cp:coreProperties>
</file>