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Default Extension="wmv" ContentType="video/x-ms-wm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  <p:sldMasterId id="2147483695" r:id="rId2"/>
    <p:sldMasterId id="2147483709" r:id="rId3"/>
  </p:sldMasterIdLst>
  <p:notesMasterIdLst>
    <p:notesMasterId r:id="rId16"/>
  </p:notesMasterIdLst>
  <p:sldIdLst>
    <p:sldId id="338" r:id="rId4"/>
    <p:sldId id="371" r:id="rId5"/>
    <p:sldId id="376" r:id="rId6"/>
    <p:sldId id="287" r:id="rId7"/>
    <p:sldId id="2007577124" r:id="rId8"/>
    <p:sldId id="372" r:id="rId9"/>
    <p:sldId id="2007577125" r:id="rId10"/>
    <p:sldId id="373" r:id="rId11"/>
    <p:sldId id="358" r:id="rId12"/>
    <p:sldId id="374" r:id="rId13"/>
    <p:sldId id="2007577123" r:id="rId14"/>
    <p:sldId id="375" r:id="rId15"/>
  </p:sldIdLst>
  <p:sldSz cx="6858000" cy="5143500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Montserrat" panose="02000505000000020004" pitchFamily="2" charset="0"/>
      <p:regular r:id="rId21"/>
    </p:embeddedFont>
    <p:embeddedFont>
      <p:font typeface="SimSun" panose="02010600030101010101" pitchFamily="2" charset="-122"/>
      <p:regular r:id="rId22"/>
    </p:embeddedFont>
    <p:embeddedFont>
      <p:font typeface="HP001" panose="020B0604020202020204" charset="0"/>
      <p:regular r:id="rId23"/>
      <p:bold r:id="rId24"/>
    </p:embeddedFont>
    <p:embeddedFont>
      <p:font typeface="Kalam" panose="020B0604020202020204" charset="0"/>
      <p:regular r:id="rId25"/>
      <p:bold r:id="rId26"/>
    </p:embeddedFont>
    <p:embeddedFont>
      <p:font typeface="Calibri Light" panose="020F0302020204030204" pitchFamily="34" charset="0"/>
      <p:regular r:id="rId27"/>
      <p:italic r:id="rId28"/>
    </p:embeddedFont>
    <p:embeddedFont>
      <p:font typeface="HP001 4 hàng" panose="020B0603050302020204" pitchFamily="34" charset="0"/>
      <p:regular r:id="rId29"/>
      <p:bold r:id="rId30"/>
    </p:embeddedFont>
  </p:embeddedFontLst>
  <p:custDataLst>
    <p:tags r:id="rId31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BEE7FB"/>
    <a:srgbClr val="B7D574"/>
    <a:srgbClr val="7EA131"/>
    <a:srgbClr val="8AB036"/>
    <a:srgbClr val="F95D51"/>
    <a:srgbClr val="FB4C43"/>
    <a:srgbClr val="96C2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8A10E9E-05DE-497A-B104-E80DA98F5660}">
  <a:tblStyle styleId="{98A10E9E-05DE-497A-B104-E80DA98F566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94" autoAdjust="0"/>
    <p:restoredTop sz="94249" autoAdjust="0"/>
  </p:normalViewPr>
  <p:slideViewPr>
    <p:cSldViewPr snapToGrid="0">
      <p:cViewPr varScale="1">
        <p:scale>
          <a:sx n="52" d="100"/>
          <a:sy n="52" d="100"/>
        </p:scale>
        <p:origin x="336" y="48"/>
      </p:cViewPr>
      <p:guideLst>
        <p:guide orient="horz" pos="162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5.fntdata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8.fntdata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10" Type="http://schemas.openxmlformats.org/officeDocument/2006/relationships/slide" Target="slides/slide7.xml"/><Relationship Id="rId19" Type="http://schemas.openxmlformats.org/officeDocument/2006/relationships/font" Target="fonts/font3.fntdata"/><Relationship Id="rId31" Type="http://schemas.openxmlformats.org/officeDocument/2006/relationships/tags" Target="tags/tag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tableStyles" Target="tableStyles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3893730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4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218455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11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34374007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_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233932" y="194193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220782" y="1331119"/>
            <a:ext cx="6436810" cy="3602496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90097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18/01/2022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2025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7250" y="841772"/>
            <a:ext cx="5143500" cy="17907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2701528"/>
            <a:ext cx="5143500" cy="124182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7EE3F8C9-5AF5-4E29-9AA3-54E8E1B2CE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18/01/2022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93837FB5-DA3D-4AA8-9EB4-099F5E5F23F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98795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0" indent="0">
              <a:buNone/>
              <a:defRPr sz="18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7EE3F8C9-5AF5-4E29-9AA3-54E8E1B2CE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18/01/2022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93837FB5-DA3D-4AA8-9EB4-099F5E5F23F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47135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1282304"/>
            <a:ext cx="5915025" cy="2139553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3442098"/>
            <a:ext cx="5915025" cy="1125140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7EE3F8C9-5AF5-4E29-9AA3-54E8E1B2CE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18/01/2022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93837FB5-DA3D-4AA8-9EB4-099F5E5F23F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51687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1369219"/>
            <a:ext cx="291465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1369219"/>
            <a:ext cx="291465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7EE3F8C9-5AF5-4E29-9AA3-54E8E1B2CE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18/01/2022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93837FB5-DA3D-4AA8-9EB4-099F5E5F23F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7992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273844"/>
            <a:ext cx="5915025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1260872"/>
            <a:ext cx="2901255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1878806"/>
            <a:ext cx="2901255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1260872"/>
            <a:ext cx="2915543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1878806"/>
            <a:ext cx="2915543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7EE3F8C9-5AF5-4E29-9AA3-54E8E1B2CE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18/01/2022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93837FB5-DA3D-4AA8-9EB4-099F5E5F23F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16821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7EE3F8C9-5AF5-4E29-9AA3-54E8E1B2CE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18/01/2022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93837FB5-DA3D-4AA8-9EB4-099F5E5F23F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56506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7EE3F8C9-5AF5-4E29-9AA3-54E8E1B2CE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18/01/2022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93837FB5-DA3D-4AA8-9EB4-099F5E5F23F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2648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342900"/>
            <a:ext cx="2211883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740569"/>
            <a:ext cx="3471863" cy="3655219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1543050"/>
            <a:ext cx="2211883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7EE3F8C9-5AF5-4E29-9AA3-54E8E1B2CE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18/01/2022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93837FB5-DA3D-4AA8-9EB4-099F5E5F23F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60950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3211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342900"/>
            <a:ext cx="2211883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15543" y="740569"/>
            <a:ext cx="3471863" cy="3655219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1543050"/>
            <a:ext cx="2211883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7EE3F8C9-5AF5-4E29-9AA3-54E8E1B2CE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18/01/2022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93837FB5-DA3D-4AA8-9EB4-099F5E5F23F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61254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7EE3F8C9-5AF5-4E29-9AA3-54E8E1B2CE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18/01/2022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93837FB5-DA3D-4AA8-9EB4-099F5E5F23F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93552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6" y="273844"/>
            <a:ext cx="1478756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7" y="273844"/>
            <a:ext cx="4350544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7EE3F8C9-5AF5-4E29-9AA3-54E8E1B2CE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18/01/2022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93837FB5-DA3D-4AA8-9EB4-099F5E5F23F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14685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7250" y="841772"/>
            <a:ext cx="5143500" cy="17907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2701528"/>
            <a:ext cx="5143500" cy="124182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  <a:defRPr/>
            </a:pPr>
            <a:fld id="{559C6F32-809B-4A83-821D-D07C0E8E5FD3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  <a:defRPr/>
              </a:pPr>
              <a:t>18/01/2022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  <a:defRPr/>
            </a:pPr>
            <a:fld id="{8D247BC8-A6CA-494E-BB60-552F2E01048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3627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  <a:defRPr/>
            </a:pPr>
            <a:fld id="{559C6F32-809B-4A83-821D-D07C0E8E5FD3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  <a:defRPr/>
              </a:pPr>
              <a:t>18/01/2022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  <a:defRPr/>
            </a:pPr>
            <a:fld id="{8D247BC8-A6CA-494E-BB60-552F2E01048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0346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1282304"/>
            <a:ext cx="5915025" cy="2139553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3442098"/>
            <a:ext cx="5915025" cy="1125140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  <a:defRPr/>
            </a:pPr>
            <a:fld id="{559C6F32-809B-4A83-821D-D07C0E8E5FD3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  <a:defRPr/>
              </a:pPr>
              <a:t>18/01/2022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  <a:defRPr/>
            </a:pPr>
            <a:fld id="{8D247BC8-A6CA-494E-BB60-552F2E01048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8799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1369219"/>
            <a:ext cx="291465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1369219"/>
            <a:ext cx="291465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  <a:defRPr/>
            </a:pPr>
            <a:fld id="{559C6F32-809B-4A83-821D-D07C0E8E5FD3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  <a:defRPr/>
              </a:pPr>
              <a:t>18/01/2022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  <a:defRPr/>
            </a:pPr>
            <a:fld id="{8D247BC8-A6CA-494E-BB60-552F2E01048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8524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273844"/>
            <a:ext cx="5915025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1260872"/>
            <a:ext cx="2901255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1878806"/>
            <a:ext cx="2901255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1260872"/>
            <a:ext cx="2915543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1878806"/>
            <a:ext cx="2915543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  <a:defRPr/>
            </a:pPr>
            <a:fld id="{559C6F32-809B-4A83-821D-D07C0E8E5FD3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  <a:defRPr/>
              </a:pPr>
              <a:t>18/01/2022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  <a:defRPr/>
            </a:pPr>
            <a:fld id="{8D247BC8-A6CA-494E-BB60-552F2E01048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8089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  <a:defRPr/>
            </a:pPr>
            <a:fld id="{559C6F32-809B-4A83-821D-D07C0E8E5FD3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  <a:defRPr/>
              </a:pPr>
              <a:t>18/01/2022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  <a:defRPr/>
            </a:pPr>
            <a:fld id="{8D247BC8-A6CA-494E-BB60-552F2E01048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7392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  <a:defRPr/>
            </a:pPr>
            <a:fld id="{559C6F32-809B-4A83-821D-D07C0E8E5FD3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  <a:defRPr/>
              </a:pPr>
              <a:t>18/01/2022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  <a:defRPr/>
            </a:pPr>
            <a:fld id="{8D247BC8-A6CA-494E-BB60-552F2E01048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4064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44072009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342900"/>
            <a:ext cx="2211883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740569"/>
            <a:ext cx="3471863" cy="3655219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1543050"/>
            <a:ext cx="2211883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  <a:defRPr/>
            </a:pPr>
            <a:fld id="{559C6F32-809B-4A83-821D-D07C0E8E5FD3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  <a:defRPr/>
              </a:pPr>
              <a:t>18/01/2022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  <a:defRPr/>
            </a:pPr>
            <a:fld id="{8D247BC8-A6CA-494E-BB60-552F2E01048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4858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342900"/>
            <a:ext cx="2211883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15543" y="740569"/>
            <a:ext cx="3471863" cy="3655219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1543050"/>
            <a:ext cx="2211883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  <a:defRPr/>
            </a:pPr>
            <a:fld id="{559C6F32-809B-4A83-821D-D07C0E8E5FD3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  <a:defRPr/>
              </a:pPr>
              <a:t>18/01/2022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  <a:defRPr/>
            </a:pPr>
            <a:fld id="{8D247BC8-A6CA-494E-BB60-552F2E01048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6924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  <a:defRPr/>
            </a:pPr>
            <a:fld id="{559C6F32-809B-4A83-821D-D07C0E8E5FD3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  <a:defRPr/>
              </a:pPr>
              <a:t>18/01/2022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  <a:defRPr/>
            </a:pPr>
            <a:fld id="{8D247BC8-A6CA-494E-BB60-552F2E01048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7575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6" y="273844"/>
            <a:ext cx="1478756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7" y="273844"/>
            <a:ext cx="4350544" cy="435887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  <a:defRPr/>
            </a:pPr>
            <a:fld id="{559C6F32-809B-4A83-821D-D07C0E8E5FD3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  <a:defRPr/>
              </a:pPr>
              <a:t>18/01/2022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  <a:defRPr/>
            </a:pPr>
            <a:fld id="{8D247BC8-A6CA-494E-BB60-552F2E01048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7838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6858000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07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3459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7639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676365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3959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9964806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0257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4000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6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34919" y="539500"/>
            <a:ext cx="5788125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34956" y="1187600"/>
            <a:ext cx="5788125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90" r:id="rId2"/>
    <p:sldLayoutId id="2147483685" r:id="rId3"/>
    <p:sldLayoutId id="2147483691" r:id="rId4"/>
    <p:sldLayoutId id="2147483687" r:id="rId5"/>
    <p:sldLayoutId id="2147483692" r:id="rId6"/>
    <p:sldLayoutId id="2147483686" r:id="rId7"/>
    <p:sldLayoutId id="2147483693" r:id="rId8"/>
    <p:sldLayoutId id="2147483688" r:id="rId9"/>
    <p:sldLayoutId id="2147483694" r:id="rId10"/>
    <p:sldLayoutId id="2147483707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1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273844"/>
            <a:ext cx="5915025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1369219"/>
            <a:ext cx="5915025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4767263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4350">
              <a:buClrTx/>
            </a:pPr>
            <a:fld id="{7EE3F8C9-5AF5-4E29-9AA3-54E8E1B2CE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18/01/2022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4767263"/>
            <a:ext cx="231457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4767263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4350">
              <a:buClrTx/>
            </a:pPr>
            <a:fld id="{93837FB5-DA3D-4AA8-9EB4-099F5E5F23F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263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273844"/>
            <a:ext cx="5915025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1369219"/>
            <a:ext cx="5915025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4767263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4350">
              <a:buClrTx/>
              <a:defRPr/>
            </a:pPr>
            <a:fld id="{559C6F32-809B-4A83-821D-D07C0E8E5FD3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  <a:defRPr/>
              </a:pPr>
              <a:t>18/01/2022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4767263"/>
            <a:ext cx="231457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435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4767263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4350">
              <a:buClrTx/>
              <a:defRPr/>
            </a:pPr>
            <a:fld id="{8D247BC8-A6CA-494E-BB60-552F2E01048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1395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CD95E369-22E3-47BF-A4B6-6F6C7AEDEE5A}"/>
              </a:ext>
            </a:extLst>
          </p:cNvPr>
          <p:cNvGrpSpPr/>
          <p:nvPr/>
        </p:nvGrpSpPr>
        <p:grpSpPr>
          <a:xfrm>
            <a:off x="825296" y="1401452"/>
            <a:ext cx="4405927" cy="3318271"/>
            <a:chOff x="1417547" y="1264224"/>
            <a:chExt cx="4405927" cy="3318271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BDC5CE40-1276-45C8-A43B-95F4B8826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90A94BE-1705-46B6-A274-580473BF97B9}"/>
                </a:ext>
              </a:extLst>
            </p:cNvPr>
            <p:cNvSpPr txBox="1"/>
            <p:nvPr/>
          </p:nvSpPr>
          <p:spPr>
            <a:xfrm>
              <a:off x="1829745" y="3179483"/>
              <a:ext cx="3745069" cy="8154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3600" b="1">
                  <a:solidFill>
                    <a:srgbClr val="17479D"/>
                  </a:solidFill>
                  <a:latin typeface="UTM Avo" panose="02040603050506020204" pitchFamily="18" charset="0"/>
                </a:rPr>
                <a:t>NÓI VÀ NGHE</a:t>
              </a:r>
              <a:endParaRPr lang="en-US" sz="36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0BBE2AD-294A-48DF-B8A0-D8D32093CB5F}"/>
                </a:ext>
              </a:extLst>
            </p:cNvPr>
            <p:cNvSpPr txBox="1"/>
            <p:nvPr/>
          </p:nvSpPr>
          <p:spPr>
            <a:xfrm>
              <a:off x="2333588" y="2690349"/>
              <a:ext cx="3041009" cy="659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TIẾT </a:t>
              </a:r>
              <a:r>
                <a:rPr lang="vi-VN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4</a:t>
              </a:r>
              <a:endParaRPr lang="en-US" sz="28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3076" name="Picture 4">
            <a:extLst>
              <a:ext uri="{FF2B5EF4-FFF2-40B4-BE49-F238E27FC236}">
                <a16:creationId xmlns:a16="http://schemas.microsoft.com/office/drawing/2014/main" id="{7A146967-3A9E-4CF5-970E-3317318D5A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822" y="3391782"/>
            <a:ext cx="1872878" cy="1348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35171F3-3B93-4135-A20C-19EEB07B37E5}"/>
              </a:ext>
            </a:extLst>
          </p:cNvPr>
          <p:cNvSpPr txBox="1"/>
          <p:nvPr/>
        </p:nvSpPr>
        <p:spPr>
          <a:xfrm>
            <a:off x="369343" y="617893"/>
            <a:ext cx="16136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chemeClr val="accent1">
                    <a:lumMod val="50000"/>
                  </a:schemeClr>
                </a:solidFill>
                <a:latin typeface="UTM Cookies" panose="02040603050506020204" pitchFamily="18" charset="0"/>
              </a:rPr>
              <a:t>BÀI 1</a:t>
            </a:r>
            <a:endParaRPr lang="en-US" sz="3600" dirty="0">
              <a:solidFill>
                <a:schemeClr val="accent1">
                  <a:lumMod val="50000"/>
                </a:schemeClr>
              </a:solidFill>
              <a:latin typeface="UTM Cookies" panose="0204060305050602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96FA8E6-AFAD-40F1-8C71-78F033E967CA}"/>
              </a:ext>
            </a:extLst>
          </p:cNvPr>
          <p:cNvSpPr txBox="1"/>
          <p:nvPr/>
        </p:nvSpPr>
        <p:spPr>
          <a:xfrm>
            <a:off x="1688168" y="540726"/>
            <a:ext cx="56937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accent2"/>
                </a:solidFill>
                <a:latin typeface="+mj-lt"/>
              </a:rPr>
              <a:t>CHUYỆN BỐN MÙA</a:t>
            </a:r>
            <a:endParaRPr lang="en-US" sz="3200" dirty="0">
              <a:solidFill>
                <a:schemeClr val="accent2"/>
              </a:solidFill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296083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6703A3F-31CF-4C81-8F95-46388D525896}"/>
              </a:ext>
            </a:extLst>
          </p:cNvPr>
          <p:cNvGrpSpPr/>
          <p:nvPr/>
        </p:nvGrpSpPr>
        <p:grpSpPr>
          <a:xfrm>
            <a:off x="511811" y="1828801"/>
            <a:ext cx="5834378" cy="2098622"/>
            <a:chOff x="511811" y="329784"/>
            <a:chExt cx="5834378" cy="209862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3193F61-FE15-4DDB-B446-7ACC7B9215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11811" y="329784"/>
              <a:ext cx="5834378" cy="2098622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6455C7F-9BD4-4621-B93A-4A6B49A27D10}"/>
                </a:ext>
              </a:extLst>
            </p:cNvPr>
            <p:cNvSpPr txBox="1"/>
            <p:nvPr/>
          </p:nvSpPr>
          <p:spPr>
            <a:xfrm>
              <a:off x="1196864" y="711756"/>
              <a:ext cx="5099161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>
                  <a:solidFill>
                    <a:schemeClr val="accent3">
                      <a:lumMod val="50000"/>
                    </a:schemeClr>
                  </a:solidFill>
                  <a:latin typeface="UTM Avo" panose="02040603050506020204" pitchFamily="18" charset="0"/>
                </a:rPr>
                <a:t>Nói với người thân về nàng tiên em thích nhất trong câu chuyện trên.</a:t>
              </a:r>
              <a:endParaRPr lang="en-US" sz="2800" dirty="0">
                <a:solidFill>
                  <a:schemeClr val="accent3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27653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73185"/>
            <a:ext cx="6858000" cy="378003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93" name="图片 3092" descr="PPT素材-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9320" y="3456236"/>
            <a:ext cx="2086868" cy="198798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2086783" y="839415"/>
            <a:ext cx="3794454" cy="6966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225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YÊU</a:t>
            </a:r>
            <a:r>
              <a:rPr lang="en-US" altLang="zh-CN" sz="225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 </a:t>
            </a:r>
            <a:r>
              <a:rPr lang="en-US" altLang="zh-CN" sz="225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CẦU</a:t>
            </a:r>
            <a:r>
              <a:rPr lang="vi-VN" altLang="zh-CN" sz="225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 </a:t>
            </a:r>
            <a:r>
              <a:rPr lang="en-US" altLang="zh-CN" sz="225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CẦN</a:t>
            </a:r>
            <a:r>
              <a:rPr lang="en-US" altLang="zh-CN" sz="225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 </a:t>
            </a:r>
            <a:r>
              <a:rPr lang="en-US" altLang="zh-CN" sz="225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ĐẠT</a:t>
            </a:r>
            <a:endParaRPr lang="zh-CN" altLang="en-US" sz="225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Gretoon" panose="02040603050506020204" pitchFamily="18" charset="0"/>
              <a:ea typeface="方正粗圆_GBK" pitchFamily="65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52736" y="2563203"/>
            <a:ext cx="328936" cy="4039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25" dirty="0">
                <a:solidFill>
                  <a:schemeClr val="bg1"/>
                </a:solidFill>
              </a:rPr>
              <a:t>3</a:t>
            </a:r>
            <a:endParaRPr lang="zh-CN" altLang="en-US" sz="2025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57847" y="3322775"/>
            <a:ext cx="328936" cy="4039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25" dirty="0">
                <a:solidFill>
                  <a:schemeClr val="bg1"/>
                </a:solidFill>
              </a:rPr>
              <a:t>4</a:t>
            </a:r>
            <a:endParaRPr lang="zh-CN" altLang="en-US" sz="2025" dirty="0">
              <a:solidFill>
                <a:schemeClr val="bg1"/>
              </a:solidFill>
            </a:endParaRPr>
          </a:p>
        </p:txBody>
      </p:sp>
      <p:pic>
        <p:nvPicPr>
          <p:cNvPr id="25" name="图片 46112" descr="0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3190" y="1574748"/>
            <a:ext cx="4988047" cy="203267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" name="图片 46124" descr="png-07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81672" y="2536338"/>
            <a:ext cx="617041" cy="5670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49B2156-1190-4111-B102-4C05DC5AB336}"/>
              </a:ext>
            </a:extLst>
          </p:cNvPr>
          <p:cNvSpPr txBox="1"/>
          <p:nvPr/>
        </p:nvSpPr>
        <p:spPr>
          <a:xfrm>
            <a:off x="2474748" y="2143581"/>
            <a:ext cx="301852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0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- </a:t>
            </a:r>
            <a:r>
              <a:rPr lang="en-US" sz="20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Kể</a:t>
            </a:r>
            <a:r>
              <a:rPr lang="en-US" sz="20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lại</a:t>
            </a:r>
            <a:r>
              <a:rPr lang="en-US" sz="20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được</a:t>
            </a:r>
            <a:r>
              <a:rPr lang="en-US" sz="20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từng</a:t>
            </a:r>
            <a:r>
              <a:rPr lang="en-US" sz="20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đoạn</a:t>
            </a:r>
            <a:r>
              <a:rPr lang="en-US" sz="20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của</a:t>
            </a:r>
            <a:r>
              <a:rPr lang="en-US" sz="20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câu</a:t>
            </a:r>
            <a:r>
              <a:rPr lang="en-US" sz="20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chuyện</a:t>
            </a:r>
            <a:r>
              <a:rPr lang="en-US" sz="20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dựa</a:t>
            </a:r>
            <a:r>
              <a:rPr lang="en-US" sz="20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theo</a:t>
            </a:r>
            <a:r>
              <a:rPr lang="en-US" sz="20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tranh</a:t>
            </a:r>
            <a:r>
              <a:rPr lang="en-US" sz="20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và</a:t>
            </a:r>
            <a:r>
              <a:rPr lang="en-US" sz="20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câu</a:t>
            </a:r>
            <a:r>
              <a:rPr lang="en-US" sz="20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hỏi</a:t>
            </a:r>
            <a:r>
              <a:rPr lang="en-US" sz="20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gợi</a:t>
            </a:r>
            <a:r>
              <a:rPr lang="en-US" sz="20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ý </a:t>
            </a:r>
            <a:endParaRPr lang="en-US" sz="20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2749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52E4E8-B5E7-4677-A96C-56C7E9EF7F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DDB786E-AACD-47A3-BA91-9A4A8DC7A014}"/>
              </a:ext>
            </a:extLst>
          </p:cNvPr>
          <p:cNvSpPr/>
          <p:nvPr/>
        </p:nvSpPr>
        <p:spPr>
          <a:xfrm>
            <a:off x="690118" y="1328483"/>
            <a:ext cx="5712381" cy="1534281"/>
          </a:xfrm>
          <a:prstGeom prst="rect">
            <a:avLst/>
          </a:prstGeom>
          <a:noFill/>
        </p:spPr>
        <p:txBody>
          <a:bodyPr wrap="none" lIns="51435" tIns="25718" rIns="51435" bIns="25718" numCol="1">
            <a:prstTxWarp prst="textTriangle">
              <a:avLst>
                <a:gd name="adj" fmla="val 30003"/>
              </a:avLst>
            </a:prstTxWarp>
            <a:spAutoFit/>
          </a:bodyPr>
          <a:lstStyle/>
          <a:p>
            <a:pPr algn="ctr" defTabSz="514350">
              <a:buClrTx/>
            </a:pPr>
            <a:r>
              <a:rPr lang="vi-VN" sz="3713" kern="120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ea typeface="+mn-ea"/>
                <a:cs typeface="+mn-cs"/>
              </a:rPr>
              <a:t>CHÚC CÁC CON </a:t>
            </a:r>
          </a:p>
          <a:p>
            <a:pPr algn="ctr" defTabSz="514350">
              <a:buClrTx/>
            </a:pPr>
            <a:r>
              <a:rPr lang="vi-VN" sz="3713" kern="120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ea typeface="+mn-ea"/>
                <a:cs typeface="+mn-cs"/>
              </a:rPr>
              <a:t>CHĂM NGOAN HỌC GIỎI</a:t>
            </a:r>
            <a:endParaRPr lang="en-US" sz="3713" kern="120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29246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2A57B8E-0C8E-4A24-BDD6-3F87F6A68225}"/>
              </a:ext>
            </a:extLst>
          </p:cNvPr>
          <p:cNvGrpSpPr/>
          <p:nvPr/>
        </p:nvGrpSpPr>
        <p:grpSpPr>
          <a:xfrm>
            <a:off x="1438963" y="948598"/>
            <a:ext cx="3638550" cy="2524125"/>
            <a:chOff x="2981325" y="1047750"/>
            <a:chExt cx="3638550" cy="2524125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AD77466-1345-4FEE-A440-AF83A329319D}"/>
                </a:ext>
              </a:extLst>
            </p:cNvPr>
            <p:cNvSpPr txBox="1"/>
            <p:nvPr/>
          </p:nvSpPr>
          <p:spPr>
            <a:xfrm>
              <a:off x="3207819" y="1732183"/>
              <a:ext cx="3185561" cy="938719"/>
            </a:xfrm>
            <a:prstGeom prst="rect">
              <a:avLst/>
            </a:prstGeom>
            <a:solidFill>
              <a:schemeClr val="accent2"/>
            </a:solidFill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000" b="1" i="1" dirty="0">
                  <a:solidFill>
                    <a:schemeClr val="accent6">
                      <a:lumMod val="75000"/>
                    </a:schemeClr>
                  </a:solidFill>
                  <a:latin typeface="UTM Avo" panose="02040603050506020204" pitchFamily="18" charset="0"/>
                </a:rPr>
                <a:t>KHỞI ĐỘNG</a:t>
              </a:r>
            </a:p>
          </p:txBody>
        </p:sp>
        <p:sp>
          <p:nvSpPr>
            <p:cNvPr id="6" name="Cloud 5">
              <a:extLst>
                <a:ext uri="{FF2B5EF4-FFF2-40B4-BE49-F238E27FC236}">
                  <a16:creationId xmlns:a16="http://schemas.microsoft.com/office/drawing/2014/main" id="{ADF1B997-B469-4909-9880-4A3BE6E19B28}"/>
                </a:ext>
              </a:extLst>
            </p:cNvPr>
            <p:cNvSpPr/>
            <p:nvPr/>
          </p:nvSpPr>
          <p:spPr>
            <a:xfrm>
              <a:off x="2981325" y="1047750"/>
              <a:ext cx="3638550" cy="2524125"/>
            </a:xfrm>
            <a:prstGeom prst="cloud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</p:spTree>
    <p:extLst>
      <p:ext uri="{BB962C8B-B14F-4D97-AF65-F5344CB8AC3E}">
        <p14:creationId xmlns:p14="http://schemas.microsoft.com/office/powerpoint/2010/main" val="372535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5230672005887288284 (video-converter.com)">
            <a:hlinkClick r:id="" action="ppaction://media"/>
            <a:extLst>
              <a:ext uri="{FF2B5EF4-FFF2-40B4-BE49-F238E27FC236}">
                <a16:creationId xmlns:a16="http://schemas.microsoft.com/office/drawing/2014/main" id="{462CE437-CF47-4665-BD5B-8BC2277CDF2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9271" b="9417"/>
          <a:stretch/>
        </p:blipFill>
        <p:spPr>
          <a:xfrm rot="16200000">
            <a:off x="1811870" y="-368820"/>
            <a:ext cx="3234260" cy="5688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579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1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73185"/>
            <a:ext cx="6858000" cy="378003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93" name="图片 3092" descr="PPT素材-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9320" y="3456236"/>
            <a:ext cx="2086868" cy="198798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2086783" y="839415"/>
            <a:ext cx="3794454" cy="6966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225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YÊU</a:t>
            </a:r>
            <a:r>
              <a:rPr lang="en-US" altLang="zh-CN" sz="225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 </a:t>
            </a:r>
            <a:r>
              <a:rPr lang="en-US" altLang="zh-CN" sz="225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CẦU</a:t>
            </a:r>
            <a:r>
              <a:rPr lang="vi-VN" altLang="zh-CN" sz="225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 </a:t>
            </a:r>
            <a:r>
              <a:rPr lang="en-US" altLang="zh-CN" sz="225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CẦN</a:t>
            </a:r>
            <a:r>
              <a:rPr lang="en-US" altLang="zh-CN" sz="225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 </a:t>
            </a:r>
            <a:r>
              <a:rPr lang="en-US" altLang="zh-CN" sz="225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ĐẠT</a:t>
            </a:r>
            <a:endParaRPr lang="zh-CN" altLang="en-US" sz="225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Gretoon" panose="02040603050506020204" pitchFamily="18" charset="0"/>
              <a:ea typeface="方正粗圆_GBK" pitchFamily="65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52736" y="2563203"/>
            <a:ext cx="328936" cy="4039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25" dirty="0">
                <a:solidFill>
                  <a:schemeClr val="bg1"/>
                </a:solidFill>
              </a:rPr>
              <a:t>3</a:t>
            </a:r>
            <a:endParaRPr lang="zh-CN" altLang="en-US" sz="2025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57847" y="3322775"/>
            <a:ext cx="328936" cy="4039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25" dirty="0">
                <a:solidFill>
                  <a:schemeClr val="bg1"/>
                </a:solidFill>
              </a:rPr>
              <a:t>4</a:t>
            </a:r>
            <a:endParaRPr lang="zh-CN" altLang="en-US" sz="2025" dirty="0">
              <a:solidFill>
                <a:schemeClr val="bg1"/>
              </a:solidFill>
            </a:endParaRPr>
          </a:p>
        </p:txBody>
      </p:sp>
      <p:pic>
        <p:nvPicPr>
          <p:cNvPr id="25" name="图片 46112" descr="0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3190" y="1574748"/>
            <a:ext cx="4988047" cy="203267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" name="图片 46124" descr="png-07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81672" y="2536338"/>
            <a:ext cx="617041" cy="5670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49B2156-1190-4111-B102-4C05DC5AB336}"/>
              </a:ext>
            </a:extLst>
          </p:cNvPr>
          <p:cNvSpPr txBox="1"/>
          <p:nvPr/>
        </p:nvSpPr>
        <p:spPr>
          <a:xfrm>
            <a:off x="2474748" y="2143581"/>
            <a:ext cx="301852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0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- </a:t>
            </a:r>
            <a:r>
              <a:rPr lang="en-US" sz="20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Kể</a:t>
            </a:r>
            <a:r>
              <a:rPr lang="en-US" sz="20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lại</a:t>
            </a:r>
            <a:r>
              <a:rPr lang="en-US" sz="20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được</a:t>
            </a:r>
            <a:r>
              <a:rPr lang="en-US" sz="20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từng</a:t>
            </a:r>
            <a:r>
              <a:rPr lang="en-US" sz="20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đoạn</a:t>
            </a:r>
            <a:r>
              <a:rPr lang="en-US" sz="20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của</a:t>
            </a:r>
            <a:r>
              <a:rPr lang="en-US" sz="20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câu</a:t>
            </a:r>
            <a:r>
              <a:rPr lang="en-US" sz="20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chuyện</a:t>
            </a:r>
            <a:r>
              <a:rPr lang="en-US" sz="20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dựa</a:t>
            </a:r>
            <a:r>
              <a:rPr lang="en-US" sz="20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theo</a:t>
            </a:r>
            <a:r>
              <a:rPr lang="en-US" sz="20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tranh</a:t>
            </a:r>
            <a:r>
              <a:rPr lang="en-US" sz="20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và</a:t>
            </a:r>
            <a:r>
              <a:rPr lang="en-US" sz="20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câu</a:t>
            </a:r>
            <a:r>
              <a:rPr lang="en-US" sz="20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hỏi</a:t>
            </a:r>
            <a:r>
              <a:rPr lang="en-US" sz="20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gợi</a:t>
            </a:r>
            <a:r>
              <a:rPr lang="en-US" sz="20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ý </a:t>
            </a:r>
            <a:endParaRPr lang="en-US" sz="20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10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8513"/>
            <a:ext cx="6858000" cy="38064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0236" y="1200775"/>
            <a:ext cx="42344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>
              <a:buClrTx/>
              <a:defRPr/>
            </a:pPr>
            <a:r>
              <a:rPr lang="en-US" sz="1800" b="1" kern="1200">
                <a:solidFill>
                  <a:prstClr val="white"/>
                </a:solidFill>
                <a:latin typeface="HP001 4 hàng" panose="020B0603050302020204" pitchFamily="34" charset="0"/>
                <a:ea typeface="+mn-ea"/>
                <a:cs typeface="+mn-cs"/>
              </a:rPr>
              <a:t>Thứ </a:t>
            </a:r>
            <a:r>
              <a:rPr lang="en-US" sz="1800" b="1" kern="1200" smtClean="0">
                <a:solidFill>
                  <a:prstClr val="white"/>
                </a:solidFill>
                <a:latin typeface="HP001 4 hàng" panose="020B0603050302020204" pitchFamily="34" charset="0"/>
                <a:ea typeface="+mn-ea"/>
                <a:cs typeface="+mn-cs"/>
              </a:rPr>
              <a:t>ba </a:t>
            </a:r>
            <a:r>
              <a:rPr lang="en-US" sz="1800" b="1" kern="1200">
                <a:solidFill>
                  <a:prstClr val="white"/>
                </a:solidFill>
                <a:latin typeface="HP001 4 hàng" panose="020B0603050302020204" pitchFamily="34" charset="0"/>
                <a:ea typeface="+mn-ea"/>
                <a:cs typeface="+mn-cs"/>
              </a:rPr>
              <a:t>ngày </a:t>
            </a:r>
            <a:r>
              <a:rPr lang="en-US" sz="1800" b="1" kern="1200" smtClean="0">
                <a:solidFill>
                  <a:prstClr val="white"/>
                </a:solidFill>
                <a:latin typeface="HP001 4 hàng" panose="020B0603050302020204" pitchFamily="34" charset="0"/>
                <a:ea typeface="+mn-ea"/>
                <a:cs typeface="+mn-cs"/>
              </a:rPr>
              <a:t>18 </a:t>
            </a:r>
            <a:r>
              <a:rPr lang="en-US" sz="1800" b="1" kern="1200">
                <a:solidFill>
                  <a:prstClr val="white"/>
                </a:solidFill>
                <a:latin typeface="HP001 4 hàng" panose="020B0603050302020204" pitchFamily="34" charset="0"/>
                <a:ea typeface="+mn-ea"/>
                <a:cs typeface="+mn-cs"/>
              </a:rPr>
              <a:t>tháng 1 năm 2022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70270" y="1586993"/>
            <a:ext cx="12559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>
              <a:buClrTx/>
              <a:defRPr/>
            </a:pPr>
            <a:r>
              <a:rPr lang="en-US" sz="1800" b="1" kern="1200">
                <a:solidFill>
                  <a:prstClr val="white"/>
                </a:solidFill>
                <a:latin typeface="HP001 4 hàng" panose="020B0603050302020204" pitchFamily="34" charset="0"/>
                <a:ea typeface="+mn-ea"/>
                <a:cs typeface="+mn-cs"/>
              </a:rPr>
              <a:t>Tiếng Việt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0500" y="1958343"/>
            <a:ext cx="5237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>
              <a:buClrTx/>
              <a:defRPr/>
            </a:pPr>
            <a:r>
              <a:rPr lang="en-US" sz="1800" b="1" kern="1200" smtClean="0">
                <a:solidFill>
                  <a:srgbClr val="FFFF00"/>
                </a:solidFill>
                <a:latin typeface="HP001 4 hàng" panose="020B0603050302020204" pitchFamily="34" charset="0"/>
                <a:ea typeface="+mn-ea"/>
                <a:cs typeface="+mn-cs"/>
              </a:rPr>
              <a:t>NĀ- nghe: Kể chuyện:Chuyện </a:t>
            </a:r>
            <a:r>
              <a:rPr lang="en-US" sz="1800" b="1" kern="1200">
                <a:solidFill>
                  <a:srgbClr val="FFFF00"/>
                </a:solidFill>
                <a:latin typeface="HP001 4 hàng" panose="020B0603050302020204" pitchFamily="34" charset="0"/>
                <a:ea typeface="+mn-ea"/>
                <a:cs typeface="+mn-cs"/>
              </a:rPr>
              <a:t>bốn </a:t>
            </a:r>
            <a:r>
              <a:rPr lang="en-US" sz="1800" b="1" kern="1200" smtClean="0">
                <a:solidFill>
                  <a:srgbClr val="FFFF00"/>
                </a:solidFill>
                <a:latin typeface="HP001 4 hàng" panose="020B0603050302020204" pitchFamily="34" charset="0"/>
                <a:ea typeface="+mn-ea"/>
                <a:cs typeface="+mn-cs"/>
              </a:rPr>
              <a:t>mùa</a:t>
            </a:r>
            <a:endParaRPr lang="en-US" sz="1800" b="1" kern="1200">
              <a:solidFill>
                <a:srgbClr val="FFFF00"/>
              </a:solidFill>
              <a:latin typeface="HP001 4 hàng" panose="020B06030503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8965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1420880-1684-4467-8522-76D37610D6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32"/>
          <a:stretch/>
        </p:blipFill>
        <p:spPr>
          <a:xfrm>
            <a:off x="632958" y="460638"/>
            <a:ext cx="5592083" cy="4411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821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uyen-bon-mua-ke-chuyen-lop-2-sach-ket-noi-tri-thuc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0340" y="691376"/>
            <a:ext cx="6056949" cy="3404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270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1A1FA5B-E122-4AF1-A738-254E305586BE}"/>
              </a:ext>
            </a:extLst>
          </p:cNvPr>
          <p:cNvSpPr txBox="1"/>
          <p:nvPr/>
        </p:nvSpPr>
        <p:spPr>
          <a:xfrm>
            <a:off x="495301" y="345672"/>
            <a:ext cx="5828202" cy="402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2</a:t>
            </a:r>
            <a:r>
              <a:rPr lang="vi-VN" sz="1500" b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</a:t>
            </a:r>
            <a:r>
              <a:rPr lang="vi-VN" sz="1500">
                <a:latin typeface="UTM Avo" panose="02040603050506020204" pitchFamily="18" charset="0"/>
              </a:rPr>
              <a:t> </a:t>
            </a:r>
            <a:r>
              <a:rPr lang="en-US" sz="1500">
                <a:latin typeface="UTM Avo" panose="02040603050506020204" pitchFamily="18" charset="0"/>
              </a:rPr>
              <a:t>Kể lại từng đoạn của câu chuyện theo tranh</a:t>
            </a:r>
            <a:r>
              <a:rPr lang="vi-VN" sz="1500">
                <a:latin typeface="UTM Avo" panose="02040603050506020204" pitchFamily="18" charset="0"/>
              </a:rPr>
              <a:t>.</a:t>
            </a:r>
            <a:endParaRPr lang="vi-VN" sz="1500" dirty="0">
              <a:latin typeface="UTM Avo" panose="0204060305050602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CE9333-1B33-4739-A5B0-DFC57AA82A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99" t="10049" b="51499"/>
          <a:stretch/>
        </p:blipFill>
        <p:spPr>
          <a:xfrm>
            <a:off x="534497" y="748474"/>
            <a:ext cx="6008710" cy="19403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D167EF0-9B84-4A39-BE33-277178C0DF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67" t="54522" r="3022" b="8055"/>
          <a:stretch/>
        </p:blipFill>
        <p:spPr>
          <a:xfrm>
            <a:off x="629586" y="2803161"/>
            <a:ext cx="5686683" cy="1851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475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A6C5A7E-DB3D-4E9E-BE76-A2D1ED3124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604" y="1616150"/>
            <a:ext cx="3162463" cy="309260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90CBE52-488B-43ED-B921-C6338D91C5E2}"/>
              </a:ext>
            </a:extLst>
          </p:cNvPr>
          <p:cNvSpPr txBox="1"/>
          <p:nvPr/>
        </p:nvSpPr>
        <p:spPr>
          <a:xfrm>
            <a:off x="1688168" y="491298"/>
            <a:ext cx="5693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chemeClr val="accent2"/>
                </a:solidFill>
                <a:latin typeface="UTM Cookies" panose="02040603050506020204" pitchFamily="18" charset="0"/>
              </a:rPr>
              <a:t>Ý NGHĨA CÂU CHUYỆN</a:t>
            </a:r>
            <a:endParaRPr lang="en-US" sz="3600" dirty="0">
              <a:solidFill>
                <a:schemeClr val="accent2"/>
              </a:solidFill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EFF73E-F8BF-4355-8F00-717FF452DCA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9668" r="35029"/>
          <a:stretch/>
        </p:blipFill>
        <p:spPr>
          <a:xfrm>
            <a:off x="372023" y="333691"/>
            <a:ext cx="1290208" cy="1282459"/>
          </a:xfrm>
          <a:prstGeom prst="ellipse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72A57B8E-0C8E-4A24-BDD6-3F87F6A68225}"/>
              </a:ext>
            </a:extLst>
          </p:cNvPr>
          <p:cNvGrpSpPr/>
          <p:nvPr/>
        </p:nvGrpSpPr>
        <p:grpSpPr>
          <a:xfrm>
            <a:off x="2981325" y="1326630"/>
            <a:ext cx="3638550" cy="2245245"/>
            <a:chOff x="2981325" y="1047750"/>
            <a:chExt cx="3638550" cy="2524125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AD77466-1345-4FEE-A440-AF83A329319D}"/>
                </a:ext>
              </a:extLst>
            </p:cNvPr>
            <p:cNvSpPr txBox="1"/>
            <p:nvPr/>
          </p:nvSpPr>
          <p:spPr>
            <a:xfrm>
              <a:off x="3188496" y="1439430"/>
              <a:ext cx="3185561" cy="1295868"/>
            </a:xfrm>
            <a:prstGeom prst="rect">
              <a:avLst/>
            </a:prstGeom>
            <a:solidFill>
              <a:schemeClr val="accent2"/>
            </a:solidFill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800" b="1" i="1">
                  <a:solidFill>
                    <a:schemeClr val="accent6">
                      <a:lumMod val="75000"/>
                    </a:schemeClr>
                  </a:solidFill>
                  <a:latin typeface="UTM Avo" panose="02040603050506020204" pitchFamily="18" charset="0"/>
                </a:rPr>
                <a:t>Mỗi mùa xuân, hạ, thu, đông đều có vẻ đẹp riêng, đều có ích cho cuộc sống</a:t>
              </a:r>
              <a:endParaRPr lang="vi-VN" sz="1800" b="1" i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" name="Cloud 2">
              <a:extLst>
                <a:ext uri="{FF2B5EF4-FFF2-40B4-BE49-F238E27FC236}">
                  <a16:creationId xmlns:a16="http://schemas.microsoft.com/office/drawing/2014/main" id="{ADF1B997-B469-4909-9880-4A3BE6E19B28}"/>
                </a:ext>
              </a:extLst>
            </p:cNvPr>
            <p:cNvSpPr/>
            <p:nvPr/>
          </p:nvSpPr>
          <p:spPr>
            <a:xfrm>
              <a:off x="2981325" y="1047750"/>
              <a:ext cx="3638550" cy="2524125"/>
            </a:xfrm>
            <a:prstGeom prst="cloud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379164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0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338&quot;/&gt;&lt;/object&gt;&lt;object type=&quot;3&quot; unique_id=&quot;10004&quot;&gt;&lt;property id=&quot;20148&quot; value=&quot;5&quot;/&gt;&lt;property id=&quot;20300&quot; value=&quot;Slide 2&quot;/&gt;&lt;property id=&quot;20307&quot; value=&quot;371&quot;/&gt;&lt;/object&gt;&lt;object type=&quot;3&quot; unique_id=&quot;10005&quot;&gt;&lt;property id=&quot;20148&quot; value=&quot;5&quot;/&gt;&lt;property id=&quot;20300&quot; value=&quot;Slide 3&quot;/&gt;&lt;property id=&quot;20307&quot; value=&quot;372&quot;/&gt;&lt;/object&gt;&lt;object type=&quot;3&quot; unique_id=&quot;10006&quot;&gt;&lt;property id=&quot;20148&quot; value=&quot;5&quot;/&gt;&lt;property id=&quot;20300&quot; value=&quot;Slide 4&quot;/&gt;&lt;property id=&quot;20307&quot; value=&quot;373&quot;/&gt;&lt;/object&gt;&lt;object type=&quot;3&quot; unique_id=&quot;10007&quot;&gt;&lt;property id=&quot;20148&quot; value=&quot;5&quot;/&gt;&lt;property id=&quot;20300&quot; value=&quot;Slide 5&quot;/&gt;&lt;property id=&quot;20307&quot; value=&quot;358&quot;/&gt;&lt;/object&gt;&lt;object type=&quot;3&quot; unique_id=&quot;10008&quot;&gt;&lt;property id=&quot;20148&quot; value=&quot;5&quot;/&gt;&lt;property id=&quot;20300&quot; value=&quot;Slide 6&quot;/&gt;&lt;property id=&quot;20307&quot; value=&quot;374&quot;/&gt;&lt;/object&gt;&lt;object type=&quot;3&quot; unique_id=&quot;10009&quot;&gt;&lt;property id=&quot;20148&quot; value=&quot;5&quot;/&gt;&lt;property id=&quot;20300&quot; value=&quot;Slide 7&quot;/&gt;&lt;property id=&quot;20307&quot; value=&quot;375&quot;/&gt;&lt;/object&gt;&lt;/object&gt;&lt;object type=&quot;8&quot; unique_id=&quot;10018&quot;&gt;&lt;/object&gt;&lt;/object&gt;&lt;/database&gt;"/>
  <p:tag name="MMPROD_NEXTUNIQUEID" val="10009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heme/theme1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1477</TotalTime>
  <Words>136</Words>
  <Application>Microsoft Office PowerPoint</Application>
  <PresentationFormat>Custom</PresentationFormat>
  <Paragraphs>24</Paragraphs>
  <Slides>12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28" baseType="lpstr">
      <vt:lpstr>Calibri</vt:lpstr>
      <vt:lpstr>Arial</vt:lpstr>
      <vt:lpstr>UTM Avo</vt:lpstr>
      <vt:lpstr>Montserrat</vt:lpstr>
      <vt:lpstr>SimSun</vt:lpstr>
      <vt:lpstr>HP001</vt:lpstr>
      <vt:lpstr>Kalam</vt:lpstr>
      <vt:lpstr>UTM Cookies</vt:lpstr>
      <vt:lpstr>SVN-Gretoon</vt:lpstr>
      <vt:lpstr>Calibri Light</vt:lpstr>
      <vt:lpstr>HP001 4 hàng</vt:lpstr>
      <vt:lpstr>Times New Roman</vt:lpstr>
      <vt:lpstr>方正粗圆_GBK</vt:lpstr>
      <vt:lpstr>Doodle Sketchbook by Slidesgo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L.U</dc:creator>
  <cp:lastModifiedBy>HP</cp:lastModifiedBy>
  <cp:revision>77</cp:revision>
  <dcterms:modified xsi:type="dcterms:W3CDTF">2022-01-18T01:34:23Z</dcterms:modified>
</cp:coreProperties>
</file>