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 id="2147483768" r:id="rId2"/>
    <p:sldMasterId id="2147483780" r:id="rId3"/>
    <p:sldMasterId id="2147483792" r:id="rId4"/>
    <p:sldMasterId id="2147483801" r:id="rId5"/>
    <p:sldMasterId id="2147483810" r:id="rId6"/>
    <p:sldMasterId id="2147483822" r:id="rId7"/>
    <p:sldMasterId id="2147483835" r:id="rId8"/>
  </p:sldMasterIdLst>
  <p:notesMasterIdLst>
    <p:notesMasterId r:id="rId42"/>
  </p:notesMasterIdLst>
  <p:sldIdLst>
    <p:sldId id="2007577126" r:id="rId9"/>
    <p:sldId id="279" r:id="rId10"/>
    <p:sldId id="326" r:id="rId11"/>
    <p:sldId id="259" r:id="rId12"/>
    <p:sldId id="345" r:id="rId13"/>
    <p:sldId id="2007577127" r:id="rId14"/>
    <p:sldId id="328" r:id="rId15"/>
    <p:sldId id="348" r:id="rId16"/>
    <p:sldId id="301" r:id="rId17"/>
    <p:sldId id="2007577128" r:id="rId18"/>
    <p:sldId id="360" r:id="rId19"/>
    <p:sldId id="2007577129" r:id="rId20"/>
    <p:sldId id="305" r:id="rId21"/>
    <p:sldId id="2007577130" r:id="rId22"/>
    <p:sldId id="349" r:id="rId23"/>
    <p:sldId id="295" r:id="rId24"/>
    <p:sldId id="261" r:id="rId25"/>
    <p:sldId id="275" r:id="rId26"/>
    <p:sldId id="276" r:id="rId27"/>
    <p:sldId id="277" r:id="rId28"/>
    <p:sldId id="2007577123" r:id="rId29"/>
    <p:sldId id="350" r:id="rId30"/>
    <p:sldId id="351" r:id="rId31"/>
    <p:sldId id="335" r:id="rId32"/>
    <p:sldId id="353" r:id="rId33"/>
    <p:sldId id="271" r:id="rId34"/>
    <p:sldId id="361" r:id="rId35"/>
    <p:sldId id="356" r:id="rId36"/>
    <p:sldId id="2007577124" r:id="rId37"/>
    <p:sldId id="342" r:id="rId38"/>
    <p:sldId id="357" r:id="rId39"/>
    <p:sldId id="358" r:id="rId40"/>
    <p:sldId id="34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0F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62" autoAdjust="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9371F-EB5E-4BA7-8A67-AF2CECFB8628}" type="datetimeFigureOut">
              <a:rPr lang="en-US" smtClean="0"/>
              <a:t>16/01/2022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6CF8F0-8EE4-431C-9658-399490ACC418}" type="slidenum">
              <a:rPr lang="en-US" smtClean="0"/>
              <a:t>‹#›</a:t>
            </a:fld>
            <a:endParaRPr lang="en-US"/>
          </a:p>
        </p:txBody>
      </p:sp>
    </p:spTree>
    <p:extLst>
      <p:ext uri="{BB962C8B-B14F-4D97-AF65-F5344CB8AC3E}">
        <p14:creationId xmlns:p14="http://schemas.microsoft.com/office/powerpoint/2010/main" val="186310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161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94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21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232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5847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6CF8F0-8EE4-431C-9658-399490ACC418}" type="slidenum">
              <a:rPr lang="en-US" smtClean="0"/>
              <a:t>28</a:t>
            </a:fld>
            <a:endParaRPr lang="en-US"/>
          </a:p>
        </p:txBody>
      </p:sp>
    </p:spTree>
    <p:extLst>
      <p:ext uri="{BB962C8B-B14F-4D97-AF65-F5344CB8AC3E}">
        <p14:creationId xmlns:p14="http://schemas.microsoft.com/office/powerpoint/2010/main" val="590898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9932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149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7</a:t>
            </a:fld>
            <a:endParaRPr lang="en-US"/>
          </a:p>
        </p:txBody>
      </p:sp>
    </p:spTree>
    <p:extLst>
      <p:ext uri="{BB962C8B-B14F-4D97-AF65-F5344CB8AC3E}">
        <p14:creationId xmlns:p14="http://schemas.microsoft.com/office/powerpoint/2010/main" val="1363187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982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99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044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680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706142213"/>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475854803"/>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510575904"/>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098995891"/>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37559312"/>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917274085"/>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876593674"/>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33234773"/>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82471973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77374861"/>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89663498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533302"/>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08132622"/>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545894522"/>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03281402"/>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485019569"/>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780042546"/>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32255527"/>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019533607"/>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758369350"/>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873202"/>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651191"/>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420099"/>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464224"/>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968994"/>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086882"/>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139965"/>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2022/1/16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824564033"/>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542592418"/>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9964923-74B0-4895-904C-0F18F366011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321357162"/>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532353"/>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058485"/>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059687"/>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08978"/>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441283"/>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2022/1/16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62468955"/>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4CD7A9-7819-4D78-88D0-59B9DE0EAB69}" type="datetimeFigureOut">
              <a:rPr lang="en-US" smtClean="0"/>
              <a:pPr/>
              <a:t>16/01/2022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EC9E2E-8FC6-4360-94CB-A9086C02EFD8}" type="slidenum">
              <a:rPr lang="en-US" smtClean="0"/>
              <a:pPr/>
              <a:t>‹#›</a:t>
            </a:fld>
            <a:endParaRPr lang="en-US"/>
          </a:p>
        </p:txBody>
      </p:sp>
    </p:spTree>
    <p:extLst>
      <p:ext uri="{BB962C8B-B14F-4D97-AF65-F5344CB8AC3E}">
        <p14:creationId xmlns:p14="http://schemas.microsoft.com/office/powerpoint/2010/main" val="284234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824460441"/>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128252630"/>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972129"/>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83885"/>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160975"/>
      </p:ext>
    </p:extLst>
  </p:cSld>
  <p:clrMapOvr>
    <a:masterClrMapping/>
  </p:clrMapOvr>
  <p:transition spd="slow">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305613"/>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20237"/>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038427515"/>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690956"/>
      </p:ext>
    </p:extLst>
  </p:cSld>
  <p:clrMapOvr>
    <a:masterClrMapping/>
  </p:clrMapOvr>
  <p:transition spd="slow">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2022/1/16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855474646"/>
      </p:ext>
    </p:extLst>
  </p:cSld>
  <p:clrMapOvr>
    <a:masterClrMapping/>
  </p:clrMapOvr>
  <p:transition spd="slow">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57457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864465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4381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393232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63764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855037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924052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76544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058553154"/>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8334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71996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254398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4134118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8337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99296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28627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8044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459986"/>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823102"/>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847132839"/>
      </p:ext>
    </p:extLst>
  </p:cSld>
  <p:clrMapOvr>
    <a:masterClrMapping/>
  </p:clrMapOvr>
  <p:transition spd="slow">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937560"/>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648803"/>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85429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36917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387728"/>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58985487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7583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82527474"/>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t>2022/1/16</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817132234"/>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1.jpg"/><Relationship Id="rId5" Type="http://schemas.openxmlformats.org/officeDocument/2006/relationships/slideLayout" Target="../slideLayouts/slideLayout31.xml"/><Relationship Id="rId10" Type="http://schemas.openxmlformats.org/officeDocument/2006/relationships/theme" Target="../theme/theme4.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jp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jpg"/><Relationship Id="rId4" Type="http://schemas.openxmlformats.org/officeDocument/2006/relationships/slideLayout" Target="../slideLayouts/slideLayout4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09213592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t>‹#›</a:t>
            </a:fld>
            <a:endParaRPr lang="zh-CN" altLang="en-US"/>
          </a:p>
        </p:txBody>
      </p:sp>
      <p:sp>
        <p:nvSpPr>
          <p:cNvPr id="8" name="TextBox 7">
            <a:extLst>
              <a:ext uri="{FF2B5EF4-FFF2-40B4-BE49-F238E27FC236}">
                <a16:creationId xmlns:a16="http://schemas.microsoft.com/office/drawing/2014/main" id="{13B58766-C3D9-4BFA-A990-DBE841F4C835}"/>
              </a:ext>
            </a:extLst>
          </p:cNvPr>
          <p:cNvSpPr txBox="1"/>
          <p:nvPr userDrawn="1"/>
        </p:nvSpPr>
        <p:spPr>
          <a:xfrm>
            <a:off x="9625379" y="36047"/>
            <a:ext cx="2727813" cy="261610"/>
          </a:xfrm>
          <a:prstGeom prst="rect">
            <a:avLst/>
          </a:prstGeom>
          <a:noFill/>
        </p:spPr>
        <p:txBody>
          <a:bodyPr wrap="square">
            <a:spAutoFit/>
          </a:bodyPr>
          <a:lstStyle/>
          <a:p>
            <a:r>
              <a:rPr lang="en-US" sz="1100" i="1" dirty="0" err="1">
                <a:latin typeface="Times New Roman" panose="02020603050405020304" pitchFamily="18" charset="0"/>
                <a:cs typeface="Times New Roman" panose="02020603050405020304" pitchFamily="18" charset="0"/>
                <a:sym typeface="+mn-ea"/>
              </a:rPr>
              <a:t>Hương</a:t>
            </a:r>
            <a:r>
              <a:rPr lang="en-US" sz="1100" i="1" dirty="0">
                <a:latin typeface="Times New Roman" panose="02020603050405020304" pitchFamily="18" charset="0"/>
                <a:cs typeface="Times New Roman" panose="02020603050405020304" pitchFamily="18" charset="0"/>
                <a:sym typeface="+mn-ea"/>
              </a:rPr>
              <a:t> </a:t>
            </a:r>
            <a:r>
              <a:rPr lang="en-US" sz="1100" i="1" dirty="0" err="1">
                <a:latin typeface="Times New Roman" panose="02020603050405020304" pitchFamily="18" charset="0"/>
                <a:cs typeface="Times New Roman" panose="02020603050405020304" pitchFamily="18" charset="0"/>
                <a:sym typeface="+mn-ea"/>
              </a:rPr>
              <a:t>Thảo</a:t>
            </a:r>
            <a:r>
              <a:rPr lang="en-US" sz="1100" i="1" dirty="0">
                <a:latin typeface="Times New Roman" panose="02020603050405020304" pitchFamily="18" charset="0"/>
                <a:cs typeface="Times New Roman" panose="02020603050405020304" pitchFamily="18" charset="0"/>
                <a:sym typeface="+mn-ea"/>
              </a:rPr>
              <a:t> - tranthao121004@gmail.com</a:t>
            </a:r>
            <a:endParaRPr lang="en-US" sz="11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75564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t>‹#›</a:t>
            </a:fld>
            <a:endParaRPr lang="zh-CN" altLang="en-US"/>
          </a:p>
        </p:txBody>
      </p:sp>
      <p:sp>
        <p:nvSpPr>
          <p:cNvPr id="7" name="TextBox 6">
            <a:extLst>
              <a:ext uri="{FF2B5EF4-FFF2-40B4-BE49-F238E27FC236}">
                <a16:creationId xmlns:a16="http://schemas.microsoft.com/office/drawing/2014/main" id="{61ED127C-1AB9-49D4-AC10-B9A902CDDD42}"/>
              </a:ext>
            </a:extLst>
          </p:cNvPr>
          <p:cNvSpPr txBox="1"/>
          <p:nvPr userDrawn="1"/>
        </p:nvSpPr>
        <p:spPr>
          <a:xfrm>
            <a:off x="9625379" y="36047"/>
            <a:ext cx="2727813" cy="246221"/>
          </a:xfrm>
          <a:prstGeom prst="rect">
            <a:avLst/>
          </a:prstGeom>
          <a:noFill/>
        </p:spPr>
        <p:txBody>
          <a:bodyPr wrap="square">
            <a:spAutoFit/>
          </a:bodyPr>
          <a:lstStyle/>
          <a:p>
            <a:r>
              <a:rPr lang="en-US" sz="1000" i="1" dirty="0" err="1">
                <a:latin typeface="Times New Roman" panose="02020603050405020304" pitchFamily="18" charset="0"/>
                <a:cs typeface="Times New Roman" panose="02020603050405020304" pitchFamily="18" charset="0"/>
                <a:sym typeface="+mn-ea"/>
              </a:rPr>
              <a:t>Hương</a:t>
            </a:r>
            <a:r>
              <a:rPr lang="en-US" sz="1000" i="1" dirty="0">
                <a:latin typeface="Times New Roman" panose="02020603050405020304" pitchFamily="18" charset="0"/>
                <a:cs typeface="Times New Roman" panose="02020603050405020304" pitchFamily="18" charset="0"/>
                <a:sym typeface="+mn-ea"/>
              </a:rPr>
              <a:t> </a:t>
            </a:r>
            <a:r>
              <a:rPr lang="en-US" sz="1000" i="1" dirty="0" err="1">
                <a:latin typeface="Times New Roman" panose="02020603050405020304" pitchFamily="18" charset="0"/>
                <a:cs typeface="Times New Roman" panose="02020603050405020304" pitchFamily="18" charset="0"/>
                <a:sym typeface="+mn-ea"/>
              </a:rPr>
              <a:t>Thảo</a:t>
            </a:r>
            <a:r>
              <a:rPr lang="en-US" sz="1000" i="1" dirty="0">
                <a:latin typeface="Times New Roman" panose="02020603050405020304" pitchFamily="18" charset="0"/>
                <a:cs typeface="Times New Roman" panose="02020603050405020304" pitchFamily="18" charset="0"/>
                <a:sym typeface="+mn-ea"/>
              </a:rPr>
              <a:t> - tranthao121004@gmail.com</a:t>
            </a:r>
            <a:endParaRPr lang="en-US" sz="1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6043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7375626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49" r:id="rId9"/>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78475"/>
      </p:ext>
    </p:extLst>
  </p:cSld>
  <p:clrMap bg1="lt1" tx1="dk1" bg2="lt2" tx2="dk2" accent1="accent1" accent2="accent2" accent3="accent3" accent4="accent4" accent5="accent5" accent6="accent6" hlink="hlink" folHlink="folHlink"/>
  <p:sldLayoutIdLst>
    <p:sldLayoutId id="2147483802" r:id="rId1"/>
    <p:sldLayoutId id="2147483805" r:id="rId2"/>
    <p:sldLayoutId id="2147483806" r:id="rId3"/>
    <p:sldLayoutId id="2147483807" r:id="rId4"/>
    <p:sldLayoutId id="2147483808" r:id="rId5"/>
    <p:sldLayoutId id="2147483809" r:id="rId6"/>
    <p:sldLayoutId id="2147483819" r:id="rId7"/>
    <p:sldLayoutId id="2147483820" r:id="rId8"/>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4529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p:transition spd="slow">
    <p:comb/>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8314975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59C6F32-809B-4A83-821D-D07C0E8E5FD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D247BC8-A6CA-494E-BB60-552F2E0104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62310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2.xml"/><Relationship Id="rId1" Type="http://schemas.openxmlformats.org/officeDocument/2006/relationships/tags" Target="../tags/tag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2.xml"/><Relationship Id="rId5" Type="http://schemas.openxmlformats.org/officeDocument/2006/relationships/slide" Target="slide9.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2.xml"/><Relationship Id="rId6" Type="http://schemas.openxmlformats.org/officeDocument/2006/relationships/slide" Target="slide19.xml"/><Relationship Id="rId5" Type="http://schemas.openxmlformats.org/officeDocument/2006/relationships/slide" Target="slide8.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42.xml"/><Relationship Id="rId5" Type="http://schemas.openxmlformats.org/officeDocument/2006/relationships/slide" Target="slide1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slideLayout" Target="../slideLayouts/slideLayout42.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C29ADE-25F2-48A0-8D86-FACEBFCC2C6B}"/>
              </a:ext>
            </a:extLst>
          </p:cNvPr>
          <p:cNvPicPr>
            <a:picLocks noChangeAspect="1"/>
          </p:cNvPicPr>
          <p:nvPr/>
        </p:nvPicPr>
        <p:blipFill>
          <a:blip r:embed="rId2"/>
          <a:stretch>
            <a:fillRect/>
          </a:stretch>
        </p:blipFill>
        <p:spPr>
          <a:xfrm>
            <a:off x="0" y="0"/>
            <a:ext cx="12188672" cy="6858000"/>
          </a:xfrm>
          <a:prstGeom prst="rect">
            <a:avLst/>
          </a:prstGeom>
        </p:spPr>
      </p:pic>
    </p:spTree>
    <p:extLst>
      <p:ext uri="{BB962C8B-B14F-4D97-AF65-F5344CB8AC3E}">
        <p14:creationId xmlns:p14="http://schemas.microsoft.com/office/powerpoint/2010/main" val="191073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6829" y="0"/>
            <a:ext cx="3246633" cy="461665"/>
          </a:xfrm>
          <a:prstGeom prst="rect">
            <a:avLst/>
          </a:prstGeom>
          <a:noFill/>
        </p:spPr>
        <p:txBody>
          <a:bodyPr wrap="square" rtlCol="0">
            <a:spAutoFit/>
          </a:bodyPr>
          <a:lstStyle/>
          <a:p>
            <a:r>
              <a:rPr lang="en-US" sz="2400" b="1" smtClean="0">
                <a:solidFill>
                  <a:srgbClr val="FF0000"/>
                </a:solidFill>
                <a:latin typeface="Arial" panose="020B0604020202020204" pitchFamily="34" charset="0"/>
                <a:cs typeface="Arial" panose="020B0604020202020204" pitchFamily="34" charset="0"/>
              </a:rPr>
              <a:t>Chuyện bốn mùa</a:t>
            </a:r>
            <a:endParaRPr lang="en-US" sz="2400" b="1">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0" y="307463"/>
            <a:ext cx="12339263" cy="6740307"/>
          </a:xfrm>
          <a:prstGeom prst="rect">
            <a:avLst/>
          </a:prstGeom>
          <a:noFill/>
        </p:spPr>
        <p:txBody>
          <a:bodyPr wrap="square" rtlCol="0">
            <a:spAutoFit/>
          </a:bodyPr>
          <a:lstStyle/>
          <a:p>
            <a:r>
              <a:rPr lang="en-US" sz="2400" smtClean="0">
                <a:latin typeface="Arial" panose="020B0604020202020204" pitchFamily="34" charset="0"/>
                <a:cs typeface="Arial" panose="020B0604020202020204" pitchFamily="34" charset="0"/>
              </a:rPr>
              <a:t>	Ngày đầu năm, bốn nàng tiên Xuân, Hạ, Thu, Đông gặp nhau. Đông cầm tay Xuân bảo:</a:t>
            </a:r>
          </a:p>
          <a:p>
            <a:r>
              <a:rPr lang="en-US" sz="2400" smtClean="0">
                <a:latin typeface="Arial" panose="020B0604020202020204" pitchFamily="34" charset="0"/>
                <a:cs typeface="Arial" panose="020B0604020202020204" pitchFamily="34" charset="0"/>
              </a:rPr>
              <a:t>	-Chị là người sung sướng nhất. Ai cũng yêu chị. Chị về, cây nào cũng đâm chồi nảy lộc.</a:t>
            </a:r>
          </a:p>
          <a:p>
            <a:r>
              <a:rPr lang="en-US" sz="2400" smtClean="0">
                <a:latin typeface="Arial" panose="020B0604020202020204" pitchFamily="34" charset="0"/>
                <a:cs typeface="Arial" panose="020B0604020202020204" pitchFamily="34" charset="0"/>
              </a:rPr>
              <a:t>	Xuân nói:</a:t>
            </a:r>
          </a:p>
          <a:p>
            <a:r>
              <a:rPr lang="en-US" sz="2400" smtClean="0">
                <a:latin typeface="Arial" panose="020B0604020202020204" pitchFamily="34" charset="0"/>
                <a:cs typeface="Arial" panose="020B0604020202020204" pitchFamily="34" charset="0"/>
              </a:rPr>
              <a:t>	-Nhưng nhờ có em Hạ, cây trong vườn mới đơm trái ngọt, học sinh mới được nghỉ hè.</a:t>
            </a:r>
          </a:p>
          <a:p>
            <a:r>
              <a:rPr lang="en-US" sz="2400" smtClean="0">
                <a:latin typeface="Arial" panose="020B0604020202020204" pitchFamily="34" charset="0"/>
                <a:cs typeface="Arial" panose="020B0604020202020204" pitchFamily="34" charset="0"/>
              </a:rPr>
              <a:t>	Nàng Hạ tinh nghịch xen vào:</a:t>
            </a:r>
          </a:p>
          <a:p>
            <a:r>
              <a:rPr lang="en-US" sz="2400" smtClean="0">
                <a:latin typeface="Arial" panose="020B0604020202020204" pitchFamily="34" charset="0"/>
                <a:cs typeface="Arial" panose="020B0604020202020204" pitchFamily="34" charset="0"/>
              </a:rPr>
              <a:t>	-Thế mà thiếu nhi lại thích em Thu nhất. Không có Thu, làm sao có đêm trăng rằm rước đèn, phá cỗ,…</a:t>
            </a:r>
          </a:p>
          <a:p>
            <a:r>
              <a:rPr lang="en-US" sz="2400" smtClean="0">
                <a:latin typeface="Arial" panose="020B0604020202020204" pitchFamily="34" charset="0"/>
                <a:cs typeface="Arial" panose="020B0604020202020204" pitchFamily="34" charset="0"/>
              </a:rPr>
              <a:t>	Giọng buồn buồn, Đông nói:</a:t>
            </a:r>
          </a:p>
          <a:p>
            <a:r>
              <a:rPr lang="en-US" sz="2400" smtClean="0">
                <a:latin typeface="Arial" panose="020B0604020202020204" pitchFamily="34" charset="0"/>
                <a:cs typeface="Arial" panose="020B0604020202020204" pitchFamily="34" charset="0"/>
              </a:rPr>
              <a:t>	-Chỉ có em là chẳng ai yêu.</a:t>
            </a:r>
          </a:p>
          <a:p>
            <a:r>
              <a:rPr lang="en-US" sz="2400" smtClean="0">
                <a:latin typeface="Arial" panose="020B0604020202020204" pitchFamily="34" charset="0"/>
                <a:cs typeface="Arial" panose="020B0604020202020204" pitchFamily="34" charset="0"/>
              </a:rPr>
              <a:t>	Thu đặt tay lên vai Đông, thủ thỉ:</a:t>
            </a:r>
          </a:p>
          <a:p>
            <a:r>
              <a:rPr lang="en-US" sz="2400" smtClean="0">
                <a:latin typeface="Arial" panose="020B0604020202020204" pitchFamily="34" charset="0"/>
                <a:cs typeface="Arial" panose="020B0604020202020204" pitchFamily="34" charset="0"/>
              </a:rPr>
              <a:t>	-Có em mới bập bùng bếp lửa nhà sàn, mọi người mới có giấc ngủ ấm trong chăn.</a:t>
            </a:r>
          </a:p>
          <a:p>
            <a:r>
              <a:rPr lang="en-US" sz="2400" smtClean="0">
                <a:latin typeface="Arial" panose="020B0604020202020204" pitchFamily="34" charset="0"/>
                <a:cs typeface="Arial" panose="020B0604020202020204" pitchFamily="34" charset="0"/>
              </a:rPr>
              <a:t>Bốn nàng tiên mải chuyện trò, không biết bà Đất đã đến từ lúc nào. Bà nói:</a:t>
            </a:r>
          </a:p>
          <a:p>
            <a:r>
              <a:rPr lang="en-US" sz="2400" smtClean="0">
                <a:latin typeface="Arial" panose="020B0604020202020204" pitchFamily="34" charset="0"/>
                <a:cs typeface="Arial" panose="020B0604020202020204" pitchFamily="34" charset="0"/>
              </a:rPr>
              <a:t>	-Xuân làm cho cây lá tươi tốt. Hạ cho trái ngọt, hoa thơm. Thu làm cho trời xanh cao, học sinh nhớ ngày tựu trường. Còn cháu Đông, cháu có công ủ ấm mầm sống để xuân về cây cối đam chồi nảy lộc. Các cháu đều có ích, đều đáng yêu.</a:t>
            </a:r>
            <a:endParaRPr lang="en-US" sz="2400">
              <a:latin typeface="Arial" panose="020B0604020202020204" pitchFamily="34" charset="0"/>
              <a:cs typeface="Arial" panose="020B0604020202020204" pitchFamily="34" charset="0"/>
            </a:endParaRPr>
          </a:p>
        </p:txBody>
      </p:sp>
      <p:sp>
        <p:nvSpPr>
          <p:cNvPr id="6" name="Rectangle: Rounded Corners 3">
            <a:extLst>
              <a:ext uri="{FF2B5EF4-FFF2-40B4-BE49-F238E27FC236}">
                <a16:creationId xmlns:a16="http://schemas.microsoft.com/office/drawing/2014/main" id="{C619E51D-8D03-4544-B996-2DD0685DBE48}"/>
              </a:ext>
            </a:extLst>
          </p:cNvPr>
          <p:cNvSpPr/>
          <p:nvPr/>
        </p:nvSpPr>
        <p:spPr>
          <a:xfrm>
            <a:off x="9739901" y="-113527"/>
            <a:ext cx="2452099" cy="42099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noProof="0" dirty="0">
                <a:solidFill>
                  <a:prstClr val="white"/>
                </a:solidFill>
                <a:latin typeface="Arial" panose="020B0604020202020204" pitchFamily="34" charset="0"/>
                <a:ea typeface="Arial-Rounded" panose="020B0500000000000000" pitchFamily="34" charset="0"/>
                <a:cs typeface="Arial" panose="020B0604020202020204" pitchFamily="34" charset="0"/>
              </a:rPr>
              <a:t>Đọc mẫu</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9757520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093306" y="182476"/>
            <a:ext cx="1084780" cy="589072"/>
          </a:xfrm>
          <a:prstGeom prst="rect">
            <a:avLst/>
          </a:prstGeom>
          <a:noFill/>
        </p:spPr>
        <p:txBody>
          <a:bodyPr wrap="square" rtlCol="0">
            <a:spAutoFit/>
          </a:bodyPr>
          <a:lstStyle/>
          <a:p>
            <a:pPr algn="ctr">
              <a:lnSpc>
                <a:spcPct val="150000"/>
              </a:lnSpc>
            </a:pPr>
            <a:r>
              <a:rPr lang="vi-VN" sz="2400" b="1" dirty="0">
                <a:solidFill>
                  <a:srgbClr val="17479D"/>
                </a:solidFill>
                <a:latin typeface="UTM Avo" panose="02040603050506020204" pitchFamily="18" charset="0"/>
              </a:rPr>
              <a:t>ĐỌC</a:t>
            </a:r>
            <a:endParaRPr lang="en-US" sz="24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16894" y="22253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1635696" y="1223579"/>
            <a:ext cx="9035395" cy="1003031"/>
          </a:xfrm>
          <a:prstGeom prst="rect">
            <a:avLst/>
          </a:prstGeom>
          <a:noFill/>
        </p:spPr>
        <p:txBody>
          <a:bodyPr wrap="square" rtlCol="0">
            <a:spAutoFit/>
          </a:bodyPr>
          <a:lstStyle/>
          <a:p>
            <a:pPr algn="ctr">
              <a:lnSpc>
                <a:spcPct val="150000"/>
              </a:lnSpc>
            </a:pPr>
            <a:r>
              <a:rPr lang="vi-VN" sz="4400" b="1" dirty="0">
                <a:solidFill>
                  <a:schemeClr val="accent6">
                    <a:lumMod val="50000"/>
                  </a:schemeClr>
                </a:solidFill>
                <a:latin typeface="UTM Avo" panose="02040603050506020204" pitchFamily="18" charset="0"/>
              </a:rPr>
              <a:t>Cách đọc lời thoại nhân vật</a:t>
            </a:r>
            <a:endParaRPr lang="en-US" sz="4400" b="1" dirty="0">
              <a:solidFill>
                <a:schemeClr val="accent6">
                  <a:lumMod val="50000"/>
                </a:schemeClr>
              </a:solidFill>
              <a:latin typeface="UTM Avo" panose="02040603050506020204" pitchFamily="18" charset="0"/>
            </a:endParaRPr>
          </a:p>
        </p:txBody>
      </p:sp>
      <p:sp>
        <p:nvSpPr>
          <p:cNvPr id="2" name="TextBox 1">
            <a:extLst>
              <a:ext uri="{FF2B5EF4-FFF2-40B4-BE49-F238E27FC236}">
                <a16:creationId xmlns:a16="http://schemas.microsoft.com/office/drawing/2014/main" id="{EEF95F1B-E4A1-A64C-B072-6CB8EC6A45EC}"/>
              </a:ext>
            </a:extLst>
          </p:cNvPr>
          <p:cNvSpPr txBox="1"/>
          <p:nvPr/>
        </p:nvSpPr>
        <p:spPr>
          <a:xfrm>
            <a:off x="2518779" y="2460937"/>
            <a:ext cx="7796301" cy="1843582"/>
          </a:xfrm>
          <a:prstGeom prst="rect">
            <a:avLst/>
          </a:prstGeom>
          <a:noFill/>
        </p:spPr>
        <p:txBody>
          <a:bodyPr wrap="none" rtlCol="0">
            <a:spAutoFit/>
          </a:bodyPr>
          <a:lstStyle/>
          <a:p>
            <a:pPr marL="380990" indent="-380990">
              <a:lnSpc>
                <a:spcPct val="150000"/>
              </a:lnSpc>
              <a:buFontTx/>
              <a:buChar char="-"/>
            </a:pPr>
            <a:r>
              <a:rPr lang="en-VN" sz="4000" dirty="0">
                <a:latin typeface="UTM Avo" panose="02040603050506020204" pitchFamily="18" charset="0"/>
              </a:rPr>
              <a:t>Lời 4 cô tiên: nhí nhảnh, hồn nhiên</a:t>
            </a:r>
          </a:p>
          <a:p>
            <a:pPr marL="380990" indent="-380990">
              <a:lnSpc>
                <a:spcPct val="150000"/>
              </a:lnSpc>
              <a:buFontTx/>
              <a:buChar char="-"/>
            </a:pPr>
            <a:r>
              <a:rPr lang="en-VN" sz="4000" dirty="0">
                <a:latin typeface="UTM Avo" panose="02040603050506020204" pitchFamily="18" charset="0"/>
              </a:rPr>
              <a:t>Lời bà Đất: trầm lắng</a:t>
            </a:r>
          </a:p>
        </p:txBody>
      </p:sp>
    </p:spTree>
    <p:custDataLst>
      <p:tags r:id="rId1"/>
    </p:custDataLst>
    <p:extLst>
      <p:ext uri="{BB962C8B-B14F-4D97-AF65-F5344CB8AC3E}">
        <p14:creationId xmlns:p14="http://schemas.microsoft.com/office/powerpoint/2010/main" val="858197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6829" y="0"/>
            <a:ext cx="3246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Chuyện bốn mùa</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0" y="307463"/>
            <a:ext cx="12339263"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Ngày đầu năm, bốn nàng tiên Xuân, Hạ, Thu, Đông gặp nhau. Đông cầm tay Xuân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-Chị là người sung sướng nhất. Ai cũng yêu chị. Chị về, cây nào cũng đâm chồi nảy lộc.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Xuân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-Nhưng nhờ có em Hạ, cây trong vườn mới đơm trái ngọt, học sinh mới được nghỉ hè.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Nàng Hạ tinh nghịch xen vào: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-Thế mà thiếu nhi lại thích em Thu nhất. Không có Thu, làm sao có đêm trăng rằm rước đèn, phá cỗ,…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Giọng buồn buồn, Đông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-Chỉ có em là chẳng ai yêu.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Thu đặt tay lên vai Đông, thủ thỉ: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-Có em mới bập bùng bếp lửa nhà sàn, mọi người mới có giấc ngủ ấm trong chăn.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Bốn nàng tiên mải chuyện trò, không biết bà Đất đã đến từ lúc nào. Bà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-Xuân làm cho cây lá tươi tốt. Hạ cho trái ngọt, hoa thơm. Thu làm cho trời xanh cao, học sinh nhớ ngày tựu trường. Còn cháu Đông, cháu có công ủ ấm mầm sống để xuân về cây cối đam chồi nảy lộc. Các cháu đều có ích, đều đáng yêu.</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Oval 6">
            <a:extLst>
              <a:ext uri="{FF2B5EF4-FFF2-40B4-BE49-F238E27FC236}">
                <a16:creationId xmlns:a16="http://schemas.microsoft.com/office/drawing/2014/main" id="{5193B87F-48A9-472D-AE20-EBC9E82FBAA8}"/>
              </a:ext>
            </a:extLst>
          </p:cNvPr>
          <p:cNvSpPr/>
          <p:nvPr/>
        </p:nvSpPr>
        <p:spPr>
          <a:xfrm>
            <a:off x="369394" y="5372190"/>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8" name="Rectangle: Rounded Corners 8">
            <a:extLst>
              <a:ext uri="{FF2B5EF4-FFF2-40B4-BE49-F238E27FC236}">
                <a16:creationId xmlns:a16="http://schemas.microsoft.com/office/drawing/2014/main" id="{07C9EE2B-3A4C-4368-8A6D-42E50FD8D1DC}"/>
              </a:ext>
            </a:extLst>
          </p:cNvPr>
          <p:cNvSpPr/>
          <p:nvPr/>
        </p:nvSpPr>
        <p:spPr>
          <a:xfrm>
            <a:off x="8845811" y="-113527"/>
            <a:ext cx="3346189" cy="42099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noProof="0" dirty="0">
                <a:solidFill>
                  <a:prstClr val="white"/>
                </a:solidFill>
                <a:latin typeface="Arial" panose="020B0604020202020204" pitchFamily="34" charset="0"/>
                <a:ea typeface="Arial-Rounded" panose="020B0500000000000000" pitchFamily="34" charset="0"/>
                <a:cs typeface="Arial" panose="020B0604020202020204" pitchFamily="34" charset="0"/>
              </a:rPr>
              <a:t>Đọc  nối tiếp đoạn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9" name="Oval 8">
            <a:extLst>
              <a:ext uri="{FF2B5EF4-FFF2-40B4-BE49-F238E27FC236}">
                <a16:creationId xmlns:a16="http://schemas.microsoft.com/office/drawing/2014/main" id="{E2E35C4E-4EFB-4E33-8FFA-68B1CB41E4CC}"/>
              </a:ext>
            </a:extLst>
          </p:cNvPr>
          <p:cNvSpPr/>
          <p:nvPr/>
        </p:nvSpPr>
        <p:spPr>
          <a:xfrm>
            <a:off x="240966" y="230832"/>
            <a:ext cx="524578"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37876963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360安全浏览器下载\六一\Nipic_2531170_b95b5e79d8a6cffe\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197" y="3436906"/>
            <a:ext cx="1920289" cy="28983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360安全浏览器下载\六一\Nipic_2531170_b95b5e79d8a6cffe\未标题-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1467" y="3793450"/>
            <a:ext cx="1748264" cy="24098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F:\360安全浏览器下载\六一\Nipic_2531170_b95b5e79d8a6cff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7532" y="3882914"/>
            <a:ext cx="1545893" cy="2432167"/>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F:\360安全浏览器下载\六一\Nipic_2531170_b95b5e79d8a6cff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3567" y="3557827"/>
            <a:ext cx="1970463" cy="24756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388F83-2F86-415A-B996-49254E2DAF6D}"/>
              </a:ext>
            </a:extLst>
          </p:cNvPr>
          <p:cNvSpPr txBox="1"/>
          <p:nvPr/>
        </p:nvSpPr>
        <p:spPr>
          <a:xfrm>
            <a:off x="3591586" y="1502774"/>
            <a:ext cx="6138041" cy="923330"/>
          </a:xfrm>
          <a:prstGeom prst="rect">
            <a:avLst/>
          </a:prstGeom>
          <a:noFill/>
        </p:spPr>
        <p:txBody>
          <a:bodyPr wrap="square" rtlCol="0">
            <a:spAutoFit/>
          </a:bodyPr>
          <a:lstStyle/>
          <a:p>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Luyện</a:t>
            </a: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đọc</a:t>
            </a: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từ</a:t>
            </a:r>
            <a:r>
              <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solidFill>
                  <a:schemeClr val="bg1"/>
                </a:solidFill>
                <a:latin typeface="Arial" panose="020B0604020202020204" pitchFamily="34" charset="0"/>
                <a:ea typeface="Arial-Rounded" panose="020B0500000000000000" pitchFamily="34" charset="0"/>
                <a:cs typeface="Arial" panose="020B0604020202020204" pitchFamily="34" charset="0"/>
              </a:rPr>
              <a:t>khó</a:t>
            </a:r>
            <a:endParaRPr lang="en-US" sz="54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88345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0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9221"/>
                                        </p:tgtEl>
                                        <p:attrNameLst>
                                          <p:attrName>style.visibility</p:attrName>
                                        </p:attrNameLst>
                                      </p:cBhvr>
                                      <p:to>
                                        <p:strVal val="visible"/>
                                      </p:to>
                                    </p:set>
                                    <p:anim calcmode="lin" valueType="num">
                                      <p:cBhvr additive="base">
                                        <p:cTn id="11" dur="500" fill="hold"/>
                                        <p:tgtEl>
                                          <p:spTgt spid="9221"/>
                                        </p:tgtEl>
                                        <p:attrNameLst>
                                          <p:attrName>ppt_x</p:attrName>
                                        </p:attrNameLst>
                                      </p:cBhvr>
                                      <p:tavLst>
                                        <p:tav tm="0">
                                          <p:val>
                                            <p:strVal val="0-#ppt_w/2"/>
                                          </p:val>
                                        </p:tav>
                                        <p:tav tm="100000">
                                          <p:val>
                                            <p:strVal val="#ppt_x"/>
                                          </p:val>
                                        </p:tav>
                                      </p:tavLst>
                                    </p:anim>
                                    <p:anim calcmode="lin" valueType="num">
                                      <p:cBhvr additive="base">
                                        <p:cTn id="12" dur="500" fill="hold"/>
                                        <p:tgtEl>
                                          <p:spTgt spid="92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300"/>
                                  </p:stCondLst>
                                  <p:childTnLst>
                                    <p:set>
                                      <p:cBhvr>
                                        <p:cTn id="14" dur="1" fill="hold">
                                          <p:stCondLst>
                                            <p:cond delay="0"/>
                                          </p:stCondLst>
                                        </p:cTn>
                                        <p:tgtEl>
                                          <p:spTgt spid="9218"/>
                                        </p:tgtEl>
                                        <p:attrNameLst>
                                          <p:attrName>style.visibility</p:attrName>
                                        </p:attrNameLst>
                                      </p:cBhvr>
                                      <p:to>
                                        <p:strVal val="visible"/>
                                      </p:to>
                                    </p:set>
                                    <p:anim calcmode="lin" valueType="num">
                                      <p:cBhvr additive="base">
                                        <p:cTn id="15" dur="500" fill="hold"/>
                                        <p:tgtEl>
                                          <p:spTgt spid="9218"/>
                                        </p:tgtEl>
                                        <p:attrNameLst>
                                          <p:attrName>ppt_x</p:attrName>
                                        </p:attrNameLst>
                                      </p:cBhvr>
                                      <p:tavLst>
                                        <p:tav tm="0">
                                          <p:val>
                                            <p:strVal val="0-#ppt_w/2"/>
                                          </p:val>
                                        </p:tav>
                                        <p:tav tm="100000">
                                          <p:val>
                                            <p:strVal val="#ppt_x"/>
                                          </p:val>
                                        </p:tav>
                                      </p:tavLst>
                                    </p:anim>
                                    <p:anim calcmode="lin" valueType="num">
                                      <p:cBhvr additive="base">
                                        <p:cTn id="16" dur="500" fill="hold"/>
                                        <p:tgtEl>
                                          <p:spTgt spid="92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30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0-#ppt_w/2"/>
                                          </p:val>
                                        </p:tav>
                                        <p:tav tm="100000">
                                          <p:val>
                                            <p:strVal val="#ppt_x"/>
                                          </p:val>
                                        </p:tav>
                                      </p:tavLst>
                                    </p:anim>
                                    <p:anim calcmode="lin" valueType="num">
                                      <p:cBhvr additive="base">
                                        <p:cTn id="20" dur="500" fill="hold"/>
                                        <p:tgtEl>
                                          <p:spTgt spid="9220"/>
                                        </p:tgtEl>
                                        <p:attrNameLst>
                                          <p:attrName>ppt_y</p:attrName>
                                        </p:attrNameLst>
                                      </p:cBhvr>
                                      <p:tavLst>
                                        <p:tav tm="0">
                                          <p:val>
                                            <p:strVal val="#ppt_y"/>
                                          </p:val>
                                        </p:tav>
                                        <p:tav tm="100000">
                                          <p:val>
                                            <p:strVal val="#ppt_y"/>
                                          </p:val>
                                        </p:tav>
                                      </p:tavLst>
                                    </p:anim>
                                  </p:childTnLst>
                                </p:cTn>
                              </p:par>
                            </p:childTnLst>
                          </p:cTn>
                        </p:par>
                        <p:par>
                          <p:cTn id="21" fill="hold">
                            <p:stCondLst>
                              <p:cond delay="800"/>
                            </p:stCondLst>
                            <p:childTnLst>
                              <p:par>
                                <p:cTn id="22" presetID="42"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6829" y="0"/>
            <a:ext cx="32466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rPr>
              <a:t>Chuyện bốn mùa</a:t>
            </a:r>
            <a:endParaRPr kumimoji="0" 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0" y="307463"/>
            <a:ext cx="12339263"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Ngày đầu năm, bốn nàng tiên Xuân, Hạ, Thu, Đông gặp nhau. Đông cầm tay Xuân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-Chị là người sung sướng nhất. Ai cũng yêu chị. Chị về, cây nào cũng đâm chồi nảy lộc.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Xuân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-Nhưng nhờ có em Hạ, cây trong vườn mới đơm trái ngọt, học sinh mới được nghỉ hè.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Nàng Hạ tinh nghịch xen vào: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-Thế mà thiếu nhi lại thích em Thu nhất. Không có Thu, làm sao có đêm trăng rằm rước đèn, phá cỗ,…</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Giọng buồn buồn, Đông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-Chỉ có em là chẳng ai yêu.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Thu đặt tay lên vai Đông, thủ thỉ:</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-Có em mới bập bùng bếp lửa nhà sàn, mọi người mới có giấc ngủ ấm trong chăn.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Bốn nàng tiên mải chuyện trò, không biết bà Đất đã đến từ lúc nào. Bà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-Xuân làm cho cây lá tươi tốt. Hạ cho trái ngọt, hoa thơm. Thu làm cho trời xanh cao, học sinh nhớ ngày tựu trường. Còn cháu Đông, cháu có công ủ ấm mầm sống để xuân về cây cối đam chồi nảy lộc. Các cháu đều có ích, đều đáng yêu.</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Oval 6">
            <a:extLst>
              <a:ext uri="{FF2B5EF4-FFF2-40B4-BE49-F238E27FC236}">
                <a16:creationId xmlns:a16="http://schemas.microsoft.com/office/drawing/2014/main" id="{5193B87F-48A9-472D-AE20-EBC9E82FBAA8}"/>
              </a:ext>
            </a:extLst>
          </p:cNvPr>
          <p:cNvSpPr/>
          <p:nvPr/>
        </p:nvSpPr>
        <p:spPr>
          <a:xfrm>
            <a:off x="369394" y="5372190"/>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8" name="Rectangle: Rounded Corners 8">
            <a:extLst>
              <a:ext uri="{FF2B5EF4-FFF2-40B4-BE49-F238E27FC236}">
                <a16:creationId xmlns:a16="http://schemas.microsoft.com/office/drawing/2014/main" id="{07C9EE2B-3A4C-4368-8A6D-42E50FD8D1DC}"/>
              </a:ext>
            </a:extLst>
          </p:cNvPr>
          <p:cNvSpPr/>
          <p:nvPr/>
        </p:nvSpPr>
        <p:spPr>
          <a:xfrm>
            <a:off x="8845811" y="-113527"/>
            <a:ext cx="3346189" cy="420990"/>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noProof="0" dirty="0">
                <a:solidFill>
                  <a:prstClr val="white"/>
                </a:solidFill>
                <a:latin typeface="Arial" panose="020B0604020202020204" pitchFamily="34" charset="0"/>
                <a:ea typeface="Arial-Rounded" panose="020B0500000000000000" pitchFamily="34" charset="0"/>
                <a:cs typeface="Arial" panose="020B0604020202020204" pitchFamily="34" charset="0"/>
              </a:rPr>
              <a:t>Đọc  nối tiếp đoạn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9" name="Oval 8">
            <a:extLst>
              <a:ext uri="{FF2B5EF4-FFF2-40B4-BE49-F238E27FC236}">
                <a16:creationId xmlns:a16="http://schemas.microsoft.com/office/drawing/2014/main" id="{E2E35C4E-4EFB-4E33-8FFA-68B1CB41E4CC}"/>
              </a:ext>
            </a:extLst>
          </p:cNvPr>
          <p:cNvSpPr/>
          <p:nvPr/>
        </p:nvSpPr>
        <p:spPr>
          <a:xfrm>
            <a:off x="240966" y="230832"/>
            <a:ext cx="524578"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cxnSp>
        <p:nvCxnSpPr>
          <p:cNvPr id="3" name="Straight Connector 2"/>
          <p:cNvCxnSpPr/>
          <p:nvPr/>
        </p:nvCxnSpPr>
        <p:spPr>
          <a:xfrm>
            <a:off x="2907587" y="1438382"/>
            <a:ext cx="1551397" cy="10274"/>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a:off x="0" y="1796265"/>
            <a:ext cx="1109609" cy="171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1" name="Straight Connector 10"/>
          <p:cNvCxnSpPr/>
          <p:nvPr/>
        </p:nvCxnSpPr>
        <p:spPr>
          <a:xfrm>
            <a:off x="10640603" y="3672479"/>
            <a:ext cx="1551397" cy="10274"/>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2597650" y="5474413"/>
            <a:ext cx="1347626" cy="171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76580" y="4013771"/>
            <a:ext cx="1109609" cy="171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3349375" y="6556960"/>
            <a:ext cx="1109609" cy="1713"/>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597966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877B3-246A-42B5-8F38-0E57CE13932A}"/>
              </a:ext>
            </a:extLst>
          </p:cNvPr>
          <p:cNvPicPr>
            <a:picLocks noChangeAspect="1"/>
          </p:cNvPicPr>
          <p:nvPr/>
        </p:nvPicPr>
        <p:blipFill>
          <a:blip r:embed="rId3"/>
          <a:stretch>
            <a:fillRect/>
          </a:stretch>
        </p:blipFill>
        <p:spPr>
          <a:xfrm>
            <a:off x="0" y="0"/>
            <a:ext cx="5989834" cy="6902192"/>
          </a:xfrm>
          <a:prstGeom prst="rect">
            <a:avLst/>
          </a:prstGeom>
        </p:spPr>
      </p:pic>
      <p:pic>
        <p:nvPicPr>
          <p:cNvPr id="7" name="Picture 6">
            <a:extLst>
              <a:ext uri="{FF2B5EF4-FFF2-40B4-BE49-F238E27FC236}">
                <a16:creationId xmlns:a16="http://schemas.microsoft.com/office/drawing/2014/main" id="{1B6A9C7B-5633-4BD5-8FF4-9EDC8EEEA3EA}"/>
              </a:ext>
            </a:extLst>
          </p:cNvPr>
          <p:cNvPicPr>
            <a:picLocks noChangeAspect="1"/>
          </p:cNvPicPr>
          <p:nvPr/>
        </p:nvPicPr>
        <p:blipFill>
          <a:blip r:embed="rId4"/>
          <a:stretch>
            <a:fillRect/>
          </a:stretch>
        </p:blipFill>
        <p:spPr>
          <a:xfrm>
            <a:off x="5989834" y="1967226"/>
            <a:ext cx="6226439" cy="2039695"/>
          </a:xfrm>
          <a:prstGeom prst="rect">
            <a:avLst/>
          </a:prstGeom>
        </p:spPr>
      </p:pic>
      <p:sp>
        <p:nvSpPr>
          <p:cNvPr id="2" name="Oval 1">
            <a:extLst>
              <a:ext uri="{FF2B5EF4-FFF2-40B4-BE49-F238E27FC236}">
                <a16:creationId xmlns:a16="http://schemas.microsoft.com/office/drawing/2014/main" id="{E2E35C4E-4EFB-4E33-8FFA-68B1CB41E4CC}"/>
              </a:ext>
            </a:extLst>
          </p:cNvPr>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193B87F-48A9-472D-AE20-EBC9E82FBAA8}"/>
              </a:ext>
            </a:extLst>
          </p:cNvPr>
          <p:cNvSpPr/>
          <p:nvPr/>
        </p:nvSpPr>
        <p:spPr>
          <a:xfrm>
            <a:off x="6174770" y="2054832"/>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8" name="Rectangle: Rounded Corners 7">
            <a:extLst>
              <a:ext uri="{FF2B5EF4-FFF2-40B4-BE49-F238E27FC236}">
                <a16:creationId xmlns:a16="http://schemas.microsoft.com/office/drawing/2014/main" id="{B523D825-F0F5-477D-8F8F-5CDFE2F6D14F}"/>
              </a:ext>
            </a:extLst>
          </p:cNvPr>
          <p:cNvSpPr/>
          <p:nvPr/>
        </p:nvSpPr>
        <p:spPr>
          <a:xfrm>
            <a:off x="7062859" y="5398955"/>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7C9EE2B-3A4C-4368-8A6D-42E50FD8D1DC}"/>
              </a:ext>
            </a:extLst>
          </p:cNvPr>
          <p:cNvSpPr/>
          <p:nvPr/>
        </p:nvSpPr>
        <p:spPr>
          <a:xfrm>
            <a:off x="7062858" y="5398955"/>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640092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831" y="879650"/>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9" descr="4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9300">
            <a:off x="-2622533" y="6284612"/>
            <a:ext cx="1274233" cy="619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90" descr="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928" y="6943724"/>
            <a:ext cx="2252133" cy="109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1" descr="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7050">
            <a:off x="-406917" y="6872411"/>
            <a:ext cx="1661583" cy="80645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923DC63-DC51-46BB-A1B7-07BC0531C9F8}"/>
              </a:ext>
            </a:extLst>
          </p:cNvPr>
          <p:cNvSpPr txBox="1"/>
          <p:nvPr/>
        </p:nvSpPr>
        <p:spPr>
          <a:xfrm>
            <a:off x="2004961" y="2694043"/>
            <a:ext cx="9069356"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Nhưng</a:t>
            </a:r>
            <a:r>
              <a:rPr kumimoji="0" lang="en-US" sz="4000" b="0" i="0" u="none" strike="noStrike" kern="1200" cap="none" spc="0" normalizeH="0" noProof="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nhờ có em Hạ, cây trong vườn mới đơm trái ngọt, học sinh mới được nghỉ hè.</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076947CD-250E-4498-BB6C-E1E1DFCB6698}"/>
              </a:ext>
            </a:extLst>
          </p:cNvPr>
          <p:cNvCxnSpPr/>
          <p:nvPr/>
        </p:nvCxnSpPr>
        <p:spPr>
          <a:xfrm flipH="1">
            <a:off x="7272099" y="28620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FFEA02C-F6D7-480F-B9CA-E37CD9E838D1}"/>
              </a:ext>
            </a:extLst>
          </p:cNvPr>
          <p:cNvCxnSpPr/>
          <p:nvPr/>
        </p:nvCxnSpPr>
        <p:spPr>
          <a:xfrm flipH="1">
            <a:off x="11060193" y="28620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AE8FF8-F888-447F-AE31-5E6D28C10353}"/>
              </a:ext>
            </a:extLst>
          </p:cNvPr>
          <p:cNvCxnSpPr/>
          <p:nvPr/>
        </p:nvCxnSpPr>
        <p:spPr>
          <a:xfrm flipH="1">
            <a:off x="6435213" y="344349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632CA21-6342-4D21-A613-032B1DE3190F}"/>
              </a:ext>
            </a:extLst>
          </p:cNvPr>
          <p:cNvCxnSpPr/>
          <p:nvPr/>
        </p:nvCxnSpPr>
        <p:spPr>
          <a:xfrm flipH="1">
            <a:off x="4003766" y="400579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AE773DC-56CE-4F01-97C6-169B1D639B59}"/>
              </a:ext>
            </a:extLst>
          </p:cNvPr>
          <p:cNvCxnSpPr/>
          <p:nvPr/>
        </p:nvCxnSpPr>
        <p:spPr>
          <a:xfrm flipH="1">
            <a:off x="3921273" y="400579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5201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par>
                                <p:cTn id="12" presetID="56" presetClass="path" presetSubtype="0" accel="50000" decel="50000" fill="hold" nodeType="withEffect">
                                  <p:stCondLst>
                                    <p:cond delay="0"/>
                                  </p:stCondLst>
                                  <p:childTnLst>
                                    <p:animMotion origin="layout" path="M -2.77778E-6 6.58017E-7 L 0.30851 -0.27186 " pathEditMode="relative" rAng="0" ptsTypes="AA">
                                      <p:cBhvr>
                                        <p:cTn id="13" dur="2000" fill="hold"/>
                                        <p:tgtEl>
                                          <p:spTgt spid="20"/>
                                        </p:tgtEl>
                                        <p:attrNameLst>
                                          <p:attrName>ppt_x</p:attrName>
                                          <p:attrName>ppt_y</p:attrName>
                                        </p:attrNameLst>
                                      </p:cBhvr>
                                      <p:rCtr x="15434" y="-13593"/>
                                    </p:animMotion>
                                  </p:childTnLst>
                                </p:cTn>
                              </p:par>
                              <p:par>
                                <p:cTn id="14" presetID="56" presetClass="path" presetSubtype="0" accel="50000" decel="50000" fill="hold" nodeType="withEffect">
                                  <p:stCondLst>
                                    <p:cond delay="0"/>
                                  </p:stCondLst>
                                  <p:childTnLst>
                                    <p:animMotion origin="layout" path="M -2.22222E-6 4.10565E-6 L 0.36493 -0.33241 " pathEditMode="relative" rAng="0" ptsTypes="AA">
                                      <p:cBhvr>
                                        <p:cTn id="15" dur="2000" fill="hold"/>
                                        <p:tgtEl>
                                          <p:spTgt spid="21"/>
                                        </p:tgtEl>
                                        <p:attrNameLst>
                                          <p:attrName>ppt_x</p:attrName>
                                          <p:attrName>ppt_y</p:attrName>
                                        </p:attrNameLst>
                                      </p:cBhvr>
                                      <p:rCtr x="18247" y="-16620"/>
                                    </p:animMotion>
                                  </p:childTnLst>
                                </p:cTn>
                              </p:par>
                              <p:par>
                                <p:cTn id="16" presetID="56" presetClass="path" presetSubtype="0" accel="50000" decel="50000" fill="hold" nodeType="withEffect">
                                  <p:stCondLst>
                                    <p:cond delay="0"/>
                                  </p:stCondLst>
                                  <p:childTnLst>
                                    <p:animMotion origin="layout" path="M -2.22222E-6 -4.16435E-6 L 0.81181 -0.80568 " pathEditMode="relative" rAng="0" ptsTypes="AA">
                                      <p:cBhvr>
                                        <p:cTn id="17" dur="2000" fill="hold"/>
                                        <p:tgtEl>
                                          <p:spTgt spid="22"/>
                                        </p:tgtEl>
                                        <p:attrNameLst>
                                          <p:attrName>ppt_x</p:attrName>
                                          <p:attrName>ppt_y</p:attrName>
                                        </p:attrNameLst>
                                      </p:cBhvr>
                                      <p:rCtr x="40590" y="-40284"/>
                                    </p:animMotion>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41338" y="2419211"/>
            <a:ext cx="5612321" cy="1200329"/>
          </a:xfrm>
          <a:prstGeom prst="rect">
            <a:avLst/>
          </a:prstGeom>
          <a:noFill/>
        </p:spPr>
        <p:txBody>
          <a:bodyPr wrap="square" rtlCol="0">
            <a:spAutoFit/>
          </a:bodyPr>
          <a:lstStyle/>
          <a:p>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endPar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86002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srcRect/>
          <a:stretch>
            <a:fillRect/>
          </a:stretch>
        </p:blipFill>
        <p:spPr bwMode="auto">
          <a:xfrm>
            <a:off x="0" y="1"/>
            <a:ext cx="5664201" cy="4030663"/>
          </a:xfrm>
          <a:prstGeom prst="rect">
            <a:avLst/>
          </a:prstGeom>
          <a:noFill/>
          <a:ln w="9525">
            <a:noFill/>
            <a:miter lim="800000"/>
            <a:headEnd/>
            <a:tailEnd/>
          </a:ln>
        </p:spPr>
      </p:pic>
      <p:pic>
        <p:nvPicPr>
          <p:cNvPr id="20483" name="Picture 3"/>
          <p:cNvPicPr>
            <a:picLocks noChangeAspect="1"/>
          </p:cNvPicPr>
          <p:nvPr/>
        </p:nvPicPr>
        <p:blipFill>
          <a:blip r:embed="rId3"/>
          <a:srcRect/>
          <a:stretch>
            <a:fillRect/>
          </a:stretch>
        </p:blipFill>
        <p:spPr bwMode="auto">
          <a:xfrm>
            <a:off x="5661026" y="0"/>
            <a:ext cx="6530974" cy="4083050"/>
          </a:xfrm>
          <a:prstGeom prst="rect">
            <a:avLst/>
          </a:prstGeom>
          <a:noFill/>
          <a:ln w="9525">
            <a:noFill/>
            <a:miter lim="800000"/>
            <a:headEnd/>
            <a:tailEnd/>
          </a:ln>
        </p:spPr>
      </p:pic>
      <p:pic>
        <p:nvPicPr>
          <p:cNvPr id="20484" name="Picture 4"/>
          <p:cNvPicPr>
            <a:picLocks noChangeAspect="1"/>
          </p:cNvPicPr>
          <p:nvPr/>
        </p:nvPicPr>
        <p:blipFill>
          <a:blip r:embed="rId4"/>
          <a:srcRect/>
          <a:stretch>
            <a:fillRect/>
          </a:stretch>
        </p:blipFill>
        <p:spPr bwMode="auto">
          <a:xfrm>
            <a:off x="0" y="4030664"/>
            <a:ext cx="7042151" cy="2827337"/>
          </a:xfrm>
          <a:prstGeom prst="rect">
            <a:avLst/>
          </a:prstGeom>
          <a:noFill/>
          <a:ln w="9525">
            <a:noFill/>
            <a:miter lim="800000"/>
            <a:headEnd/>
            <a:tailEnd/>
          </a:ln>
        </p:spPr>
      </p:pic>
      <p:sp>
        <p:nvSpPr>
          <p:cNvPr id="6" name="TextBox 5">
            <a:hlinkClick r:id="rId5" action="ppaction://hlinksldjump"/>
          </p:cNvPr>
          <p:cNvSpPr txBox="1">
            <a:spLocks noChangeArrowheads="1"/>
          </p:cNvSpPr>
          <p:nvPr/>
        </p:nvSpPr>
        <p:spPr bwMode="auto">
          <a:xfrm>
            <a:off x="7976886" y="4798219"/>
            <a:ext cx="3889375" cy="646113"/>
          </a:xfrm>
          <a:prstGeom prst="rect">
            <a:avLst/>
          </a:prstGeom>
          <a:noFill/>
          <a:ln w="9525">
            <a:noFill/>
            <a:miter lim="800000"/>
            <a:headEnd/>
            <a:tailEnd/>
          </a:ln>
        </p:spPr>
        <p:txBody>
          <a:bodyPr>
            <a:spAutoFit/>
          </a:bodyPr>
          <a:lstStyle/>
          <a:p>
            <a:r>
              <a:rPr lang="en-GB" altLang="en-US" sz="3600" b="1">
                <a:cs typeface="Times New Roman" pitchFamily="18" charset="0"/>
              </a:rPr>
              <a:t>đâm chồi nảy lộc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srcRect/>
          <a:stretch>
            <a:fillRect/>
          </a:stretch>
        </p:blipFill>
        <p:spPr bwMode="auto">
          <a:xfrm>
            <a:off x="1" y="1"/>
            <a:ext cx="5808664" cy="3013075"/>
          </a:xfrm>
          <a:prstGeom prst="rect">
            <a:avLst/>
          </a:prstGeom>
          <a:noFill/>
          <a:ln w="9525">
            <a:noFill/>
            <a:miter lim="800000"/>
            <a:headEnd/>
            <a:tailEnd/>
          </a:ln>
        </p:spPr>
      </p:pic>
      <p:pic>
        <p:nvPicPr>
          <p:cNvPr id="21507" name="Picture 2"/>
          <p:cNvPicPr>
            <a:picLocks noChangeAspect="1"/>
          </p:cNvPicPr>
          <p:nvPr/>
        </p:nvPicPr>
        <p:blipFill>
          <a:blip r:embed="rId3"/>
          <a:srcRect/>
          <a:stretch>
            <a:fillRect/>
          </a:stretch>
        </p:blipFill>
        <p:spPr bwMode="auto">
          <a:xfrm>
            <a:off x="5808663" y="1"/>
            <a:ext cx="6383336" cy="3013075"/>
          </a:xfrm>
          <a:prstGeom prst="rect">
            <a:avLst/>
          </a:prstGeom>
          <a:noFill/>
          <a:ln w="9525">
            <a:noFill/>
            <a:miter lim="800000"/>
            <a:headEnd/>
            <a:tailEnd/>
          </a:ln>
        </p:spPr>
      </p:pic>
      <p:pic>
        <p:nvPicPr>
          <p:cNvPr id="21508" name="Picture 3"/>
          <p:cNvPicPr>
            <a:picLocks noChangeAspect="1"/>
          </p:cNvPicPr>
          <p:nvPr/>
        </p:nvPicPr>
        <p:blipFill>
          <a:blip r:embed="rId4"/>
          <a:srcRect/>
          <a:stretch>
            <a:fillRect/>
          </a:stretch>
        </p:blipFill>
        <p:spPr bwMode="auto">
          <a:xfrm>
            <a:off x="5380832" y="3013074"/>
            <a:ext cx="6802438" cy="3844925"/>
          </a:xfrm>
          <a:prstGeom prst="rect">
            <a:avLst/>
          </a:prstGeom>
          <a:noFill/>
          <a:ln w="9525">
            <a:noFill/>
            <a:miter lim="800000"/>
            <a:headEnd/>
            <a:tailEnd/>
          </a:ln>
        </p:spPr>
      </p:pic>
      <p:sp>
        <p:nvSpPr>
          <p:cNvPr id="5" name="Action Button: Home 4">
            <a:hlinkClick r:id="rId5" action="ppaction://hlinksldjump" highlightClick="1"/>
          </p:cNvPr>
          <p:cNvSpPr/>
          <p:nvPr/>
        </p:nvSpPr>
        <p:spPr>
          <a:xfrm>
            <a:off x="9912350" y="6381750"/>
            <a:ext cx="482600" cy="476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5">
            <a:hlinkClick r:id="rId6" action="ppaction://hlinksldjump"/>
          </p:cNvPr>
          <p:cNvSpPr txBox="1">
            <a:spLocks noChangeArrowheads="1"/>
          </p:cNvSpPr>
          <p:nvPr/>
        </p:nvSpPr>
        <p:spPr bwMode="auto">
          <a:xfrm>
            <a:off x="1006867" y="4428287"/>
            <a:ext cx="2752405" cy="646331"/>
          </a:xfrm>
          <a:prstGeom prst="rect">
            <a:avLst/>
          </a:prstGeom>
          <a:noFill/>
          <a:ln w="9525">
            <a:noFill/>
            <a:miter lim="800000"/>
            <a:headEnd/>
            <a:tailEnd/>
          </a:ln>
        </p:spPr>
        <p:txBody>
          <a:bodyPr wrap="square">
            <a:spAutoFit/>
          </a:bodyPr>
          <a:lstStyle/>
          <a:p>
            <a:r>
              <a:rPr lang="en-GB" altLang="en-US" sz="3600" b="1">
                <a:cs typeface="Times New Roman" pitchFamily="18" charset="0"/>
              </a:rPr>
              <a:t>Đơm: nảy ra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089429" y="1012055"/>
            <a:ext cx="6329209" cy="4013418"/>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954843" y="3085716"/>
              <a:ext cx="2670199" cy="77886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Khởi</a:t>
              </a:r>
              <a:r>
                <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 </a:t>
              </a:r>
              <a:r>
                <a:rPr kumimoji="0" lang="en-US" altLang="zh-CN" sz="5400" b="1" i="0" u="none" strike="noStrike" kern="1200" cap="none" spc="0" normalizeH="0" baseline="0" noProof="0" dirty="0" err="1">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t>động</a:t>
              </a:r>
              <a:endParaRPr kumimoji="0" lang="zh-CN"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49823739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anim calcmode="lin" valueType="num">
                                      <p:cBhvr>
                                        <p:cTn id="8" dur="1000" fill="hold"/>
                                        <p:tgtEl>
                                          <p:spTgt spid="146"/>
                                        </p:tgtEl>
                                        <p:attrNameLst>
                                          <p:attrName>ppt_x</p:attrName>
                                        </p:attrNameLst>
                                      </p:cBhvr>
                                      <p:tavLst>
                                        <p:tav tm="0">
                                          <p:val>
                                            <p:strVal val="#ppt_x"/>
                                          </p:val>
                                        </p:tav>
                                        <p:tav tm="100000">
                                          <p:val>
                                            <p:strVal val="#ppt_x"/>
                                          </p:val>
                                        </p:tav>
                                      </p:tavLst>
                                    </p:anim>
                                    <p:anim calcmode="lin" valueType="num">
                                      <p:cBhvr>
                                        <p:cTn id="9" dur="1000" fill="hold"/>
                                        <p:tgtEl>
                                          <p:spTgt spid="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srcRect b="5080"/>
          <a:stretch>
            <a:fillRect/>
          </a:stretch>
        </p:blipFill>
        <p:spPr bwMode="auto">
          <a:xfrm>
            <a:off x="0" y="-12700"/>
            <a:ext cx="6311900" cy="3495675"/>
          </a:xfrm>
          <a:prstGeom prst="rect">
            <a:avLst/>
          </a:prstGeom>
          <a:noFill/>
          <a:ln w="9525">
            <a:noFill/>
            <a:miter lim="800000"/>
            <a:headEnd/>
            <a:tailEnd/>
          </a:ln>
        </p:spPr>
      </p:pic>
      <p:pic>
        <p:nvPicPr>
          <p:cNvPr id="22531" name="Picture 2"/>
          <p:cNvPicPr>
            <a:picLocks noChangeAspect="1"/>
          </p:cNvPicPr>
          <p:nvPr/>
        </p:nvPicPr>
        <p:blipFill>
          <a:blip r:embed="rId3"/>
          <a:srcRect/>
          <a:stretch>
            <a:fillRect/>
          </a:stretch>
        </p:blipFill>
        <p:spPr bwMode="auto">
          <a:xfrm>
            <a:off x="6311901" y="0"/>
            <a:ext cx="5880099" cy="4941888"/>
          </a:xfrm>
          <a:prstGeom prst="rect">
            <a:avLst/>
          </a:prstGeom>
          <a:noFill/>
          <a:ln w="9525">
            <a:noFill/>
            <a:miter lim="800000"/>
            <a:headEnd/>
            <a:tailEnd/>
          </a:ln>
        </p:spPr>
      </p:pic>
      <p:pic>
        <p:nvPicPr>
          <p:cNvPr id="22532" name="Picture 3"/>
          <p:cNvPicPr>
            <a:picLocks noChangeAspect="1"/>
          </p:cNvPicPr>
          <p:nvPr/>
        </p:nvPicPr>
        <p:blipFill>
          <a:blip r:embed="rId4"/>
          <a:srcRect/>
          <a:stretch>
            <a:fillRect/>
          </a:stretch>
        </p:blipFill>
        <p:spPr bwMode="auto">
          <a:xfrm>
            <a:off x="0" y="3470276"/>
            <a:ext cx="6311900" cy="3387725"/>
          </a:xfrm>
          <a:prstGeom prst="rect">
            <a:avLst/>
          </a:prstGeom>
          <a:noFill/>
          <a:ln w="9525">
            <a:noFill/>
            <a:miter lim="800000"/>
            <a:headEnd/>
            <a:tailEnd/>
          </a:ln>
        </p:spPr>
      </p:pic>
      <p:sp>
        <p:nvSpPr>
          <p:cNvPr id="6" name="TextBox 5">
            <a:hlinkClick r:id="rId5" action="ppaction://hlinksldjump"/>
          </p:cNvPr>
          <p:cNvSpPr txBox="1">
            <a:spLocks noChangeArrowheads="1"/>
          </p:cNvSpPr>
          <p:nvPr/>
        </p:nvSpPr>
        <p:spPr bwMode="auto">
          <a:xfrm>
            <a:off x="8074864" y="5454526"/>
            <a:ext cx="2519362" cy="646112"/>
          </a:xfrm>
          <a:prstGeom prst="rect">
            <a:avLst/>
          </a:prstGeom>
          <a:noFill/>
          <a:ln w="9525">
            <a:noFill/>
            <a:miter lim="800000"/>
            <a:headEnd/>
            <a:tailEnd/>
          </a:ln>
        </p:spPr>
        <p:txBody>
          <a:bodyPr>
            <a:spAutoFit/>
          </a:bodyPr>
          <a:lstStyle/>
          <a:p>
            <a:r>
              <a:rPr lang="en-GB" altLang="en-US" sz="3600" b="1">
                <a:cs typeface="Times New Roman" pitchFamily="18" charset="0"/>
              </a:rPr>
              <a:t>bập bùng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877B3-246A-42B5-8F38-0E57CE13932A}"/>
              </a:ext>
            </a:extLst>
          </p:cNvPr>
          <p:cNvPicPr>
            <a:picLocks noChangeAspect="1"/>
          </p:cNvPicPr>
          <p:nvPr/>
        </p:nvPicPr>
        <p:blipFill>
          <a:blip r:embed="rId3"/>
          <a:stretch>
            <a:fillRect/>
          </a:stretch>
        </p:blipFill>
        <p:spPr>
          <a:xfrm>
            <a:off x="0" y="0"/>
            <a:ext cx="5989834" cy="6902192"/>
          </a:xfrm>
          <a:prstGeom prst="rect">
            <a:avLst/>
          </a:prstGeom>
        </p:spPr>
      </p:pic>
      <p:pic>
        <p:nvPicPr>
          <p:cNvPr id="7" name="Picture 6">
            <a:extLst>
              <a:ext uri="{FF2B5EF4-FFF2-40B4-BE49-F238E27FC236}">
                <a16:creationId xmlns:a16="http://schemas.microsoft.com/office/drawing/2014/main" id="{1B6A9C7B-5633-4BD5-8FF4-9EDC8EEEA3EA}"/>
              </a:ext>
            </a:extLst>
          </p:cNvPr>
          <p:cNvPicPr>
            <a:picLocks noChangeAspect="1"/>
          </p:cNvPicPr>
          <p:nvPr/>
        </p:nvPicPr>
        <p:blipFill>
          <a:blip r:embed="rId4"/>
          <a:stretch>
            <a:fillRect/>
          </a:stretch>
        </p:blipFill>
        <p:spPr>
          <a:xfrm>
            <a:off x="5989834" y="1967226"/>
            <a:ext cx="6226439" cy="2039695"/>
          </a:xfrm>
          <a:prstGeom prst="rect">
            <a:avLst/>
          </a:prstGeom>
        </p:spPr>
      </p:pic>
      <p:sp>
        <p:nvSpPr>
          <p:cNvPr id="2" name="Oval 1">
            <a:extLst>
              <a:ext uri="{FF2B5EF4-FFF2-40B4-BE49-F238E27FC236}">
                <a16:creationId xmlns:a16="http://schemas.microsoft.com/office/drawing/2014/main" id="{E2E35C4E-4EFB-4E33-8FFA-68B1CB41E4CC}"/>
              </a:ext>
            </a:extLst>
          </p:cNvPr>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193B87F-48A9-472D-AE20-EBC9E82FBAA8}"/>
              </a:ext>
            </a:extLst>
          </p:cNvPr>
          <p:cNvSpPr/>
          <p:nvPr/>
        </p:nvSpPr>
        <p:spPr>
          <a:xfrm>
            <a:off x="6174770" y="2054832"/>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9" name="Rectangle: Rounded Corners 8">
            <a:extLst>
              <a:ext uri="{FF2B5EF4-FFF2-40B4-BE49-F238E27FC236}">
                <a16:creationId xmlns:a16="http://schemas.microsoft.com/office/drawing/2014/main" id="{07C9EE2B-3A4C-4368-8A6D-42E50FD8D1DC}"/>
              </a:ext>
            </a:extLst>
          </p:cNvPr>
          <p:cNvSpPr/>
          <p:nvPr/>
        </p:nvSpPr>
        <p:spPr>
          <a:xfrm>
            <a:off x="7062859" y="5166960"/>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04334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877B3-246A-42B5-8F38-0E57CE13932A}"/>
              </a:ext>
            </a:extLst>
          </p:cNvPr>
          <p:cNvPicPr>
            <a:picLocks noChangeAspect="1"/>
          </p:cNvPicPr>
          <p:nvPr/>
        </p:nvPicPr>
        <p:blipFill>
          <a:blip r:embed="rId3"/>
          <a:stretch>
            <a:fillRect/>
          </a:stretch>
        </p:blipFill>
        <p:spPr>
          <a:xfrm>
            <a:off x="0" y="0"/>
            <a:ext cx="5989834" cy="6902192"/>
          </a:xfrm>
          <a:prstGeom prst="rect">
            <a:avLst/>
          </a:prstGeom>
        </p:spPr>
      </p:pic>
      <p:pic>
        <p:nvPicPr>
          <p:cNvPr id="7" name="Picture 6">
            <a:extLst>
              <a:ext uri="{FF2B5EF4-FFF2-40B4-BE49-F238E27FC236}">
                <a16:creationId xmlns:a16="http://schemas.microsoft.com/office/drawing/2014/main" id="{1B6A9C7B-5633-4BD5-8FF4-9EDC8EEEA3EA}"/>
              </a:ext>
            </a:extLst>
          </p:cNvPr>
          <p:cNvPicPr>
            <a:picLocks noChangeAspect="1"/>
          </p:cNvPicPr>
          <p:nvPr/>
        </p:nvPicPr>
        <p:blipFill>
          <a:blip r:embed="rId4"/>
          <a:stretch>
            <a:fillRect/>
          </a:stretch>
        </p:blipFill>
        <p:spPr>
          <a:xfrm>
            <a:off x="5989834" y="15137"/>
            <a:ext cx="6226439" cy="2039695"/>
          </a:xfrm>
          <a:prstGeom prst="rect">
            <a:avLst/>
          </a:prstGeom>
        </p:spPr>
      </p:pic>
      <p:sp>
        <p:nvSpPr>
          <p:cNvPr id="2" name="Oval 1">
            <a:extLst>
              <a:ext uri="{FF2B5EF4-FFF2-40B4-BE49-F238E27FC236}">
                <a16:creationId xmlns:a16="http://schemas.microsoft.com/office/drawing/2014/main" id="{E2E35C4E-4EFB-4E33-8FFA-68B1CB41E4CC}"/>
              </a:ext>
            </a:extLst>
          </p:cNvPr>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193B87F-48A9-472D-AE20-EBC9E82FBAA8}"/>
              </a:ext>
            </a:extLst>
          </p:cNvPr>
          <p:cNvSpPr/>
          <p:nvPr/>
        </p:nvSpPr>
        <p:spPr>
          <a:xfrm>
            <a:off x="6086210" y="130339"/>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8" name="Rectangle: Rounded Corners 7">
            <a:extLst>
              <a:ext uri="{FF2B5EF4-FFF2-40B4-BE49-F238E27FC236}">
                <a16:creationId xmlns:a16="http://schemas.microsoft.com/office/drawing/2014/main" id="{3902C5DB-73C1-48FC-B486-182FF06DDE63}"/>
              </a:ext>
            </a:extLst>
          </p:cNvPr>
          <p:cNvSpPr/>
          <p:nvPr/>
        </p:nvSpPr>
        <p:spPr>
          <a:xfrm>
            <a:off x="7230551" y="5974147"/>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775908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877B3-246A-42B5-8F38-0E57CE13932A}"/>
              </a:ext>
            </a:extLst>
          </p:cNvPr>
          <p:cNvPicPr>
            <a:picLocks noChangeAspect="1"/>
          </p:cNvPicPr>
          <p:nvPr/>
        </p:nvPicPr>
        <p:blipFill>
          <a:blip r:embed="rId3"/>
          <a:stretch>
            <a:fillRect/>
          </a:stretch>
        </p:blipFill>
        <p:spPr>
          <a:xfrm>
            <a:off x="0" y="0"/>
            <a:ext cx="5989834" cy="6902192"/>
          </a:xfrm>
          <a:prstGeom prst="rect">
            <a:avLst/>
          </a:prstGeom>
        </p:spPr>
      </p:pic>
      <p:pic>
        <p:nvPicPr>
          <p:cNvPr id="7" name="Picture 6">
            <a:extLst>
              <a:ext uri="{FF2B5EF4-FFF2-40B4-BE49-F238E27FC236}">
                <a16:creationId xmlns:a16="http://schemas.microsoft.com/office/drawing/2014/main" id="{1B6A9C7B-5633-4BD5-8FF4-9EDC8EEEA3EA}"/>
              </a:ext>
            </a:extLst>
          </p:cNvPr>
          <p:cNvPicPr>
            <a:picLocks noChangeAspect="1"/>
          </p:cNvPicPr>
          <p:nvPr/>
        </p:nvPicPr>
        <p:blipFill>
          <a:blip r:embed="rId4"/>
          <a:stretch>
            <a:fillRect/>
          </a:stretch>
        </p:blipFill>
        <p:spPr>
          <a:xfrm>
            <a:off x="5989834" y="0"/>
            <a:ext cx="6226439" cy="2039695"/>
          </a:xfrm>
          <a:prstGeom prst="rect">
            <a:avLst/>
          </a:prstGeom>
        </p:spPr>
      </p:pic>
      <p:sp>
        <p:nvSpPr>
          <p:cNvPr id="2" name="Oval 1">
            <a:extLst>
              <a:ext uri="{FF2B5EF4-FFF2-40B4-BE49-F238E27FC236}">
                <a16:creationId xmlns:a16="http://schemas.microsoft.com/office/drawing/2014/main" id="{E2E35C4E-4EFB-4E33-8FFA-68B1CB41E4CC}"/>
              </a:ext>
            </a:extLst>
          </p:cNvPr>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193B87F-48A9-472D-AE20-EBC9E82FBAA8}"/>
              </a:ext>
            </a:extLst>
          </p:cNvPr>
          <p:cNvSpPr/>
          <p:nvPr/>
        </p:nvSpPr>
        <p:spPr>
          <a:xfrm>
            <a:off x="6174770" y="87606"/>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8" name="Rectangle: Rounded Corners 7">
            <a:extLst>
              <a:ext uri="{FF2B5EF4-FFF2-40B4-BE49-F238E27FC236}">
                <a16:creationId xmlns:a16="http://schemas.microsoft.com/office/drawing/2014/main" id="{83B21C6B-58C8-411A-8397-424797079E92}"/>
              </a:ext>
            </a:extLst>
          </p:cNvPr>
          <p:cNvSpPr/>
          <p:nvPr/>
        </p:nvSpPr>
        <p:spPr>
          <a:xfrm>
            <a:off x="7272776" y="5871682"/>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251370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8" y="965006"/>
            <a:ext cx="8248759" cy="435315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413434" y="2075227"/>
            <a:ext cx="799603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vi-VN" sz="54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hiểu bài</a:t>
            </a:r>
            <a:endParaRPr kumimoji="0" lang="en-US" sz="5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2762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01" name="Text Box 9"/>
          <p:cNvSpPr txBox="1">
            <a:spLocks noChangeArrowheads="1"/>
          </p:cNvSpPr>
          <p:nvPr/>
        </p:nvSpPr>
        <p:spPr bwMode="auto">
          <a:xfrm>
            <a:off x="1978632" y="367305"/>
            <a:ext cx="9144000" cy="954107"/>
          </a:xfrm>
          <a:prstGeom prst="rect">
            <a:avLst/>
          </a:prstGeom>
          <a:noFill/>
          <a:ln w="9525">
            <a:noFill/>
            <a:miter lim="800000"/>
            <a:headEnd/>
            <a:tailEnd/>
          </a:ln>
          <a:effectLst/>
        </p:spPr>
        <p:txBody>
          <a:bodyPr wrap="square">
            <a:spAutoFit/>
          </a:bodyPr>
          <a:lstStyle/>
          <a:p>
            <a:pPr algn="ctr">
              <a:spcBef>
                <a:spcPct val="50000"/>
              </a:spcBef>
            </a:pPr>
            <a:r>
              <a:rPr lang="en-US" altLang="en-US" sz="2800" b="1" dirty="0">
                <a:solidFill>
                  <a:srgbClr val="0000FF"/>
                </a:solidFill>
              </a:rPr>
              <a:t>- </a:t>
            </a:r>
            <a:r>
              <a:rPr lang="en-US" altLang="en-US" sz="2800" b="1" dirty="0" err="1">
                <a:solidFill>
                  <a:srgbClr val="0000FF"/>
                </a:solidFill>
              </a:rPr>
              <a:t>Bốn</a:t>
            </a:r>
            <a:r>
              <a:rPr lang="en-US" altLang="en-US" sz="2800" b="1" dirty="0">
                <a:solidFill>
                  <a:srgbClr val="0000FF"/>
                </a:solidFill>
              </a:rPr>
              <a:t> </a:t>
            </a:r>
            <a:r>
              <a:rPr lang="en-US" altLang="en-US" sz="2800" b="1" dirty="0" err="1">
                <a:solidFill>
                  <a:srgbClr val="0000FF"/>
                </a:solidFill>
              </a:rPr>
              <a:t>nàng</a:t>
            </a:r>
            <a:r>
              <a:rPr lang="en-US" altLang="en-US" sz="2800" b="1" dirty="0">
                <a:solidFill>
                  <a:srgbClr val="0000FF"/>
                </a:solidFill>
              </a:rPr>
              <a:t> </a:t>
            </a:r>
            <a:r>
              <a:rPr lang="en-US" altLang="en-US" sz="2800" b="1" dirty="0" err="1">
                <a:solidFill>
                  <a:srgbClr val="0000FF"/>
                </a:solidFill>
              </a:rPr>
              <a:t>tiên</a:t>
            </a:r>
            <a:r>
              <a:rPr lang="en-US" altLang="en-US" sz="2800" b="1" dirty="0">
                <a:solidFill>
                  <a:srgbClr val="0000FF"/>
                </a:solidFill>
              </a:rPr>
              <a:t> </a:t>
            </a:r>
            <a:r>
              <a:rPr lang="en-US" altLang="en-US" sz="2800" b="1" dirty="0" err="1">
                <a:solidFill>
                  <a:srgbClr val="0000FF"/>
                </a:solidFill>
              </a:rPr>
              <a:t>tượng</a:t>
            </a:r>
            <a:r>
              <a:rPr lang="en-US" altLang="en-US" sz="2800" b="1" dirty="0">
                <a:solidFill>
                  <a:srgbClr val="0000FF"/>
                </a:solidFill>
              </a:rPr>
              <a:t> </a:t>
            </a:r>
            <a:r>
              <a:rPr lang="en-US" altLang="en-US" sz="2800" b="1" dirty="0" err="1">
                <a:solidFill>
                  <a:srgbClr val="0000FF"/>
                </a:solidFill>
              </a:rPr>
              <a:t>trưng</a:t>
            </a:r>
            <a:r>
              <a:rPr lang="en-US" altLang="en-US" sz="2800" b="1" dirty="0">
                <a:solidFill>
                  <a:srgbClr val="0000FF"/>
                </a:solidFill>
              </a:rPr>
              <a:t> </a:t>
            </a:r>
            <a:r>
              <a:rPr lang="en-US" altLang="en-US" sz="2800" b="1" dirty="0" err="1">
                <a:solidFill>
                  <a:srgbClr val="0000FF"/>
                </a:solidFill>
              </a:rPr>
              <a:t>cho</a:t>
            </a:r>
            <a:r>
              <a:rPr lang="en-US" altLang="en-US" sz="2800" b="1" dirty="0">
                <a:solidFill>
                  <a:srgbClr val="0000FF"/>
                </a:solidFill>
              </a:rPr>
              <a:t> </a:t>
            </a:r>
            <a:r>
              <a:rPr lang="en-US" altLang="en-US" sz="2800" b="1" dirty="0" err="1">
                <a:solidFill>
                  <a:srgbClr val="0000FF"/>
                </a:solidFill>
              </a:rPr>
              <a:t>những</a:t>
            </a:r>
            <a:r>
              <a:rPr lang="en-US" altLang="en-US" sz="2800" b="1" dirty="0">
                <a:solidFill>
                  <a:srgbClr val="0000FF"/>
                </a:solidFill>
              </a:rPr>
              <a:t> </a:t>
            </a: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nào</a:t>
            </a:r>
            <a:r>
              <a:rPr lang="en-US" altLang="en-US" sz="2800" b="1" dirty="0">
                <a:solidFill>
                  <a:srgbClr val="0000FF"/>
                </a:solidFill>
              </a:rPr>
              <a:t> </a:t>
            </a:r>
            <a:r>
              <a:rPr lang="en-US" altLang="en-US" sz="2800" b="1" dirty="0" err="1">
                <a:solidFill>
                  <a:srgbClr val="0000FF"/>
                </a:solidFill>
              </a:rPr>
              <a:t>trong</a:t>
            </a:r>
            <a:r>
              <a:rPr lang="en-US" altLang="en-US" sz="2800" b="1" dirty="0">
                <a:solidFill>
                  <a:srgbClr val="0000FF"/>
                </a:solidFill>
              </a:rPr>
              <a:t> </a:t>
            </a:r>
            <a:r>
              <a:rPr lang="en-US" altLang="en-US" sz="2800" b="1" dirty="0" err="1">
                <a:solidFill>
                  <a:srgbClr val="0000FF"/>
                </a:solidFill>
              </a:rPr>
              <a:t>năm</a:t>
            </a:r>
            <a:r>
              <a:rPr lang="en-US" altLang="en-US" sz="2800" b="1" dirty="0">
                <a:solidFill>
                  <a:srgbClr val="0000FF"/>
                </a:solidFill>
              </a:rPr>
              <a:t>?</a:t>
            </a:r>
          </a:p>
        </p:txBody>
      </p:sp>
      <p:sp>
        <p:nvSpPr>
          <p:cNvPr id="213002" name="Text Box 10"/>
          <p:cNvSpPr txBox="1">
            <a:spLocks noChangeArrowheads="1"/>
          </p:cNvSpPr>
          <p:nvPr/>
        </p:nvSpPr>
        <p:spPr bwMode="auto">
          <a:xfrm>
            <a:off x="835632" y="2922959"/>
            <a:ext cx="1143000" cy="954107"/>
          </a:xfrm>
          <a:prstGeom prst="rect">
            <a:avLst/>
          </a:prstGeom>
          <a:noFill/>
          <a:ln w="9525">
            <a:noFill/>
            <a:miter lim="800000"/>
            <a:headEnd/>
            <a:tailEnd/>
          </a:ln>
          <a:effectLst/>
        </p:spPr>
        <p:txBody>
          <a:bodyPr wrap="square">
            <a:spAutoFit/>
          </a:bodyPr>
          <a:lstStyle/>
          <a:p>
            <a:pPr>
              <a:spcBef>
                <a:spcPct val="50000"/>
              </a:spcBef>
            </a:pPr>
            <a:r>
              <a:rPr lang="en-US" altLang="en-US" sz="2800" b="1" dirty="0">
                <a:solidFill>
                  <a:srgbClr val="0000FF"/>
                </a:solidFill>
              </a:rPr>
              <a:t> </a:t>
            </a: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Xuân</a:t>
            </a:r>
            <a:endParaRPr lang="en-US" altLang="en-US" sz="2800" b="1" dirty="0">
              <a:solidFill>
                <a:srgbClr val="0000FF"/>
              </a:solidFill>
            </a:endParaRPr>
          </a:p>
        </p:txBody>
      </p:sp>
      <p:sp>
        <p:nvSpPr>
          <p:cNvPr id="213003" name="Text Box 11"/>
          <p:cNvSpPr txBox="1">
            <a:spLocks noChangeArrowheads="1"/>
          </p:cNvSpPr>
          <p:nvPr/>
        </p:nvSpPr>
        <p:spPr bwMode="auto">
          <a:xfrm>
            <a:off x="6198933" y="2865375"/>
            <a:ext cx="1066800" cy="954107"/>
          </a:xfrm>
          <a:prstGeom prst="rect">
            <a:avLst/>
          </a:prstGeom>
          <a:noFill/>
          <a:ln w="9525">
            <a:noFill/>
            <a:miter lim="800000"/>
            <a:headEnd/>
            <a:tailEnd/>
          </a:ln>
          <a:effectLst/>
        </p:spPr>
        <p:txBody>
          <a:bodyPr wrap="square">
            <a:spAutoFit/>
          </a:bodyPr>
          <a:lstStyle/>
          <a:p>
            <a:pPr algn="ctr">
              <a:spcBef>
                <a:spcPct val="50000"/>
              </a:spcBef>
            </a:pP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Hạ</a:t>
            </a:r>
            <a:endParaRPr lang="en-US" altLang="en-US" sz="2800" b="1" dirty="0">
              <a:solidFill>
                <a:srgbClr val="0000FF"/>
              </a:solidFill>
            </a:endParaRPr>
          </a:p>
        </p:txBody>
      </p:sp>
      <p:sp>
        <p:nvSpPr>
          <p:cNvPr id="213004" name="Text Box 12"/>
          <p:cNvSpPr txBox="1">
            <a:spLocks noChangeArrowheads="1"/>
          </p:cNvSpPr>
          <p:nvPr/>
        </p:nvSpPr>
        <p:spPr bwMode="auto">
          <a:xfrm>
            <a:off x="873732" y="5130901"/>
            <a:ext cx="1066800" cy="954107"/>
          </a:xfrm>
          <a:prstGeom prst="rect">
            <a:avLst/>
          </a:prstGeom>
          <a:noFill/>
          <a:ln w="9525">
            <a:noFill/>
            <a:miter lim="800000"/>
            <a:headEnd/>
            <a:tailEnd/>
          </a:ln>
          <a:effectLst/>
        </p:spPr>
        <p:txBody>
          <a:bodyPr wrap="square">
            <a:spAutoFit/>
          </a:bodyPr>
          <a:lstStyle/>
          <a:p>
            <a:pPr>
              <a:spcBef>
                <a:spcPct val="50000"/>
              </a:spcBef>
            </a:pPr>
            <a:r>
              <a:rPr lang="en-US" altLang="en-US" sz="2800" b="1" dirty="0" err="1">
                <a:solidFill>
                  <a:srgbClr val="0000FF"/>
                </a:solidFill>
              </a:rPr>
              <a:t>Mùa</a:t>
            </a:r>
            <a:r>
              <a:rPr lang="en-US" altLang="en-US" sz="2800" b="1" dirty="0">
                <a:solidFill>
                  <a:srgbClr val="0000FF"/>
                </a:solidFill>
              </a:rPr>
              <a:t> Thu</a:t>
            </a:r>
          </a:p>
        </p:txBody>
      </p:sp>
      <p:sp>
        <p:nvSpPr>
          <p:cNvPr id="213005" name="Text Box 13"/>
          <p:cNvSpPr txBox="1">
            <a:spLocks noChangeArrowheads="1"/>
          </p:cNvSpPr>
          <p:nvPr/>
        </p:nvSpPr>
        <p:spPr bwMode="auto">
          <a:xfrm>
            <a:off x="6238356" y="5184929"/>
            <a:ext cx="1066800" cy="954107"/>
          </a:xfrm>
          <a:prstGeom prst="rect">
            <a:avLst/>
          </a:prstGeom>
          <a:noFill/>
          <a:ln w="9525">
            <a:noFill/>
            <a:miter lim="800000"/>
            <a:headEnd/>
            <a:tailEnd/>
          </a:ln>
          <a:effectLst/>
        </p:spPr>
        <p:txBody>
          <a:bodyPr wrap="square">
            <a:spAutoFit/>
          </a:bodyPr>
          <a:lstStyle/>
          <a:p>
            <a:pPr algn="ctr">
              <a:spcBef>
                <a:spcPct val="50000"/>
              </a:spcBef>
            </a:pPr>
            <a:r>
              <a:rPr lang="en-US" altLang="en-US" sz="2800" b="1">
                <a:solidFill>
                  <a:srgbClr val="0000FF"/>
                </a:solidFill>
              </a:rPr>
              <a:t>Mùa Đông</a:t>
            </a:r>
          </a:p>
        </p:txBody>
      </p:sp>
      <p:pic>
        <p:nvPicPr>
          <p:cNvPr id="213006" name="Picture 14"/>
          <p:cNvPicPr>
            <a:picLocks noChangeAspect="1" noChangeArrowheads="1"/>
          </p:cNvPicPr>
          <p:nvPr/>
        </p:nvPicPr>
        <p:blipFill>
          <a:blip r:embed="rId2"/>
          <a:srcRect/>
          <a:stretch>
            <a:fillRect/>
          </a:stretch>
        </p:blipFill>
        <p:spPr bwMode="auto">
          <a:xfrm>
            <a:off x="1978632" y="1692308"/>
            <a:ext cx="3916670" cy="2492426"/>
          </a:xfrm>
          <a:prstGeom prst="rect">
            <a:avLst/>
          </a:prstGeom>
          <a:noFill/>
          <a:ln w="9525">
            <a:noFill/>
            <a:miter lim="800000"/>
            <a:headEnd/>
            <a:tailEnd/>
          </a:ln>
        </p:spPr>
      </p:pic>
      <p:pic>
        <p:nvPicPr>
          <p:cNvPr id="213007" name="Picture 15"/>
          <p:cNvPicPr>
            <a:picLocks noChangeAspect="1" noChangeArrowheads="1"/>
          </p:cNvPicPr>
          <p:nvPr/>
        </p:nvPicPr>
        <p:blipFill>
          <a:blip r:embed="rId3"/>
          <a:srcRect/>
          <a:stretch>
            <a:fillRect/>
          </a:stretch>
        </p:blipFill>
        <p:spPr bwMode="auto">
          <a:xfrm>
            <a:off x="1978632" y="4370297"/>
            <a:ext cx="3916670" cy="2437039"/>
          </a:xfrm>
          <a:prstGeom prst="rect">
            <a:avLst/>
          </a:prstGeom>
          <a:noFill/>
          <a:ln w="9525">
            <a:noFill/>
            <a:miter lim="800000"/>
            <a:headEnd/>
            <a:tailEnd/>
          </a:ln>
        </p:spPr>
      </p:pic>
      <p:pic>
        <p:nvPicPr>
          <p:cNvPr id="213008" name="Picture 16"/>
          <p:cNvPicPr>
            <a:picLocks noChangeAspect="1" noChangeArrowheads="1"/>
          </p:cNvPicPr>
          <p:nvPr/>
        </p:nvPicPr>
        <p:blipFill>
          <a:blip r:embed="rId4"/>
          <a:srcRect/>
          <a:stretch>
            <a:fillRect/>
          </a:stretch>
        </p:blipFill>
        <p:spPr bwMode="auto">
          <a:xfrm>
            <a:off x="7648211" y="4434610"/>
            <a:ext cx="4091244" cy="2454746"/>
          </a:xfrm>
          <a:prstGeom prst="rect">
            <a:avLst/>
          </a:prstGeom>
          <a:noFill/>
          <a:ln w="9525">
            <a:noFill/>
            <a:miter lim="800000"/>
            <a:headEnd/>
            <a:tailEnd/>
          </a:ln>
        </p:spPr>
      </p:pic>
      <p:pic>
        <p:nvPicPr>
          <p:cNvPr id="213009" name="Picture 17"/>
          <p:cNvPicPr>
            <a:picLocks noChangeAspect="1" noChangeArrowheads="1"/>
          </p:cNvPicPr>
          <p:nvPr/>
        </p:nvPicPr>
        <p:blipFill>
          <a:blip r:embed="rId5"/>
          <a:srcRect/>
          <a:stretch>
            <a:fillRect/>
          </a:stretch>
        </p:blipFill>
        <p:spPr bwMode="auto">
          <a:xfrm>
            <a:off x="7569364" y="1676746"/>
            <a:ext cx="4125393" cy="2492426"/>
          </a:xfrm>
          <a:prstGeom prst="rect">
            <a:avLst/>
          </a:prstGeom>
          <a:noFill/>
          <a:ln w="9525">
            <a:noFill/>
            <a:miter lim="800000"/>
            <a:headEnd/>
            <a:tailEnd/>
          </a:ln>
        </p:spPr>
      </p:pic>
      <p:sp>
        <p:nvSpPr>
          <p:cNvPr id="213010" name="Text Box 18"/>
          <p:cNvSpPr txBox="1">
            <a:spLocks noChangeArrowheads="1"/>
          </p:cNvSpPr>
          <p:nvPr/>
        </p:nvSpPr>
        <p:spPr bwMode="auto">
          <a:xfrm>
            <a:off x="2160333" y="410397"/>
            <a:ext cx="9144000" cy="523220"/>
          </a:xfrm>
          <a:prstGeom prst="rect">
            <a:avLst/>
          </a:prstGeom>
          <a:noFill/>
          <a:ln w="9525">
            <a:noFill/>
            <a:miter lim="800000"/>
            <a:headEnd/>
            <a:tailEnd/>
          </a:ln>
          <a:effectLst/>
        </p:spPr>
        <p:txBody>
          <a:bodyPr wrap="square">
            <a:spAutoFit/>
          </a:bodyPr>
          <a:lstStyle/>
          <a:p>
            <a:pPr algn="ctr">
              <a:spcBef>
                <a:spcPct val="50000"/>
              </a:spcBef>
            </a:pPr>
            <a:r>
              <a:rPr lang="en-US" altLang="en-US" sz="2800" b="1" dirty="0">
                <a:solidFill>
                  <a:srgbClr val="0000FF"/>
                </a:solidFill>
              </a:rPr>
              <a:t>- </a:t>
            </a:r>
            <a:r>
              <a:rPr lang="en-US" altLang="en-US" sz="2800" b="1" dirty="0" err="1">
                <a:solidFill>
                  <a:srgbClr val="0000FF"/>
                </a:solidFill>
              </a:rPr>
              <a:t>Bốn</a:t>
            </a:r>
            <a:r>
              <a:rPr lang="en-US" altLang="en-US" sz="2800" b="1" dirty="0">
                <a:solidFill>
                  <a:srgbClr val="0000FF"/>
                </a:solidFill>
              </a:rPr>
              <a:t> </a:t>
            </a:r>
            <a:r>
              <a:rPr lang="en-US" altLang="en-US" sz="2800" b="1" dirty="0" err="1">
                <a:solidFill>
                  <a:srgbClr val="0000FF"/>
                </a:solidFill>
              </a:rPr>
              <a:t>nàng</a:t>
            </a:r>
            <a:r>
              <a:rPr lang="en-US" altLang="en-US" sz="2800" b="1" dirty="0">
                <a:solidFill>
                  <a:srgbClr val="0000FF"/>
                </a:solidFill>
              </a:rPr>
              <a:t> </a:t>
            </a:r>
            <a:r>
              <a:rPr lang="en-US" altLang="en-US" sz="2800" b="1" dirty="0" err="1">
                <a:solidFill>
                  <a:srgbClr val="0000FF"/>
                </a:solidFill>
              </a:rPr>
              <a:t>tiên</a:t>
            </a:r>
            <a:r>
              <a:rPr lang="en-US" altLang="en-US" sz="2800" b="1" dirty="0">
                <a:solidFill>
                  <a:srgbClr val="0000FF"/>
                </a:solidFill>
              </a:rPr>
              <a:t> </a:t>
            </a:r>
            <a:r>
              <a:rPr lang="en-US" altLang="en-US" sz="2800" b="1" dirty="0" err="1">
                <a:solidFill>
                  <a:srgbClr val="0000FF"/>
                </a:solidFill>
              </a:rPr>
              <a:t>tượng</a:t>
            </a:r>
            <a:r>
              <a:rPr lang="en-US" altLang="en-US" sz="2800" b="1" dirty="0">
                <a:solidFill>
                  <a:srgbClr val="0000FF"/>
                </a:solidFill>
              </a:rPr>
              <a:t> </a:t>
            </a:r>
            <a:r>
              <a:rPr lang="en-US" altLang="en-US" sz="2800" b="1" dirty="0" err="1">
                <a:solidFill>
                  <a:srgbClr val="0000FF"/>
                </a:solidFill>
              </a:rPr>
              <a:t>trưng</a:t>
            </a:r>
            <a:r>
              <a:rPr lang="en-US" altLang="en-US" sz="2800" b="1" dirty="0">
                <a:solidFill>
                  <a:srgbClr val="0000FF"/>
                </a:solidFill>
              </a:rPr>
              <a:t> </a:t>
            </a:r>
            <a:r>
              <a:rPr lang="en-US" altLang="en-US" sz="2800" b="1" dirty="0" err="1">
                <a:solidFill>
                  <a:srgbClr val="0000FF"/>
                </a:solidFill>
              </a:rPr>
              <a:t>cho</a:t>
            </a:r>
            <a:r>
              <a:rPr lang="en-US" altLang="en-US" sz="2800" b="1" dirty="0">
                <a:solidFill>
                  <a:srgbClr val="0000FF"/>
                </a:solidFill>
              </a:rPr>
              <a:t> </a:t>
            </a:r>
            <a:r>
              <a:rPr lang="en-US" altLang="en-US" sz="2800" b="1" dirty="0" err="1">
                <a:solidFill>
                  <a:srgbClr val="0000FF"/>
                </a:solidFill>
              </a:rPr>
              <a:t>bốn</a:t>
            </a:r>
            <a:r>
              <a:rPr lang="en-US" altLang="en-US" sz="2800" b="1" dirty="0">
                <a:solidFill>
                  <a:srgbClr val="0000FF"/>
                </a:solidFill>
              </a:rPr>
              <a:t> </a:t>
            </a:r>
            <a:r>
              <a:rPr lang="en-US" altLang="en-US" sz="2800" b="1" dirty="0" err="1">
                <a:solidFill>
                  <a:srgbClr val="0000FF"/>
                </a:solidFill>
              </a:rPr>
              <a:t>mùa</a:t>
            </a:r>
            <a:r>
              <a:rPr lang="en-US" altLang="en-US" sz="2800" b="1" dirty="0">
                <a:solidFill>
                  <a:srgbClr val="0000FF"/>
                </a:solidFill>
              </a:rPr>
              <a:t> </a:t>
            </a:r>
            <a:r>
              <a:rPr lang="en-US" altLang="en-US" sz="2800" b="1" dirty="0" err="1">
                <a:solidFill>
                  <a:srgbClr val="0000FF"/>
                </a:solidFill>
              </a:rPr>
              <a:t>trong</a:t>
            </a:r>
            <a:r>
              <a:rPr lang="en-US" altLang="en-US" sz="2800" b="1" dirty="0">
                <a:solidFill>
                  <a:srgbClr val="0000FF"/>
                </a:solidFill>
              </a:rPr>
              <a:t> </a:t>
            </a:r>
            <a:r>
              <a:rPr lang="en-US" altLang="en-US" sz="2800" b="1" dirty="0" err="1">
                <a:solidFill>
                  <a:srgbClr val="0000FF"/>
                </a:solidFill>
              </a:rPr>
              <a:t>năm</a:t>
            </a:r>
            <a:r>
              <a:rPr lang="en-US" altLang="en-US" sz="2800" b="1" dirty="0">
                <a:solidFill>
                  <a:srgbClr val="0000FF"/>
                </a:solidFill>
              </a:rPr>
              <a:t>. </a:t>
            </a:r>
            <a:r>
              <a:rPr lang="en-US" altLang="en-US" sz="2800" b="1" dirty="0" err="1">
                <a:solidFill>
                  <a:srgbClr val="0000FF"/>
                </a:solidFill>
              </a:rPr>
              <a:t>Đó</a:t>
            </a:r>
            <a:r>
              <a:rPr lang="en-US" altLang="en-US" sz="2800" b="1" dirty="0">
                <a:solidFill>
                  <a:srgbClr val="0000FF"/>
                </a:solidFill>
              </a:rPr>
              <a:t> </a:t>
            </a:r>
            <a:r>
              <a:rPr lang="en-US" altLang="en-US" sz="2800" b="1" dirty="0" err="1">
                <a:solidFill>
                  <a:srgbClr val="0000FF"/>
                </a:solidFill>
              </a:rPr>
              <a:t>là</a:t>
            </a:r>
            <a:r>
              <a:rPr lang="en-US" altLang="en-US" sz="2800" b="1" dirty="0">
                <a:solidFill>
                  <a:srgbClr val="0000FF"/>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13001"/>
                                        </p:tgtEl>
                                        <p:attrNameLst>
                                          <p:attrName>style.visibility</p:attrName>
                                        </p:attrNameLst>
                                      </p:cBhvr>
                                      <p:to>
                                        <p:strVal val="visible"/>
                                      </p:to>
                                    </p:set>
                                    <p:anim calcmode="discrete" valueType="clr">
                                      <p:cBhvr override="childStyle">
                                        <p:cTn id="7" dur="80"/>
                                        <p:tgtEl>
                                          <p:spTgt spid="21300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13001"/>
                                        </p:tgtEl>
                                        <p:attrNameLst>
                                          <p:attrName>fillcolor</p:attrName>
                                        </p:attrNameLst>
                                      </p:cBhvr>
                                      <p:tavLst>
                                        <p:tav tm="0">
                                          <p:val>
                                            <p:clrVal>
                                              <a:schemeClr val="accent2"/>
                                            </p:clrVal>
                                          </p:val>
                                        </p:tav>
                                        <p:tav tm="50000">
                                          <p:val>
                                            <p:clrVal>
                                              <a:schemeClr val="hlink"/>
                                            </p:clrVal>
                                          </p:val>
                                        </p:tav>
                                      </p:tavLst>
                                    </p:anim>
                                    <p:set>
                                      <p:cBhvr>
                                        <p:cTn id="9" dur="80"/>
                                        <p:tgtEl>
                                          <p:spTgt spid="21300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213001"/>
                                        </p:tgtEl>
                                        <p:attrNameLst>
                                          <p:attrName>ppt_x</p:attrName>
                                        </p:attrNameLst>
                                      </p:cBhvr>
                                      <p:tavLst>
                                        <p:tav tm="0">
                                          <p:val>
                                            <p:strVal val="ppt_x"/>
                                          </p:val>
                                        </p:tav>
                                        <p:tav tm="100000">
                                          <p:val>
                                            <p:strVal val="ppt_x"/>
                                          </p:val>
                                        </p:tav>
                                      </p:tavLst>
                                    </p:anim>
                                    <p:anim calcmode="lin" valueType="num">
                                      <p:cBhvr additive="base">
                                        <p:cTn id="14" dur="500"/>
                                        <p:tgtEl>
                                          <p:spTgt spid="213001"/>
                                        </p:tgtEl>
                                        <p:attrNameLst>
                                          <p:attrName>ppt_y</p:attrName>
                                        </p:attrNameLst>
                                      </p:cBhvr>
                                      <p:tavLst>
                                        <p:tav tm="0">
                                          <p:val>
                                            <p:strVal val="ppt_y"/>
                                          </p:val>
                                        </p:tav>
                                        <p:tav tm="100000">
                                          <p:val>
                                            <p:strVal val="1+ppt_h/2"/>
                                          </p:val>
                                        </p:tav>
                                      </p:tavLst>
                                    </p:anim>
                                    <p:set>
                                      <p:cBhvr>
                                        <p:cTn id="15" dur="1" fill="hold">
                                          <p:stCondLst>
                                            <p:cond delay="499"/>
                                          </p:stCondLst>
                                        </p:cTn>
                                        <p:tgtEl>
                                          <p:spTgt spid="213001"/>
                                        </p:tgtEl>
                                        <p:attrNameLst>
                                          <p:attrName>style.visibility</p:attrName>
                                        </p:attrNameLst>
                                      </p:cBhvr>
                                      <p:to>
                                        <p:strVal val="hidden"/>
                                      </p:to>
                                    </p:set>
                                  </p:childTnLst>
                                </p:cTn>
                              </p:par>
                            </p:childTnLst>
                          </p:cTn>
                        </p:par>
                        <p:par>
                          <p:cTn id="16" fill="hold" nodeType="afterGroup">
                            <p:stCondLst>
                              <p:cond delay="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13010"/>
                                        </p:tgtEl>
                                        <p:attrNameLst>
                                          <p:attrName>style.visibility</p:attrName>
                                        </p:attrNameLst>
                                      </p:cBhvr>
                                      <p:to>
                                        <p:strVal val="visible"/>
                                      </p:to>
                                    </p:set>
                                    <p:anim calcmode="discrete" valueType="clr">
                                      <p:cBhvr override="childStyle">
                                        <p:cTn id="19" dur="80"/>
                                        <p:tgtEl>
                                          <p:spTgt spid="2130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13010"/>
                                        </p:tgtEl>
                                        <p:attrNameLst>
                                          <p:attrName>fillcolor</p:attrName>
                                        </p:attrNameLst>
                                      </p:cBhvr>
                                      <p:tavLst>
                                        <p:tav tm="0">
                                          <p:val>
                                            <p:clrVal>
                                              <a:schemeClr val="accent2"/>
                                            </p:clrVal>
                                          </p:val>
                                        </p:tav>
                                        <p:tav tm="50000">
                                          <p:val>
                                            <p:clrVal>
                                              <a:schemeClr val="hlink"/>
                                            </p:clrVal>
                                          </p:val>
                                        </p:tav>
                                      </p:tavLst>
                                    </p:anim>
                                    <p:set>
                                      <p:cBhvr>
                                        <p:cTn id="21" dur="80"/>
                                        <p:tgtEl>
                                          <p:spTgt spid="213010"/>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3002"/>
                                        </p:tgtEl>
                                        <p:attrNameLst>
                                          <p:attrName>style.visibility</p:attrName>
                                        </p:attrNameLst>
                                      </p:cBhvr>
                                      <p:to>
                                        <p:strVal val="visible"/>
                                      </p:to>
                                    </p:set>
                                    <p:anim calcmode="lin" valueType="num">
                                      <p:cBhvr additive="base">
                                        <p:cTn id="26" dur="500" fill="hold"/>
                                        <p:tgtEl>
                                          <p:spTgt spid="213002"/>
                                        </p:tgtEl>
                                        <p:attrNameLst>
                                          <p:attrName>ppt_x</p:attrName>
                                        </p:attrNameLst>
                                      </p:cBhvr>
                                      <p:tavLst>
                                        <p:tav tm="0">
                                          <p:val>
                                            <p:strVal val="#ppt_x"/>
                                          </p:val>
                                        </p:tav>
                                        <p:tav tm="100000">
                                          <p:val>
                                            <p:strVal val="#ppt_x"/>
                                          </p:val>
                                        </p:tav>
                                      </p:tavLst>
                                    </p:anim>
                                    <p:anim calcmode="lin" valueType="num">
                                      <p:cBhvr additive="base">
                                        <p:cTn id="27" dur="500" fill="hold"/>
                                        <p:tgtEl>
                                          <p:spTgt spid="21300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13006"/>
                                        </p:tgtEl>
                                        <p:attrNameLst>
                                          <p:attrName>style.visibility</p:attrName>
                                        </p:attrNameLst>
                                      </p:cBhvr>
                                      <p:to>
                                        <p:strVal val="visible"/>
                                      </p:to>
                                    </p:set>
                                    <p:anim calcmode="lin" valueType="num">
                                      <p:cBhvr additive="base">
                                        <p:cTn id="30" dur="500" fill="hold"/>
                                        <p:tgtEl>
                                          <p:spTgt spid="213006"/>
                                        </p:tgtEl>
                                        <p:attrNameLst>
                                          <p:attrName>ppt_x</p:attrName>
                                        </p:attrNameLst>
                                      </p:cBhvr>
                                      <p:tavLst>
                                        <p:tav tm="0">
                                          <p:val>
                                            <p:strVal val="#ppt_x"/>
                                          </p:val>
                                        </p:tav>
                                        <p:tav tm="100000">
                                          <p:val>
                                            <p:strVal val="#ppt_x"/>
                                          </p:val>
                                        </p:tav>
                                      </p:tavLst>
                                    </p:anim>
                                    <p:anim calcmode="lin" valueType="num">
                                      <p:cBhvr additive="base">
                                        <p:cTn id="31" dur="500" fill="hold"/>
                                        <p:tgtEl>
                                          <p:spTgt spid="21300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3003"/>
                                        </p:tgtEl>
                                        <p:attrNameLst>
                                          <p:attrName>style.visibility</p:attrName>
                                        </p:attrNameLst>
                                      </p:cBhvr>
                                      <p:to>
                                        <p:strVal val="visible"/>
                                      </p:to>
                                    </p:set>
                                    <p:anim calcmode="lin" valueType="num">
                                      <p:cBhvr additive="base">
                                        <p:cTn id="36" dur="500" fill="hold"/>
                                        <p:tgtEl>
                                          <p:spTgt spid="213003"/>
                                        </p:tgtEl>
                                        <p:attrNameLst>
                                          <p:attrName>ppt_x</p:attrName>
                                        </p:attrNameLst>
                                      </p:cBhvr>
                                      <p:tavLst>
                                        <p:tav tm="0">
                                          <p:val>
                                            <p:strVal val="#ppt_x"/>
                                          </p:val>
                                        </p:tav>
                                        <p:tav tm="100000">
                                          <p:val>
                                            <p:strVal val="#ppt_x"/>
                                          </p:val>
                                        </p:tav>
                                      </p:tavLst>
                                    </p:anim>
                                    <p:anim calcmode="lin" valueType="num">
                                      <p:cBhvr additive="base">
                                        <p:cTn id="37" dur="500" fill="hold"/>
                                        <p:tgtEl>
                                          <p:spTgt spid="21300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13009"/>
                                        </p:tgtEl>
                                        <p:attrNameLst>
                                          <p:attrName>style.visibility</p:attrName>
                                        </p:attrNameLst>
                                      </p:cBhvr>
                                      <p:to>
                                        <p:strVal val="visible"/>
                                      </p:to>
                                    </p:set>
                                    <p:anim calcmode="lin" valueType="num">
                                      <p:cBhvr additive="base">
                                        <p:cTn id="40" dur="500" fill="hold"/>
                                        <p:tgtEl>
                                          <p:spTgt spid="213009"/>
                                        </p:tgtEl>
                                        <p:attrNameLst>
                                          <p:attrName>ppt_x</p:attrName>
                                        </p:attrNameLst>
                                      </p:cBhvr>
                                      <p:tavLst>
                                        <p:tav tm="0">
                                          <p:val>
                                            <p:strVal val="#ppt_x"/>
                                          </p:val>
                                        </p:tav>
                                        <p:tav tm="100000">
                                          <p:val>
                                            <p:strVal val="#ppt_x"/>
                                          </p:val>
                                        </p:tav>
                                      </p:tavLst>
                                    </p:anim>
                                    <p:anim calcmode="lin" valueType="num">
                                      <p:cBhvr additive="base">
                                        <p:cTn id="41" dur="500" fill="hold"/>
                                        <p:tgtEl>
                                          <p:spTgt spid="213009"/>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13004"/>
                                        </p:tgtEl>
                                        <p:attrNameLst>
                                          <p:attrName>style.visibility</p:attrName>
                                        </p:attrNameLst>
                                      </p:cBhvr>
                                      <p:to>
                                        <p:strVal val="visible"/>
                                      </p:to>
                                    </p:set>
                                    <p:anim calcmode="lin" valueType="num">
                                      <p:cBhvr additive="base">
                                        <p:cTn id="46" dur="500" fill="hold"/>
                                        <p:tgtEl>
                                          <p:spTgt spid="213004"/>
                                        </p:tgtEl>
                                        <p:attrNameLst>
                                          <p:attrName>ppt_x</p:attrName>
                                        </p:attrNameLst>
                                      </p:cBhvr>
                                      <p:tavLst>
                                        <p:tav tm="0">
                                          <p:val>
                                            <p:strVal val="#ppt_x"/>
                                          </p:val>
                                        </p:tav>
                                        <p:tav tm="100000">
                                          <p:val>
                                            <p:strVal val="#ppt_x"/>
                                          </p:val>
                                        </p:tav>
                                      </p:tavLst>
                                    </p:anim>
                                    <p:anim calcmode="lin" valueType="num">
                                      <p:cBhvr additive="base">
                                        <p:cTn id="47" dur="500" fill="hold"/>
                                        <p:tgtEl>
                                          <p:spTgt spid="213004"/>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13007"/>
                                        </p:tgtEl>
                                        <p:attrNameLst>
                                          <p:attrName>style.visibility</p:attrName>
                                        </p:attrNameLst>
                                      </p:cBhvr>
                                      <p:to>
                                        <p:strVal val="visible"/>
                                      </p:to>
                                    </p:set>
                                    <p:anim calcmode="lin" valueType="num">
                                      <p:cBhvr additive="base">
                                        <p:cTn id="50" dur="500" fill="hold"/>
                                        <p:tgtEl>
                                          <p:spTgt spid="213007"/>
                                        </p:tgtEl>
                                        <p:attrNameLst>
                                          <p:attrName>ppt_x</p:attrName>
                                        </p:attrNameLst>
                                      </p:cBhvr>
                                      <p:tavLst>
                                        <p:tav tm="0">
                                          <p:val>
                                            <p:strVal val="#ppt_x"/>
                                          </p:val>
                                        </p:tav>
                                        <p:tav tm="100000">
                                          <p:val>
                                            <p:strVal val="#ppt_x"/>
                                          </p:val>
                                        </p:tav>
                                      </p:tavLst>
                                    </p:anim>
                                    <p:anim calcmode="lin" valueType="num">
                                      <p:cBhvr additive="base">
                                        <p:cTn id="51" dur="500" fill="hold"/>
                                        <p:tgtEl>
                                          <p:spTgt spid="213007"/>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3005"/>
                                        </p:tgtEl>
                                        <p:attrNameLst>
                                          <p:attrName>style.visibility</p:attrName>
                                        </p:attrNameLst>
                                      </p:cBhvr>
                                      <p:to>
                                        <p:strVal val="visible"/>
                                      </p:to>
                                    </p:set>
                                    <p:anim calcmode="lin" valueType="num">
                                      <p:cBhvr additive="base">
                                        <p:cTn id="56" dur="500" fill="hold"/>
                                        <p:tgtEl>
                                          <p:spTgt spid="213005"/>
                                        </p:tgtEl>
                                        <p:attrNameLst>
                                          <p:attrName>ppt_x</p:attrName>
                                        </p:attrNameLst>
                                      </p:cBhvr>
                                      <p:tavLst>
                                        <p:tav tm="0">
                                          <p:val>
                                            <p:strVal val="#ppt_x"/>
                                          </p:val>
                                        </p:tav>
                                        <p:tav tm="100000">
                                          <p:val>
                                            <p:strVal val="#ppt_x"/>
                                          </p:val>
                                        </p:tav>
                                      </p:tavLst>
                                    </p:anim>
                                    <p:anim calcmode="lin" valueType="num">
                                      <p:cBhvr additive="base">
                                        <p:cTn id="57" dur="500" fill="hold"/>
                                        <p:tgtEl>
                                          <p:spTgt spid="21300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13008"/>
                                        </p:tgtEl>
                                        <p:attrNameLst>
                                          <p:attrName>style.visibility</p:attrName>
                                        </p:attrNameLst>
                                      </p:cBhvr>
                                      <p:to>
                                        <p:strVal val="visible"/>
                                      </p:to>
                                    </p:set>
                                    <p:anim calcmode="lin" valueType="num">
                                      <p:cBhvr additive="base">
                                        <p:cTn id="60" dur="500" fill="hold"/>
                                        <p:tgtEl>
                                          <p:spTgt spid="213008"/>
                                        </p:tgtEl>
                                        <p:attrNameLst>
                                          <p:attrName>ppt_x</p:attrName>
                                        </p:attrNameLst>
                                      </p:cBhvr>
                                      <p:tavLst>
                                        <p:tav tm="0">
                                          <p:val>
                                            <p:strVal val="#ppt_x"/>
                                          </p:val>
                                        </p:tav>
                                        <p:tav tm="100000">
                                          <p:val>
                                            <p:strVal val="#ppt_x"/>
                                          </p:val>
                                        </p:tav>
                                      </p:tavLst>
                                    </p:anim>
                                    <p:anim calcmode="lin" valueType="num">
                                      <p:cBhvr additive="base">
                                        <p:cTn id="61" dur="500" fill="hold"/>
                                        <p:tgtEl>
                                          <p:spTgt spid="2130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001" grpId="0"/>
      <p:bldP spid="213001" grpId="1"/>
      <p:bldP spid="213002" grpId="0"/>
      <p:bldP spid="213003" grpId="0"/>
      <p:bldP spid="213004" grpId="0"/>
      <p:bldP spid="213005" grpId="0"/>
      <p:bldP spid="2130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271" y="676760"/>
            <a:ext cx="8229600" cy="1143000"/>
          </a:xfrm>
        </p:spPr>
        <p:txBody>
          <a:bodyPr>
            <a:normAutofit fontScale="90000"/>
          </a:bodyPr>
          <a:lstStyle/>
          <a:p>
            <a:r>
              <a:rPr lang="en-US" altLang="en-US" sz="4000" b="1" dirty="0">
                <a:solidFill>
                  <a:srgbClr val="FF0000"/>
                </a:solidFill>
              </a:rPr>
              <a:t>2</a:t>
            </a:r>
            <a:r>
              <a:rPr lang="en-US" altLang="en-US" sz="4000" b="1">
                <a:solidFill>
                  <a:srgbClr val="FF0000"/>
                </a:solidFill>
              </a:rPr>
              <a:t>. Theo nàng tiên mùa hạ, vì sao thiếu nhi thích mùa thu?</a:t>
            </a:r>
            <a:r>
              <a:rPr lang="en-US" altLang="en-US" b="1" dirty="0">
                <a:solidFill>
                  <a:srgbClr val="FF0000"/>
                </a:solidFill>
              </a:rPr>
              <a:t/>
            </a:r>
            <a:br>
              <a:rPr lang="en-US" altLang="en-US" b="1" dirty="0">
                <a:solidFill>
                  <a:srgbClr val="FF0000"/>
                </a:solidFill>
              </a:rPr>
            </a:br>
            <a:endParaRPr lang="en-US" dirty="0"/>
          </a:p>
        </p:txBody>
      </p:sp>
      <p:pic>
        <p:nvPicPr>
          <p:cNvPr id="1026" name="Picture 2" descr="Giữ gìn giá trị cốt lõi của Tết Trung thu">
            <a:extLst>
              <a:ext uri="{FF2B5EF4-FFF2-40B4-BE49-F238E27FC236}">
                <a16:creationId xmlns:a16="http://schemas.microsoft.com/office/drawing/2014/main" id="{6179B9EB-E68B-4147-A4FF-D4A8D857B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34" y="2557716"/>
            <a:ext cx="5592567" cy="3623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ìm hiểu ý nghĩa Tết Trung thu cổ truyền qua trưng bày trực tuyến |  baoninhbinh.org.vn">
            <a:extLst>
              <a:ext uri="{FF2B5EF4-FFF2-40B4-BE49-F238E27FC236}">
                <a16:creationId xmlns:a16="http://schemas.microsoft.com/office/drawing/2014/main" id="{44B2606D-2B15-4716-8F03-428882F9A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57717"/>
            <a:ext cx="5711627" cy="3658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A379CB-0389-436E-A39A-02101050944A}"/>
              </a:ext>
            </a:extLst>
          </p:cNvPr>
          <p:cNvSpPr txBox="1"/>
          <p:nvPr/>
        </p:nvSpPr>
        <p:spPr>
          <a:xfrm>
            <a:off x="428998" y="-10336"/>
            <a:ext cx="11334003" cy="742511"/>
          </a:xfrm>
          <a:prstGeom prst="rect">
            <a:avLst/>
          </a:prstGeom>
          <a:noFill/>
        </p:spPr>
        <p:txBody>
          <a:bodyPr wrap="square" rtlCol="0">
            <a:spAutoFit/>
          </a:bodyPr>
          <a:lstStyle/>
          <a:p>
            <a:pPr algn="just">
              <a:lnSpc>
                <a:spcPct val="150000"/>
              </a:lnSpc>
            </a:pPr>
            <a:r>
              <a:rPr lang="vi-VN" sz="3200" b="1" dirty="0">
                <a:solidFill>
                  <a:schemeClr val="accent6">
                    <a:lumMod val="75000"/>
                  </a:schemeClr>
                </a:solidFill>
                <a:latin typeface="+mj-lt"/>
              </a:rPr>
              <a:t>3. </a:t>
            </a:r>
            <a:r>
              <a:rPr lang="vi-VN" sz="3200" dirty="0">
                <a:latin typeface="+mj-lt"/>
              </a:rPr>
              <a:t>Dựa vào bài đọc, nói tên mùa phù hợp với mỗi tranh:</a:t>
            </a:r>
          </a:p>
        </p:txBody>
      </p:sp>
      <p:sp>
        <p:nvSpPr>
          <p:cNvPr id="19" name="TextBox 18">
            <a:extLst>
              <a:ext uri="{FF2B5EF4-FFF2-40B4-BE49-F238E27FC236}">
                <a16:creationId xmlns:a16="http://schemas.microsoft.com/office/drawing/2014/main" id="{26BE8217-8760-4D3B-A9E2-3B3779B8A853}"/>
              </a:ext>
            </a:extLst>
          </p:cNvPr>
          <p:cNvSpPr txBox="1"/>
          <p:nvPr/>
        </p:nvSpPr>
        <p:spPr>
          <a:xfrm>
            <a:off x="389844" y="4684833"/>
            <a:ext cx="11497280" cy="1732334"/>
          </a:xfrm>
          <a:prstGeom prst="rect">
            <a:avLst/>
          </a:prstGeom>
          <a:noFill/>
        </p:spPr>
        <p:txBody>
          <a:bodyPr wrap="square" rtlCol="0">
            <a:spAutoFit/>
          </a:bodyPr>
          <a:lstStyle/>
          <a:p>
            <a:pPr algn="just">
              <a:lnSpc>
                <a:spcPct val="114000"/>
              </a:lnSpc>
            </a:pPr>
            <a:r>
              <a:rPr lang="vi-VN" sz="3200" dirty="0">
                <a:solidFill>
                  <a:schemeClr val="accent6">
                    <a:lumMod val="75000"/>
                  </a:schemeClr>
                </a:solidFill>
                <a:latin typeface="+mj-lt"/>
                <a:sym typeface="Wingdings" panose="05000000000000000000" pitchFamily="2" charset="2"/>
              </a:rPr>
              <a:t> </a:t>
            </a:r>
            <a:r>
              <a:rPr lang="vi-VN" sz="3200" dirty="0">
                <a:solidFill>
                  <a:schemeClr val="accent6">
                    <a:lumMod val="75000"/>
                  </a:schemeClr>
                </a:solidFill>
                <a:latin typeface="+mj-lt"/>
              </a:rPr>
              <a:t>Xuân làm cho cây lá tươi tốt. Hạ cho trái ngọt, hoa thơm. Thu làm cho trời xanh cao, học sinh nhớ ngày tựu trường. Đông ấp ủ mầm sống để mùa xuân về cây cối đâm chồi nảy lộc. </a:t>
            </a:r>
          </a:p>
        </p:txBody>
      </p:sp>
      <p:pic>
        <p:nvPicPr>
          <p:cNvPr id="3" name="Picture 2">
            <a:extLst>
              <a:ext uri="{FF2B5EF4-FFF2-40B4-BE49-F238E27FC236}">
                <a16:creationId xmlns:a16="http://schemas.microsoft.com/office/drawing/2014/main" id="{2A157AB4-F9C7-6E4D-A095-8028C5E7AF9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colorTemperature colorTemp="7200"/>
                    </a14:imgEffect>
                    <a14:imgEffect>
                      <a14:saturation sat="200000"/>
                    </a14:imgEffect>
                  </a14:imgLayer>
                </a14:imgProps>
              </a:ext>
            </a:extLst>
          </a:blip>
          <a:srcRect l="6298" t="4891"/>
          <a:stretch/>
        </p:blipFill>
        <p:spPr>
          <a:xfrm>
            <a:off x="210218" y="761713"/>
            <a:ext cx="2957799" cy="1769537"/>
          </a:xfrm>
          <a:prstGeom prst="roundRect">
            <a:avLst/>
          </a:prstGeom>
        </p:spPr>
      </p:pic>
      <p:pic>
        <p:nvPicPr>
          <p:cNvPr id="5" name="Picture 4">
            <a:extLst>
              <a:ext uri="{FF2B5EF4-FFF2-40B4-BE49-F238E27FC236}">
                <a16:creationId xmlns:a16="http://schemas.microsoft.com/office/drawing/2014/main" id="{C4FAD322-2BE4-744A-AF41-AF0B6F9D339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4000"/>
                    </a14:imgEffect>
                    <a14:imgEffect>
                      <a14:colorTemperature colorTemp="7200"/>
                    </a14:imgEffect>
                    <a14:imgEffect>
                      <a14:saturation sat="200000"/>
                    </a14:imgEffect>
                  </a14:imgLayer>
                </a14:imgProps>
              </a:ext>
            </a:extLst>
          </a:blip>
          <a:srcRect l="1660" r="2364" b="6"/>
          <a:stretch/>
        </p:blipFill>
        <p:spPr>
          <a:xfrm>
            <a:off x="3179874" y="776868"/>
            <a:ext cx="3079402" cy="1732437"/>
          </a:xfrm>
          <a:prstGeom prst="roundRect">
            <a:avLst/>
          </a:prstGeom>
        </p:spPr>
      </p:pic>
      <p:pic>
        <p:nvPicPr>
          <p:cNvPr id="7" name="Picture 6">
            <a:extLst>
              <a:ext uri="{FF2B5EF4-FFF2-40B4-BE49-F238E27FC236}">
                <a16:creationId xmlns:a16="http://schemas.microsoft.com/office/drawing/2014/main" id="{B020A044-2314-7447-BA26-3B24B2377A7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39000"/>
                    </a14:imgEffect>
                    <a14:imgEffect>
                      <a14:colorTemperature colorTemp="7200"/>
                    </a14:imgEffect>
                    <a14:imgEffect>
                      <a14:saturation sat="200000"/>
                    </a14:imgEffect>
                  </a14:imgLayer>
                </a14:imgProps>
              </a:ext>
            </a:extLst>
          </a:blip>
          <a:stretch>
            <a:fillRect/>
          </a:stretch>
        </p:blipFill>
        <p:spPr>
          <a:xfrm>
            <a:off x="6259276" y="826198"/>
            <a:ext cx="2871764" cy="1674768"/>
          </a:xfrm>
          <a:prstGeom prst="roundRect">
            <a:avLst/>
          </a:prstGeom>
        </p:spPr>
      </p:pic>
      <p:pic>
        <p:nvPicPr>
          <p:cNvPr id="9" name="Picture 8">
            <a:extLst>
              <a:ext uri="{FF2B5EF4-FFF2-40B4-BE49-F238E27FC236}">
                <a16:creationId xmlns:a16="http://schemas.microsoft.com/office/drawing/2014/main" id="{015DFDB3-A49D-044C-B594-A4366C3BC04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36000"/>
                    </a14:imgEffect>
                    <a14:imgEffect>
                      <a14:colorTemperature colorTemp="7200"/>
                    </a14:imgEffect>
                    <a14:imgEffect>
                      <a14:saturation sat="200000"/>
                    </a14:imgEffect>
                  </a14:imgLayer>
                </a14:imgProps>
              </a:ext>
            </a:extLst>
          </a:blip>
          <a:stretch>
            <a:fillRect/>
          </a:stretch>
        </p:blipFill>
        <p:spPr>
          <a:xfrm>
            <a:off x="9131040" y="836482"/>
            <a:ext cx="2928386" cy="1654199"/>
          </a:xfrm>
          <a:prstGeom prst="roundRect">
            <a:avLst/>
          </a:prstGeom>
        </p:spPr>
      </p:pic>
      <p:sp>
        <p:nvSpPr>
          <p:cNvPr id="10" name="Rounded Rectangle 9">
            <a:extLst>
              <a:ext uri="{FF2B5EF4-FFF2-40B4-BE49-F238E27FC236}">
                <a16:creationId xmlns:a16="http://schemas.microsoft.com/office/drawing/2014/main" id="{BCEE1990-6184-8648-B1F6-E36BEE5E9669}"/>
              </a:ext>
            </a:extLst>
          </p:cNvPr>
          <p:cNvSpPr/>
          <p:nvPr/>
        </p:nvSpPr>
        <p:spPr>
          <a:xfrm>
            <a:off x="582330" y="2691685"/>
            <a:ext cx="2585687" cy="675095"/>
          </a:xfrm>
          <a:prstGeom prst="roundRect">
            <a:avLst/>
          </a:prstGeom>
          <a:solidFill>
            <a:schemeClr val="accent2"/>
          </a:solidFill>
          <a:ln w="28575">
            <a:solidFill>
              <a:schemeClr val="accent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6"/>
                </a:solidFill>
                <a:latin typeface="UTM Avo" panose="02040603050506020204" pitchFamily="18" charset="0"/>
              </a:rPr>
              <a:t>Mùa xuân</a:t>
            </a:r>
          </a:p>
        </p:txBody>
      </p:sp>
      <p:sp>
        <p:nvSpPr>
          <p:cNvPr id="16" name="Rounded Rectangle 15">
            <a:extLst>
              <a:ext uri="{FF2B5EF4-FFF2-40B4-BE49-F238E27FC236}">
                <a16:creationId xmlns:a16="http://schemas.microsoft.com/office/drawing/2014/main" id="{34DF357B-43CF-514A-BA94-1C54DE60A3E6}"/>
              </a:ext>
            </a:extLst>
          </p:cNvPr>
          <p:cNvSpPr/>
          <p:nvPr/>
        </p:nvSpPr>
        <p:spPr>
          <a:xfrm>
            <a:off x="3448675" y="2704822"/>
            <a:ext cx="2585687" cy="675095"/>
          </a:xfrm>
          <a:prstGeom prst="roundRect">
            <a:avLst/>
          </a:prstGeom>
          <a:solidFill>
            <a:schemeClr val="accent2"/>
          </a:solidFill>
          <a:ln w="38100">
            <a:solidFill>
              <a:schemeClr val="accent4">
                <a:lumMod val="75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4">
                    <a:lumMod val="75000"/>
                  </a:schemeClr>
                </a:solidFill>
                <a:latin typeface="UTM Avo" panose="02040603050506020204" pitchFamily="18" charset="0"/>
              </a:rPr>
              <a:t>Mùa đông</a:t>
            </a:r>
          </a:p>
        </p:txBody>
      </p:sp>
      <p:sp>
        <p:nvSpPr>
          <p:cNvPr id="17" name="Rounded Rectangle 16">
            <a:extLst>
              <a:ext uri="{FF2B5EF4-FFF2-40B4-BE49-F238E27FC236}">
                <a16:creationId xmlns:a16="http://schemas.microsoft.com/office/drawing/2014/main" id="{C323264F-4484-E746-B0B1-D200D143932A}"/>
              </a:ext>
            </a:extLst>
          </p:cNvPr>
          <p:cNvSpPr/>
          <p:nvPr/>
        </p:nvSpPr>
        <p:spPr>
          <a:xfrm>
            <a:off x="6404084" y="2700653"/>
            <a:ext cx="2585687" cy="675095"/>
          </a:xfrm>
          <a:prstGeom prst="roundRect">
            <a:avLst/>
          </a:prstGeom>
          <a:solidFill>
            <a:schemeClr val="accent2"/>
          </a:solidFill>
          <a:ln w="28575">
            <a:solidFill>
              <a:srgbClr val="92D050"/>
            </a:solidFill>
          </a:ln>
          <a:effectLst>
            <a:glow rad="63500">
              <a:srgbClr val="92D05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92D050"/>
                </a:solidFill>
                <a:latin typeface="UTM Avo" panose="02040603050506020204" pitchFamily="18" charset="0"/>
              </a:rPr>
              <a:t>Mùa hè</a:t>
            </a:r>
          </a:p>
        </p:txBody>
      </p:sp>
      <p:sp>
        <p:nvSpPr>
          <p:cNvPr id="20" name="Rounded Rectangle 19">
            <a:extLst>
              <a:ext uri="{FF2B5EF4-FFF2-40B4-BE49-F238E27FC236}">
                <a16:creationId xmlns:a16="http://schemas.microsoft.com/office/drawing/2014/main" id="{90AEB87F-2B2A-2E4C-9796-5A445768C5DB}"/>
              </a:ext>
            </a:extLst>
          </p:cNvPr>
          <p:cNvSpPr/>
          <p:nvPr/>
        </p:nvSpPr>
        <p:spPr>
          <a:xfrm>
            <a:off x="9301437" y="2679749"/>
            <a:ext cx="2585687" cy="675095"/>
          </a:xfrm>
          <a:prstGeom prst="roundRect">
            <a:avLst/>
          </a:prstGeom>
          <a:solidFill>
            <a:schemeClr val="accent2"/>
          </a:solidFill>
          <a:ln w="28575">
            <a:solidFill>
              <a:schemeClr val="accent1">
                <a:lumMod val="60000"/>
                <a:lumOff val="4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FFC000"/>
                </a:solidFill>
                <a:latin typeface="UTM Avo" panose="02040603050506020204" pitchFamily="18" charset="0"/>
              </a:rPr>
              <a:t>Mùa thu</a:t>
            </a:r>
          </a:p>
        </p:txBody>
      </p:sp>
      <p:sp>
        <p:nvSpPr>
          <p:cNvPr id="21" name="TextBox 20">
            <a:extLst>
              <a:ext uri="{FF2B5EF4-FFF2-40B4-BE49-F238E27FC236}">
                <a16:creationId xmlns:a16="http://schemas.microsoft.com/office/drawing/2014/main" id="{E88635D8-79BC-6240-A4D6-8CAD8AA60AA2}"/>
              </a:ext>
            </a:extLst>
          </p:cNvPr>
          <p:cNvSpPr txBox="1"/>
          <p:nvPr/>
        </p:nvSpPr>
        <p:spPr>
          <a:xfrm>
            <a:off x="304876" y="3673847"/>
            <a:ext cx="11334003" cy="609590"/>
          </a:xfrm>
          <a:prstGeom prst="rect">
            <a:avLst/>
          </a:prstGeom>
          <a:noFill/>
        </p:spPr>
        <p:txBody>
          <a:bodyPr wrap="square" rtlCol="0">
            <a:spAutoFit/>
          </a:bodyPr>
          <a:lstStyle/>
          <a:p>
            <a:pPr algn="just">
              <a:lnSpc>
                <a:spcPct val="114000"/>
              </a:lnSpc>
            </a:pPr>
            <a:r>
              <a:rPr lang="vi-VN" sz="3200" b="1" dirty="0">
                <a:solidFill>
                  <a:schemeClr val="accent6">
                    <a:lumMod val="75000"/>
                  </a:schemeClr>
                </a:solidFill>
                <a:latin typeface="+mj-lt"/>
              </a:rPr>
              <a:t>4. </a:t>
            </a:r>
            <a:r>
              <a:rPr lang="vi-VN" sz="3200" dirty="0">
                <a:latin typeface="+mj-lt"/>
              </a:rPr>
              <a:t>Vì sao bà Đất nói cả bốn nàng tiên đều có ích và đáng yêu? </a:t>
            </a:r>
          </a:p>
        </p:txBody>
      </p:sp>
    </p:spTree>
    <p:custDataLst>
      <p:tags r:id="rId1"/>
    </p:custDataLst>
    <p:extLst>
      <p:ext uri="{BB962C8B-B14F-4D97-AF65-F5344CB8AC3E}">
        <p14:creationId xmlns:p14="http://schemas.microsoft.com/office/powerpoint/2010/main" val="148329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6" grpId="0" animBg="1"/>
      <p:bldP spid="17" grpId="0" animBg="1"/>
      <p:bldP spid="2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C020B-36B6-4218-B5B1-D1ED085BE1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F6C1997-DE36-46CE-962D-C5E05C95ED3B}"/>
              </a:ext>
            </a:extLst>
          </p:cNvPr>
          <p:cNvSpPr>
            <a:spLocks noGrp="1"/>
          </p:cNvSpPr>
          <p:nvPr>
            <p:ph idx="1"/>
          </p:nvPr>
        </p:nvSpPr>
        <p:spPr/>
        <p:txBody>
          <a:bodyPr/>
          <a:lstStyle/>
          <a:p>
            <a:pPr marL="0" indent="0">
              <a:buNone/>
            </a:pPr>
            <a:endParaRPr lang="en-US" dirty="0"/>
          </a:p>
        </p:txBody>
      </p:sp>
      <p:sp>
        <p:nvSpPr>
          <p:cNvPr id="4" name="Rectangle 3">
            <a:extLst>
              <a:ext uri="{FF2B5EF4-FFF2-40B4-BE49-F238E27FC236}">
                <a16:creationId xmlns:a16="http://schemas.microsoft.com/office/drawing/2014/main" id="{09A49500-1EF6-4780-BD4B-25B33350DC29}"/>
              </a:ext>
            </a:extLst>
          </p:cNvPr>
          <p:cNvSpPr/>
          <p:nvPr/>
        </p:nvSpPr>
        <p:spPr>
          <a:xfrm>
            <a:off x="2598798" y="1403168"/>
            <a:ext cx="5801588" cy="646331"/>
          </a:xfrm>
          <a:prstGeom prst="rect">
            <a:avLst/>
          </a:prstGeom>
        </p:spPr>
        <p:txBody>
          <a:bodyPr wrap="none">
            <a:spAutoFit/>
          </a:bodyPr>
          <a:lstStyle/>
          <a:p>
            <a:pPr>
              <a:defRPr/>
            </a:pPr>
            <a:r>
              <a:rPr lang="vi-VN" sz="3600" b="1" dirty="0">
                <a:ln w="10541" cmpd="sng">
                  <a:solidFill>
                    <a:schemeClr val="accent1">
                      <a:shade val="88000"/>
                      <a:satMod val="110000"/>
                    </a:schemeClr>
                  </a:solidFill>
                  <a:prstDash val="solid"/>
                </a:ln>
                <a:solidFill>
                  <a:srgbClr val="002060"/>
                </a:solidFill>
                <a:latin typeface="+mj-lt"/>
                <a:cs typeface="Times New Roman" pitchFamily="18" charset="0"/>
              </a:rPr>
              <a:t>Nêu ý nghĩa của câu chuyện.</a:t>
            </a:r>
            <a:endParaRPr lang="en-GB" sz="3600" b="1" dirty="0">
              <a:ln w="10541" cmpd="sng">
                <a:solidFill>
                  <a:schemeClr val="accent1">
                    <a:shade val="88000"/>
                    <a:satMod val="110000"/>
                  </a:schemeClr>
                </a:solidFill>
                <a:prstDash val="solid"/>
              </a:ln>
              <a:solidFill>
                <a:srgbClr val="002060"/>
              </a:solidFill>
              <a:latin typeface="+mj-lt"/>
              <a:cs typeface="Times New Roman" pitchFamily="18" charset="0"/>
            </a:endParaRPr>
          </a:p>
        </p:txBody>
      </p:sp>
      <p:sp>
        <p:nvSpPr>
          <p:cNvPr id="5" name="Rectangle 4">
            <a:extLst>
              <a:ext uri="{FF2B5EF4-FFF2-40B4-BE49-F238E27FC236}">
                <a16:creationId xmlns:a16="http://schemas.microsoft.com/office/drawing/2014/main" id="{24D192AF-2FBF-47CD-BB62-DFB9B06F99D1}"/>
              </a:ext>
            </a:extLst>
          </p:cNvPr>
          <p:cNvSpPr/>
          <p:nvPr/>
        </p:nvSpPr>
        <p:spPr>
          <a:xfrm>
            <a:off x="1752600" y="2551837"/>
            <a:ext cx="8686800" cy="1754326"/>
          </a:xfrm>
          <a:prstGeom prst="rect">
            <a:avLst/>
          </a:prstGeom>
        </p:spPr>
        <p:txBody>
          <a:bodyPr>
            <a:spAutoFit/>
          </a:bodyPr>
          <a:lstStyle/>
          <a:p>
            <a:pPr>
              <a:defRPr/>
            </a:pPr>
            <a:r>
              <a:rPr lang="vi-VN"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Bốn</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mùa</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xuân</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hạ</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thu</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đông</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mỗi</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mùa</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mỗi</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vẻ</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đẹp</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riêng</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đều</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có</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ích</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cho</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cuộc</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 </a:t>
            </a:r>
            <a:r>
              <a:rPr lang="en-GB" sz="3600" b="1" dirty="0" err="1">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sống</a:t>
            </a:r>
            <a:r>
              <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rPr>
              <a:t>.</a:t>
            </a:r>
          </a:p>
          <a:p>
            <a:pPr>
              <a:defRPr/>
            </a:pPr>
            <a:endParaRPr lang="en-GB" sz="3600" b="1" dirty="0">
              <a:ln w="10541" cmpd="sng">
                <a:solidFill>
                  <a:schemeClr val="accent1">
                    <a:shade val="88000"/>
                    <a:satMod val="110000"/>
                  </a:schemeClr>
                </a:solidFill>
                <a:prstDash val="solid"/>
              </a:ln>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1877B3-246A-42B5-8F38-0E57CE13932A}"/>
              </a:ext>
            </a:extLst>
          </p:cNvPr>
          <p:cNvPicPr>
            <a:picLocks noChangeAspect="1"/>
          </p:cNvPicPr>
          <p:nvPr/>
        </p:nvPicPr>
        <p:blipFill>
          <a:blip r:embed="rId3"/>
          <a:stretch>
            <a:fillRect/>
          </a:stretch>
        </p:blipFill>
        <p:spPr>
          <a:xfrm>
            <a:off x="0" y="0"/>
            <a:ext cx="5989834" cy="6902192"/>
          </a:xfrm>
          <a:prstGeom prst="rect">
            <a:avLst/>
          </a:prstGeom>
        </p:spPr>
      </p:pic>
      <p:pic>
        <p:nvPicPr>
          <p:cNvPr id="7" name="Picture 6">
            <a:extLst>
              <a:ext uri="{FF2B5EF4-FFF2-40B4-BE49-F238E27FC236}">
                <a16:creationId xmlns:a16="http://schemas.microsoft.com/office/drawing/2014/main" id="{1B6A9C7B-5633-4BD5-8FF4-9EDC8EEEA3EA}"/>
              </a:ext>
            </a:extLst>
          </p:cNvPr>
          <p:cNvPicPr>
            <a:picLocks noChangeAspect="1"/>
          </p:cNvPicPr>
          <p:nvPr/>
        </p:nvPicPr>
        <p:blipFill>
          <a:blip r:embed="rId4"/>
          <a:stretch>
            <a:fillRect/>
          </a:stretch>
        </p:blipFill>
        <p:spPr>
          <a:xfrm>
            <a:off x="5989834" y="1967226"/>
            <a:ext cx="6226439" cy="2039695"/>
          </a:xfrm>
          <a:prstGeom prst="rect">
            <a:avLst/>
          </a:prstGeom>
        </p:spPr>
      </p:pic>
      <p:sp>
        <p:nvSpPr>
          <p:cNvPr id="2" name="Oval 1">
            <a:extLst>
              <a:ext uri="{FF2B5EF4-FFF2-40B4-BE49-F238E27FC236}">
                <a16:creationId xmlns:a16="http://schemas.microsoft.com/office/drawing/2014/main" id="{E2E35C4E-4EFB-4E33-8FFA-68B1CB41E4CC}"/>
              </a:ext>
            </a:extLst>
          </p:cNvPr>
          <p:cNvSpPr/>
          <p:nvPr/>
        </p:nvSpPr>
        <p:spPr>
          <a:xfrm>
            <a:off x="102743" y="2547991"/>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1</a:t>
            </a:r>
          </a:p>
        </p:txBody>
      </p:sp>
      <p:sp>
        <p:nvSpPr>
          <p:cNvPr id="6" name="Oval 5">
            <a:extLst>
              <a:ext uri="{FF2B5EF4-FFF2-40B4-BE49-F238E27FC236}">
                <a16:creationId xmlns:a16="http://schemas.microsoft.com/office/drawing/2014/main" id="{5193B87F-48A9-472D-AE20-EBC9E82FBAA8}"/>
              </a:ext>
            </a:extLst>
          </p:cNvPr>
          <p:cNvSpPr/>
          <p:nvPr/>
        </p:nvSpPr>
        <p:spPr>
          <a:xfrm>
            <a:off x="6174770" y="2054832"/>
            <a:ext cx="523982" cy="493159"/>
          </a:xfrm>
          <a:prstGeom prst="ellipse">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Arial" panose="020B0604020202020204" pitchFamily="34" charset="0"/>
                <a:cs typeface="Arial" panose="020B0604020202020204" pitchFamily="34" charset="0"/>
              </a:rPr>
              <a:t>2</a:t>
            </a:r>
          </a:p>
        </p:txBody>
      </p:sp>
      <p:sp>
        <p:nvSpPr>
          <p:cNvPr id="8" name="Rectangle: Rounded Corners 7">
            <a:extLst>
              <a:ext uri="{FF2B5EF4-FFF2-40B4-BE49-F238E27FC236}">
                <a16:creationId xmlns:a16="http://schemas.microsoft.com/office/drawing/2014/main" id="{83B21C6B-58C8-411A-8397-424797079E92}"/>
              </a:ext>
            </a:extLst>
          </p:cNvPr>
          <p:cNvSpPr/>
          <p:nvPr/>
        </p:nvSpPr>
        <p:spPr>
          <a:xfrm>
            <a:off x="7272776" y="5871682"/>
            <a:ext cx="4080387"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Luyện đọc lại</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501352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230672005887288284 (video-converter.com)">
            <a:hlinkClick r:id="" action="ppaction://media"/>
            <a:extLst>
              <a:ext uri="{FF2B5EF4-FFF2-40B4-BE49-F238E27FC236}">
                <a16:creationId xmlns:a16="http://schemas.microsoft.com/office/drawing/2014/main" id="{1570636C-4BCB-4681-A912-5A3983FDD77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422" b="9056"/>
          <a:stretch/>
        </p:blipFill>
        <p:spPr>
          <a:xfrm rot="16200000">
            <a:off x="2852766" y="-2474334"/>
            <a:ext cx="6486468" cy="11435137"/>
          </a:xfrm>
          <a:prstGeom prst="rect">
            <a:avLst/>
          </a:prstGeom>
        </p:spPr>
      </p:pic>
    </p:spTree>
    <p:extLst>
      <p:ext uri="{BB962C8B-B14F-4D97-AF65-F5344CB8AC3E}">
        <p14:creationId xmlns:p14="http://schemas.microsoft.com/office/powerpoint/2010/main" val="1605827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499" y="1028734"/>
            <a:ext cx="8128000" cy="42894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5865" y="2222433"/>
            <a:ext cx="2552700" cy="35348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214712" y="2459504"/>
            <a:ext cx="686557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6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6000" b="0"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 theo văn bản đọc</a:t>
            </a:r>
            <a:endParaRPr kumimoji="0" 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63958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657795-0FA4-4F91-A3B0-7768F1EA5FA7}"/>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C100E754-6982-47A4-B5B7-538221C769BA}"/>
              </a:ext>
            </a:extLst>
          </p:cNvPr>
          <p:cNvPicPr>
            <a:picLocks noChangeAspect="1"/>
          </p:cNvPicPr>
          <p:nvPr/>
        </p:nvPicPr>
        <p:blipFill>
          <a:blip r:embed="rId2"/>
          <a:stretch>
            <a:fillRect/>
          </a:stretch>
        </p:blipFill>
        <p:spPr>
          <a:xfrm>
            <a:off x="746177" y="2013639"/>
            <a:ext cx="11289582" cy="2830722"/>
          </a:xfrm>
          <a:prstGeom prst="rect">
            <a:avLst/>
          </a:prstGeom>
        </p:spPr>
      </p:pic>
      <p:sp>
        <p:nvSpPr>
          <p:cNvPr id="5" name="Oval 4">
            <a:extLst>
              <a:ext uri="{FF2B5EF4-FFF2-40B4-BE49-F238E27FC236}">
                <a16:creationId xmlns:a16="http://schemas.microsoft.com/office/drawing/2014/main" id="{C4A10AF2-BCF9-4D9D-975C-B019A5C75AD9}"/>
              </a:ext>
            </a:extLst>
          </p:cNvPr>
          <p:cNvSpPr/>
          <p:nvPr/>
        </p:nvSpPr>
        <p:spPr>
          <a:xfrm>
            <a:off x="2703871" y="3998326"/>
            <a:ext cx="796413" cy="77685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398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CF49-7814-424F-8963-DD296E6F389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88BAED2-467F-4426-855C-A59E401F628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A917361-3F9C-4584-ADD1-99CC8DA7ED99}"/>
              </a:ext>
            </a:extLst>
          </p:cNvPr>
          <p:cNvPicPr>
            <a:picLocks noChangeAspect="1"/>
          </p:cNvPicPr>
          <p:nvPr/>
        </p:nvPicPr>
        <p:blipFill rotWithShape="1">
          <a:blip r:embed="rId2"/>
          <a:srcRect t="5267"/>
          <a:stretch/>
        </p:blipFill>
        <p:spPr>
          <a:xfrm>
            <a:off x="489699" y="1510301"/>
            <a:ext cx="11479559" cy="2229492"/>
          </a:xfrm>
          <a:prstGeom prst="rect">
            <a:avLst/>
          </a:prstGeom>
        </p:spPr>
      </p:pic>
    </p:spTree>
    <p:extLst>
      <p:ext uri="{BB962C8B-B14F-4D97-AF65-F5344CB8AC3E}">
        <p14:creationId xmlns:p14="http://schemas.microsoft.com/office/powerpoint/2010/main" val="848667896"/>
      </p:ext>
    </p:extLst>
  </p:cSld>
  <p:clrMapOvr>
    <a:masterClrMapping/>
  </p:clrMapOvr>
  <p:transition spd="slow">
    <p:comb/>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5936803" y="3676755"/>
            <a:ext cx="5635036" cy="3556696"/>
          </a:xfrm>
          <a:prstGeom prst="rect">
            <a:avLst/>
          </a:prstGeom>
        </p:spPr>
      </p:pic>
      <p:sp>
        <p:nvSpPr>
          <p:cNvPr id="2" name="TextBox 1">
            <a:extLst>
              <a:ext uri="{FF2B5EF4-FFF2-40B4-BE49-F238E27FC236}">
                <a16:creationId xmlns:a16="http://schemas.microsoft.com/office/drawing/2014/main" id="{E98139A1-FFB6-4ED7-90BB-B1C22E2100FA}"/>
              </a:ext>
            </a:extLst>
          </p:cNvPr>
          <p:cNvSpPr txBox="1"/>
          <p:nvPr/>
        </p:nvSpPr>
        <p:spPr>
          <a:xfrm>
            <a:off x="1386348" y="1903972"/>
            <a:ext cx="10043652" cy="2554545"/>
          </a:xfrm>
          <a:prstGeom prst="rect">
            <a:avLst/>
          </a:prstGeom>
          <a:noFill/>
        </p:spPr>
        <p:txBody>
          <a:bodyPr wrap="square" rtlCol="0">
            <a:spAutoFit/>
          </a:bodyPr>
          <a:lstStyle/>
          <a:p>
            <a:pPr algn="ctr"/>
            <a:r>
              <a:rPr lang="vi-VN" sz="8000" dirty="0">
                <a:latin typeface="Arial-Rounded" panose="020B0500000000000000" pitchFamily="34" charset="0"/>
                <a:ea typeface="Arial-Rounded" panose="020B0500000000000000" pitchFamily="34" charset="0"/>
                <a:cs typeface="Arial-Rounded" panose="020B0500000000000000" pitchFamily="34" charset="0"/>
              </a:rPr>
              <a:t>ĐỊNH HƯỚNG HỌC TẬP TIẾP THEO</a:t>
            </a:r>
            <a:endParaRPr lang="en-US" sz="8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78794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404759" y="772054"/>
            <a:ext cx="11709691" cy="542698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2969231" y="447867"/>
            <a:ext cx="2880902" cy="2956494"/>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7574688" y="428714"/>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3918105" y="3936103"/>
            <a:ext cx="2421647" cy="615553"/>
          </a:xfrm>
          <a:prstGeom prst="rect">
            <a:avLst/>
          </a:prstGeom>
          <a:noFill/>
        </p:spPr>
        <p:txBody>
          <a:bodyPr wrap="square" lIns="91440" tIns="45720" rIns="91440" bIns="45720">
            <a:spAutoFit/>
          </a:bodyPr>
          <a:lstStyle/>
          <a:p>
            <a:pPr algn="ctr"/>
            <a:r>
              <a:rPr lang="en-US" sz="3400" b="1" cap="none" spc="0" dirty="0" err="1">
                <a:ln w="22225">
                  <a:solidFill>
                    <a:schemeClr val="accent2"/>
                  </a:solidFill>
                  <a:prstDash val="solid"/>
                </a:ln>
                <a:solidFill>
                  <a:srgbClr val="002060"/>
                </a:solidFill>
                <a:effectLst/>
                <a:latin typeface="Arial" panose="020B0604020202020204" pitchFamily="34" charset="0"/>
                <a:ea typeface="Arial-Rounded" panose="020B0500000000000000" pitchFamily="34" charset="0"/>
                <a:cs typeface="Arial" panose="020B0604020202020204" pitchFamily="34" charset="0"/>
              </a:rPr>
              <a:t>Tiết</a:t>
            </a:r>
            <a:r>
              <a:rPr lang="en-US" sz="3400" b="1" cap="none" spc="0" dirty="0">
                <a:ln w="22225">
                  <a:solidFill>
                    <a:schemeClr val="accent2"/>
                  </a:solidFill>
                  <a:prstDash val="solid"/>
                </a:ln>
                <a:solidFill>
                  <a:srgbClr val="002060"/>
                </a:solidFill>
                <a:effectLst/>
                <a:latin typeface="Arial" panose="020B0604020202020204" pitchFamily="34" charset="0"/>
                <a:ea typeface="Arial-Rounded" panose="020B0500000000000000" pitchFamily="34" charset="0"/>
                <a:cs typeface="Arial" panose="020B0604020202020204" pitchFamily="34" charset="0"/>
              </a:rPr>
              <a:t> 1 + 2</a:t>
            </a:r>
          </a:p>
        </p:txBody>
      </p:sp>
      <p:sp>
        <p:nvSpPr>
          <p:cNvPr id="10" name="TextBox 9"/>
          <p:cNvSpPr txBox="1"/>
          <p:nvPr/>
        </p:nvSpPr>
        <p:spPr>
          <a:xfrm>
            <a:off x="1136692" y="3182858"/>
            <a:ext cx="7984474" cy="769441"/>
          </a:xfrm>
          <a:prstGeom prst="rect">
            <a:avLst/>
          </a:prstGeom>
          <a:noFill/>
        </p:spPr>
        <p:txBody>
          <a:bodyPr wrap="square" rtlCol="0">
            <a:spAutoFit/>
          </a:bodyPr>
          <a:lstStyle/>
          <a:p>
            <a:pPr lvl="0" algn="ctr"/>
            <a:r>
              <a:rPr lang="en-US" sz="44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Bài</a:t>
            </a:r>
            <a:r>
              <a:rPr lang="en-US" sz="4400" b="1" dirty="0">
                <a:solidFill>
                  <a:srgbClr val="0070C0"/>
                </a:solidFill>
                <a:latin typeface="Arial" panose="020B0604020202020204" pitchFamily="34" charset="0"/>
                <a:ea typeface="Arial-Rounded" panose="020B0500000000000000" pitchFamily="34" charset="0"/>
                <a:cs typeface="Arial" panose="020B0604020202020204" pitchFamily="34" charset="0"/>
              </a:rPr>
              <a:t> 1</a:t>
            </a:r>
            <a:r>
              <a:rPr lang="en-US" sz="4400" b="1">
                <a:solidFill>
                  <a:srgbClr val="0070C0"/>
                </a:solidFill>
                <a:latin typeface="Arial" panose="020B0604020202020204" pitchFamily="34" charset="0"/>
                <a:ea typeface="Arial-Rounded" panose="020B0500000000000000" pitchFamily="34" charset="0"/>
                <a:cs typeface="Arial" panose="020B0604020202020204" pitchFamily="34" charset="0"/>
              </a:rPr>
              <a:t>: CHUYỆN BỐN MÙA</a:t>
            </a:r>
            <a:endParaRPr lang="en-US" sz="44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1945800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717853" y="1905374"/>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660432" y="3028949"/>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792531" y="4340020"/>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42" name="TextBox 41"/>
          <p:cNvSpPr txBox="1"/>
          <p:nvPr/>
        </p:nvSpPr>
        <p:spPr>
          <a:xfrm>
            <a:off x="2554017" y="1883990"/>
            <a:ext cx="6016311" cy="584775"/>
          </a:xfrm>
          <a:prstGeom prst="rect">
            <a:avLst/>
          </a:prstGeom>
          <a:noFill/>
        </p:spPr>
        <p:txBody>
          <a:bodyPr wrap="square" rtlCol="0">
            <a:spAutoFit/>
          </a:bodyPr>
          <a:lstStyle/>
          <a:p>
            <a:pPr lvl="0" defTabSz="1219170"/>
            <a:r>
              <a:rPr lang="en-US" altLang="zh-CN" sz="3200" dirty="0" err="1">
                <a:solidFill>
                  <a:prstClr val="white"/>
                </a:solidFill>
                <a:ea typeface="Arial-Rounded" panose="020B0500000000000000" pitchFamily="34" charset="0"/>
                <a:cs typeface="Arial-Rounded" panose="020B0500000000000000" pitchFamily="34" charset="0"/>
              </a:rPr>
              <a:t>Đọc</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đúng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các</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tiếng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trong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bài</a:t>
            </a:r>
            <a:r>
              <a:rPr lang="en-US" altLang="zh-CN" sz="3200" dirty="0">
                <a:solidFill>
                  <a:prstClr val="white"/>
                </a:solidFill>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43" name="TextBox 42"/>
          <p:cNvSpPr txBox="1"/>
          <p:nvPr/>
        </p:nvSpPr>
        <p:spPr>
          <a:xfrm>
            <a:off x="2448328" y="2834904"/>
            <a:ext cx="5556278" cy="1077218"/>
          </a:xfrm>
          <a:prstGeom prst="rect">
            <a:avLst/>
          </a:prstGeom>
          <a:noFill/>
        </p:spPr>
        <p:txBody>
          <a:bodyPr wrap="square" rtlCol="0">
            <a:spAutoFit/>
          </a:bodyPr>
          <a:lstStyle/>
          <a:p>
            <a:pPr lvl="0" defTabSz="1219170"/>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Đọc</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đúng</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lời</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kể</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chuyện</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và</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lời</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nói</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của</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nhân</a:t>
            </a:r>
            <a:r>
              <a:rPr lang="en-US" altLang="zh-CN" sz="3200" dirty="0">
                <a:solidFill>
                  <a:prstClr val="white"/>
                </a:solidFill>
                <a:ea typeface="Arial-Rounded" panose="020B0500000000000000" pitchFamily="34" charset="0"/>
                <a:cs typeface="Arial-Rounded" panose="020B0500000000000000" pitchFamily="34" charset="0"/>
              </a:rPr>
              <a:t> </a:t>
            </a:r>
            <a:r>
              <a:rPr lang="en-US" altLang="zh-CN" sz="3200" dirty="0" err="1">
                <a:solidFill>
                  <a:prstClr val="white"/>
                </a:solidFill>
                <a:ea typeface="Arial-Rounded" panose="020B0500000000000000" pitchFamily="34" charset="0"/>
                <a:cs typeface="Arial-Rounded" panose="020B0500000000000000" pitchFamily="34" charset="0"/>
              </a:rPr>
              <a:t>vật</a:t>
            </a:r>
            <a:endParaRPr kumimoji="0" lang="zh-CN" altLang="en-US" sz="32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
        <p:nvSpPr>
          <p:cNvPr id="44" name="TextBox 43"/>
          <p:cNvSpPr txBox="1"/>
          <p:nvPr/>
        </p:nvSpPr>
        <p:spPr>
          <a:xfrm>
            <a:off x="2520115" y="4186187"/>
            <a:ext cx="6941574" cy="1569660"/>
          </a:xfrm>
          <a:prstGeom prst="rect">
            <a:avLst/>
          </a:prstGeom>
          <a:noFill/>
        </p:spPr>
        <p:txBody>
          <a:bodyPr wrap="square" rtlCol="0">
            <a:spAutoFit/>
          </a:bodyPr>
          <a:lstStyle/>
          <a:p>
            <a:pPr lvl="0" defTabSz="1219170"/>
            <a:r>
              <a:rPr lang="en-US" sz="3200">
                <a:solidFill>
                  <a:schemeClr val="bg1"/>
                </a:solidFill>
                <a:cs typeface="Arial" panose="020B0604020202020204" pitchFamily="34" charset="0"/>
              </a:rPr>
              <a:t>N</a:t>
            </a:r>
            <a:r>
              <a:rPr lang="vi-VN" sz="3200">
                <a:solidFill>
                  <a:schemeClr val="bg1"/>
                </a:solidFill>
                <a:cs typeface="Arial" panose="020B0604020202020204" pitchFamily="34" charset="0"/>
              </a:rPr>
              <a:t>hận biết được 4 mùa xuân, hạ, thu, đông mỗi mùa mỗi vẻ đẹp riêng, đều có ích cho cuộc sống.</a:t>
            </a:r>
            <a:endParaRPr kumimoji="0" lang="zh-CN" altLang="en-US" sz="3200" b="0" i="0" u="none" strike="noStrike" kern="1200" cap="none" spc="0" normalizeH="0" baseline="0" noProof="0" dirty="0">
              <a:ln>
                <a:noFill/>
              </a:ln>
              <a:solidFill>
                <a:schemeClr val="bg1"/>
              </a:solidFill>
              <a:effectLst/>
              <a:uLnTx/>
              <a:uFillTx/>
              <a:ea typeface="Arial-Rounded" panose="020B0500000000000000" pitchFamily="34" charset="0"/>
              <a:cs typeface="Arial" panose="020B0604020202020204" pitchFamily="34" charset="0"/>
            </a:endParaRPr>
          </a:p>
        </p:txBody>
      </p:sp>
      <p:pic>
        <p:nvPicPr>
          <p:cNvPr id="46" name="Picture 2" descr="F:\360安全浏览器下载\六一\Nipic_2531170_b95b5e79d8a6cff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dirty="0">
                <a:solidFill>
                  <a:prstClr val="white"/>
                </a:solidFill>
                <a:ea typeface="Arial-Rounded" panose="020B0500000000000000" pitchFamily="34" charset="0"/>
                <a:cs typeface="Arial-Rounded" panose="020B0500000000000000" pitchFamily="34" charset="0"/>
              </a:rPr>
              <a:t>YÊU CẦU CẦN ĐẠT</a:t>
            </a:r>
            <a:endParaRPr kumimoji="0" lang="en-US" sz="60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2"/>
                                        </p:tgtEl>
                                        <p:attrNameLst>
                                          <p:attrName>style.visibility</p:attrName>
                                        </p:attrNameLst>
                                      </p:cBhvr>
                                      <p:to>
                                        <p:strVal val="visible"/>
                                      </p:to>
                                    </p:set>
                                    <p:anim calcmode="discrete" valueType="clr">
                                      <p:cBhvr override="childStyle">
                                        <p:cTn id="24"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5" dur="40"/>
                                        <p:tgtEl>
                                          <p:spTgt spid="42"/>
                                        </p:tgtEl>
                                        <p:attrNameLst>
                                          <p:attrName>fillcolor</p:attrName>
                                        </p:attrNameLst>
                                      </p:cBhvr>
                                      <p:tavLst>
                                        <p:tav tm="0">
                                          <p:val>
                                            <p:clrVal>
                                              <a:schemeClr val="accent2"/>
                                            </p:clrVal>
                                          </p:val>
                                        </p:tav>
                                        <p:tav tm="50000">
                                          <p:val>
                                            <p:clrVal>
                                              <a:schemeClr val="hlink"/>
                                            </p:clrVal>
                                          </p:val>
                                        </p:tav>
                                      </p:tavLst>
                                    </p:anim>
                                    <p:set>
                                      <p:cBhvr>
                                        <p:cTn id="26" dur="40"/>
                                        <p:tgtEl>
                                          <p:spTgt spid="42"/>
                                        </p:tgtEl>
                                        <p:attrNameLst>
                                          <p:attrName>fill.type</p:attrName>
                                        </p:attrNameLst>
                                      </p:cBhvr>
                                      <p:to>
                                        <p:strVal val="solid"/>
                                      </p:to>
                                    </p:set>
                                  </p:childTnLst>
                                </p:cTn>
                              </p:par>
                            </p:childTnLst>
                          </p:cTn>
                        </p:par>
                        <p:par>
                          <p:cTn id="27" fill="hold">
                            <p:stCondLst>
                              <p:cond delay="1750"/>
                            </p:stCondLst>
                            <p:childTnLst>
                              <p:par>
                                <p:cTn id="28" presetID="49" presetClass="entr" presetSubtype="0" decel="100000"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ppt_w</p:attrName>
                                        </p:attrNameLst>
                                      </p:cBhvr>
                                      <p:tavLst>
                                        <p:tav tm="0">
                                          <p:val>
                                            <p:fltVal val="0"/>
                                          </p:val>
                                        </p:tav>
                                        <p:tav tm="100000">
                                          <p:val>
                                            <p:strVal val="#ppt_w"/>
                                          </p:val>
                                        </p:tav>
                                      </p:tavLst>
                                    </p:anim>
                                    <p:anim calcmode="lin" valueType="num">
                                      <p:cBhvr>
                                        <p:cTn id="31" dur="250" fill="hold"/>
                                        <p:tgtEl>
                                          <p:spTgt spid="29"/>
                                        </p:tgtEl>
                                        <p:attrNameLst>
                                          <p:attrName>ppt_h</p:attrName>
                                        </p:attrNameLst>
                                      </p:cBhvr>
                                      <p:tavLst>
                                        <p:tav tm="0">
                                          <p:val>
                                            <p:fltVal val="0"/>
                                          </p:val>
                                        </p:tav>
                                        <p:tav tm="100000">
                                          <p:val>
                                            <p:strVal val="#ppt_h"/>
                                          </p:val>
                                        </p:tav>
                                      </p:tavLst>
                                    </p:anim>
                                    <p:anim calcmode="lin" valueType="num">
                                      <p:cBhvr>
                                        <p:cTn id="32" dur="250" fill="hold"/>
                                        <p:tgtEl>
                                          <p:spTgt spid="29"/>
                                        </p:tgtEl>
                                        <p:attrNameLst>
                                          <p:attrName>style.rotation</p:attrName>
                                        </p:attrNameLst>
                                      </p:cBhvr>
                                      <p:tavLst>
                                        <p:tav tm="0">
                                          <p:val>
                                            <p:fltVal val="360"/>
                                          </p:val>
                                        </p:tav>
                                        <p:tav tm="100000">
                                          <p:val>
                                            <p:fltVal val="0"/>
                                          </p:val>
                                        </p:tav>
                                      </p:tavLst>
                                    </p:anim>
                                    <p:animEffect transition="in" filter="fade">
                                      <p:cBhvr>
                                        <p:cTn id="33" dur="250"/>
                                        <p:tgtEl>
                                          <p:spTgt spid="29"/>
                                        </p:tgtEl>
                                      </p:cBhvr>
                                    </p:animEffect>
                                  </p:childTnLst>
                                </p:cTn>
                              </p:par>
                            </p:childTnLst>
                          </p:cTn>
                        </p:par>
                        <p:par>
                          <p:cTn id="34" fill="hold">
                            <p:stCondLst>
                              <p:cond delay="2000"/>
                            </p:stCondLst>
                            <p:childTnLst>
                              <p:par>
                                <p:cTn id="35" presetID="27" presetClass="entr" presetSubtype="0" fill="hold" grpId="0" nodeType="afterEffect">
                                  <p:stCondLst>
                                    <p:cond delay="0"/>
                                  </p:stCondLst>
                                  <p:iterate type="lt">
                                    <p:tmPct val="50000"/>
                                  </p:iterate>
                                  <p:childTnLst>
                                    <p:set>
                                      <p:cBhvr>
                                        <p:cTn id="36" dur="1" fill="hold">
                                          <p:stCondLst>
                                            <p:cond delay="0"/>
                                          </p:stCondLst>
                                        </p:cTn>
                                        <p:tgtEl>
                                          <p:spTgt spid="43"/>
                                        </p:tgtEl>
                                        <p:attrNameLst>
                                          <p:attrName>style.visibility</p:attrName>
                                        </p:attrNameLst>
                                      </p:cBhvr>
                                      <p:to>
                                        <p:strVal val="visible"/>
                                      </p:to>
                                    </p:set>
                                    <p:anim calcmode="discrete" valueType="clr">
                                      <p:cBhvr override="childStyle">
                                        <p:cTn id="37"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38" dur="40"/>
                                        <p:tgtEl>
                                          <p:spTgt spid="43"/>
                                        </p:tgtEl>
                                        <p:attrNameLst>
                                          <p:attrName>fillcolor</p:attrName>
                                        </p:attrNameLst>
                                      </p:cBhvr>
                                      <p:tavLst>
                                        <p:tav tm="0">
                                          <p:val>
                                            <p:clrVal>
                                              <a:schemeClr val="accent2"/>
                                            </p:clrVal>
                                          </p:val>
                                        </p:tav>
                                        <p:tav tm="50000">
                                          <p:val>
                                            <p:clrVal>
                                              <a:schemeClr val="hlink"/>
                                            </p:clrVal>
                                          </p:val>
                                        </p:tav>
                                      </p:tavLst>
                                    </p:anim>
                                    <p:set>
                                      <p:cBhvr>
                                        <p:cTn id="39" dur="40"/>
                                        <p:tgtEl>
                                          <p:spTgt spid="43"/>
                                        </p:tgtEl>
                                        <p:attrNameLst>
                                          <p:attrName>fill.type</p:attrName>
                                        </p:attrNameLst>
                                      </p:cBhvr>
                                      <p:to>
                                        <p:strVal val="solid"/>
                                      </p:to>
                                    </p:set>
                                  </p:childTnLst>
                                </p:cTn>
                              </p:par>
                            </p:childTnLst>
                          </p:cTn>
                        </p:par>
                        <p:par>
                          <p:cTn id="40" fill="hold">
                            <p:stCondLst>
                              <p:cond delay="2740"/>
                            </p:stCondLst>
                            <p:childTnLst>
                              <p:par>
                                <p:cTn id="41" presetID="49" presetClass="entr" presetSubtype="0" decel="100000"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250" fill="hold"/>
                                        <p:tgtEl>
                                          <p:spTgt spid="32"/>
                                        </p:tgtEl>
                                        <p:attrNameLst>
                                          <p:attrName>ppt_w</p:attrName>
                                        </p:attrNameLst>
                                      </p:cBhvr>
                                      <p:tavLst>
                                        <p:tav tm="0">
                                          <p:val>
                                            <p:fltVal val="0"/>
                                          </p:val>
                                        </p:tav>
                                        <p:tav tm="100000">
                                          <p:val>
                                            <p:strVal val="#ppt_w"/>
                                          </p:val>
                                        </p:tav>
                                      </p:tavLst>
                                    </p:anim>
                                    <p:anim calcmode="lin" valueType="num">
                                      <p:cBhvr>
                                        <p:cTn id="44" dur="250" fill="hold"/>
                                        <p:tgtEl>
                                          <p:spTgt spid="32"/>
                                        </p:tgtEl>
                                        <p:attrNameLst>
                                          <p:attrName>ppt_h</p:attrName>
                                        </p:attrNameLst>
                                      </p:cBhvr>
                                      <p:tavLst>
                                        <p:tav tm="0">
                                          <p:val>
                                            <p:fltVal val="0"/>
                                          </p:val>
                                        </p:tav>
                                        <p:tav tm="100000">
                                          <p:val>
                                            <p:strVal val="#ppt_h"/>
                                          </p:val>
                                        </p:tav>
                                      </p:tavLst>
                                    </p:anim>
                                    <p:anim calcmode="lin" valueType="num">
                                      <p:cBhvr>
                                        <p:cTn id="45" dur="250" fill="hold"/>
                                        <p:tgtEl>
                                          <p:spTgt spid="32"/>
                                        </p:tgtEl>
                                        <p:attrNameLst>
                                          <p:attrName>style.rotation</p:attrName>
                                        </p:attrNameLst>
                                      </p:cBhvr>
                                      <p:tavLst>
                                        <p:tav tm="0">
                                          <p:val>
                                            <p:fltVal val="360"/>
                                          </p:val>
                                        </p:tav>
                                        <p:tav tm="100000">
                                          <p:val>
                                            <p:fltVal val="0"/>
                                          </p:val>
                                        </p:tav>
                                      </p:tavLst>
                                    </p:anim>
                                    <p:animEffect transition="in" filter="fade">
                                      <p:cBhvr>
                                        <p:cTn id="46" dur="250"/>
                                        <p:tgtEl>
                                          <p:spTgt spid="32"/>
                                        </p:tgtEl>
                                      </p:cBhvr>
                                    </p:animEffect>
                                  </p:childTnLst>
                                </p:cTn>
                              </p:par>
                            </p:childTnLst>
                          </p:cTn>
                        </p:par>
                        <p:par>
                          <p:cTn id="47" fill="hold">
                            <p:stCondLst>
                              <p:cond delay="2990"/>
                            </p:stCondLst>
                            <p:childTnLst>
                              <p:par>
                                <p:cTn id="48" presetID="27" presetClass="entr" presetSubtype="0" fill="hold" grpId="0" nodeType="afterEffect">
                                  <p:stCondLst>
                                    <p:cond delay="0"/>
                                  </p:stCondLst>
                                  <p:iterate type="lt">
                                    <p:tmPct val="50000"/>
                                  </p:iterate>
                                  <p:childTnLst>
                                    <p:set>
                                      <p:cBhvr>
                                        <p:cTn id="49" dur="1" fill="hold">
                                          <p:stCondLst>
                                            <p:cond delay="0"/>
                                          </p:stCondLst>
                                        </p:cTn>
                                        <p:tgtEl>
                                          <p:spTgt spid="44"/>
                                        </p:tgtEl>
                                        <p:attrNameLst>
                                          <p:attrName>style.visibility</p:attrName>
                                        </p:attrNameLst>
                                      </p:cBhvr>
                                      <p:to>
                                        <p:strVal val="visible"/>
                                      </p:to>
                                    </p:set>
                                    <p:anim calcmode="discrete" valueType="clr">
                                      <p:cBhvr override="childStyle">
                                        <p:cTn id="50"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51" dur="40"/>
                                        <p:tgtEl>
                                          <p:spTgt spid="44"/>
                                        </p:tgtEl>
                                        <p:attrNameLst>
                                          <p:attrName>fillcolor</p:attrName>
                                        </p:attrNameLst>
                                      </p:cBhvr>
                                      <p:tavLst>
                                        <p:tav tm="0">
                                          <p:val>
                                            <p:clrVal>
                                              <a:schemeClr val="accent2"/>
                                            </p:clrVal>
                                          </p:val>
                                        </p:tav>
                                        <p:tav tm="50000">
                                          <p:val>
                                            <p:clrVal>
                                              <a:schemeClr val="hlink"/>
                                            </p:clrVal>
                                          </p:val>
                                        </p:tav>
                                      </p:tavLst>
                                    </p:anim>
                                    <p:set>
                                      <p:cBhvr>
                                        <p:cTn id="52"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8198" y="1031358"/>
            <a:ext cx="75278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Thứ hai ngày 17 tháng 1 năm 2022</a:t>
            </a:r>
            <a:endParaRPr kumimoji="0" 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Tiếng Việt</a:t>
            </a:r>
            <a:endParaRPr kumimoji="0" lang="en-US" sz="32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1657564" y="2378146"/>
            <a:ext cx="6068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Đǌ: Chuyện</a:t>
            </a:r>
            <a:r>
              <a:rPr kumimoji="0" lang="en-US" sz="3200" b="1" i="0" u="none" strike="noStrike" kern="1200" cap="none" spc="0" normalizeH="0" noProof="0" smtClean="0">
                <a:ln>
                  <a:noFill/>
                </a:ln>
                <a:solidFill>
                  <a:srgbClr val="FFFF00"/>
                </a:solidFill>
                <a:effectLst/>
                <a:uLnTx/>
                <a:uFillTx/>
                <a:latin typeface="HP001 4 hàng" panose="020B0603050302020204" pitchFamily="34" charset="0"/>
                <a:ea typeface="+mn-ea"/>
                <a:cs typeface="+mn-cs"/>
              </a:rPr>
              <a:t> bốn mùa (tiết 1+2)</a:t>
            </a:r>
            <a:endParaRPr kumimoji="0" lang="en-US" sz="3200" b="1" i="0" u="none" strike="noStrike" kern="1200" cap="none" spc="0" normalizeH="0" baseline="0" noProof="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96140812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780DE9-7EF8-40E7-87F0-F67F7439F061}"/>
              </a:ext>
            </a:extLst>
          </p:cNvPr>
          <p:cNvPicPr>
            <a:picLocks noChangeAspect="1"/>
          </p:cNvPicPr>
          <p:nvPr/>
        </p:nvPicPr>
        <p:blipFill>
          <a:blip r:embed="rId3"/>
          <a:stretch>
            <a:fillRect/>
          </a:stretch>
        </p:blipFill>
        <p:spPr>
          <a:xfrm>
            <a:off x="2310136" y="0"/>
            <a:ext cx="7224282" cy="6691678"/>
          </a:xfrm>
          <a:prstGeom prst="rect">
            <a:avLst/>
          </a:prstGeom>
        </p:spPr>
      </p:pic>
    </p:spTree>
    <p:extLst>
      <p:ext uri="{BB962C8B-B14F-4D97-AF65-F5344CB8AC3E}">
        <p14:creationId xmlns:p14="http://schemas.microsoft.com/office/powerpoint/2010/main" val="1239890377"/>
      </p:ext>
    </p:extLst>
  </p:cSld>
  <p:clrMapOvr>
    <a:masterClrMapping/>
  </p:clrMapOvr>
  <p:transition spd="slow">
    <p:comb/>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917DA5EE-7086-4EA7-852A-5471D186D063}"/>
              </a:ext>
            </a:extLst>
          </p:cNvPr>
          <p:cNvPicPr>
            <a:picLocks noChangeAspect="1" noChangeArrowheads="1"/>
          </p:cNvPicPr>
          <p:nvPr/>
        </p:nvPicPr>
        <p:blipFill>
          <a:blip r:embed="rId2">
            <a:lum bright="-24000"/>
          </a:blip>
          <a:srcRect/>
          <a:stretch>
            <a:fillRect/>
          </a:stretch>
        </p:blipFill>
        <p:spPr bwMode="auto">
          <a:xfrm>
            <a:off x="1561672" y="459768"/>
            <a:ext cx="9390580" cy="5399584"/>
          </a:xfrm>
          <a:prstGeom prst="rect">
            <a:avLst/>
          </a:prstGeom>
          <a:noFill/>
          <a:ln w="9525">
            <a:noFill/>
            <a:miter lim="800000"/>
            <a:headEnd/>
            <a:tailEnd/>
          </a:ln>
        </p:spPr>
      </p:pic>
      <p:sp>
        <p:nvSpPr>
          <p:cNvPr id="3" name="TextBox 2">
            <a:extLst>
              <a:ext uri="{FF2B5EF4-FFF2-40B4-BE49-F238E27FC236}">
                <a16:creationId xmlns:a16="http://schemas.microsoft.com/office/drawing/2014/main" id="{967D94FC-6AB9-4ADA-A8D4-8CDC8D641EF3}"/>
              </a:ext>
            </a:extLst>
          </p:cNvPr>
          <p:cNvSpPr txBox="1"/>
          <p:nvPr/>
        </p:nvSpPr>
        <p:spPr>
          <a:xfrm>
            <a:off x="588936" y="7021"/>
            <a:ext cx="9608949" cy="523220"/>
          </a:xfrm>
          <a:prstGeom prst="rect">
            <a:avLst/>
          </a:prstGeom>
          <a:noFill/>
        </p:spPr>
        <p:txBody>
          <a:bodyPr wrap="square" rtlCol="0">
            <a:spAutoFit/>
          </a:bodyPr>
          <a:lstStyle/>
          <a:p>
            <a:r>
              <a:rPr lang="vi-VN" sz="2800" dirty="0">
                <a:solidFill>
                  <a:srgbClr val="002060"/>
                </a:solidFill>
                <a:latin typeface="Times New Roman" panose="02020603050405020304" pitchFamily="18" charset="0"/>
                <a:cs typeface="Times New Roman" panose="02020603050405020304" pitchFamily="18" charset="0"/>
              </a:rPr>
              <a:t>Nói về thời tiết ngày hôm nay tại nơi em ở.</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5777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EA15710-049F-4371-89E7-E1C0227F4F47}"/>
              </a:ext>
            </a:extLst>
          </p:cNvPr>
          <p:cNvPicPr>
            <a:picLocks noChangeAspect="1"/>
          </p:cNvPicPr>
          <p:nvPr/>
        </p:nvPicPr>
        <p:blipFill rotWithShape="1">
          <a:blip r:embed="rId3">
            <a:extLst>
              <a:ext uri="{28A0092B-C50C-407E-A947-70E740481C1C}">
                <a14:useLocalDpi xmlns:a14="http://schemas.microsoft.com/office/drawing/2010/main" val="0"/>
              </a:ext>
            </a:extLst>
          </a:blip>
          <a:srcRect l="66515" b="75097"/>
          <a:stretch/>
        </p:blipFill>
        <p:spPr>
          <a:xfrm rot="660128">
            <a:off x="8982924" y="-711361"/>
            <a:ext cx="3020116" cy="3146513"/>
          </a:xfrm>
          <a:prstGeom prst="rect">
            <a:avLst/>
          </a:prstGeom>
        </p:spPr>
      </p:pic>
      <p:pic>
        <p:nvPicPr>
          <p:cNvPr id="24" name="图片 23">
            <a:extLst>
              <a:ext uri="{FF2B5EF4-FFF2-40B4-BE49-F238E27FC236}">
                <a16:creationId xmlns:a16="http://schemas.microsoft.com/office/drawing/2014/main" id="{0C82CE93-B80A-4BC3-A986-4F4B527733DB}"/>
              </a:ext>
            </a:extLst>
          </p:cNvPr>
          <p:cNvPicPr>
            <a:picLocks noChangeAspect="1"/>
          </p:cNvPicPr>
          <p:nvPr/>
        </p:nvPicPr>
        <p:blipFill rotWithShape="1">
          <a:blip r:embed="rId4">
            <a:extLst>
              <a:ext uri="{28A0092B-C50C-407E-A947-70E740481C1C}">
                <a14:useLocalDpi xmlns:a14="http://schemas.microsoft.com/office/drawing/2010/main" val="0"/>
              </a:ext>
            </a:extLst>
          </a:blip>
          <a:srcRect l="3522" t="72885" r="51708" b="5978"/>
          <a:stretch/>
        </p:blipFill>
        <p:spPr>
          <a:xfrm>
            <a:off x="6234753" y="3301304"/>
            <a:ext cx="5635036" cy="3556696"/>
          </a:xfrm>
          <a:prstGeom prst="rect">
            <a:avLst/>
          </a:prstGeom>
        </p:spPr>
      </p:pic>
      <p:pic>
        <p:nvPicPr>
          <p:cNvPr id="4" name="图片 2">
            <a:extLst>
              <a:ext uri="{FF2B5EF4-FFF2-40B4-BE49-F238E27FC236}">
                <a16:creationId xmlns:a16="http://schemas.microsoft.com/office/drawing/2014/main" id="{150C635B-BFDB-4CF0-8AE8-0C8F942DBC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432" y="221169"/>
            <a:ext cx="6304314" cy="4111134"/>
          </a:xfrm>
          <a:prstGeom prst="rect">
            <a:avLst/>
          </a:prstGeom>
        </p:spPr>
      </p:pic>
      <p:sp>
        <p:nvSpPr>
          <p:cNvPr id="2" name="Rectangle 1">
            <a:extLst>
              <a:ext uri="{FF2B5EF4-FFF2-40B4-BE49-F238E27FC236}">
                <a16:creationId xmlns:a16="http://schemas.microsoft.com/office/drawing/2014/main" id="{7FD2E71A-BA5B-47B0-ACC0-C609CF548C34}"/>
              </a:ext>
            </a:extLst>
          </p:cNvPr>
          <p:cNvSpPr/>
          <p:nvPr/>
        </p:nvSpPr>
        <p:spPr>
          <a:xfrm>
            <a:off x="2878726" y="1777727"/>
            <a:ext cx="2510624" cy="1569660"/>
          </a:xfrm>
          <a:prstGeom prst="rect">
            <a:avLst/>
          </a:prstGeom>
          <a:noFill/>
        </p:spPr>
        <p:txBody>
          <a:bodyPr wrap="none" lIns="91440" tIns="45720" rIns="91440" bIns="45720">
            <a:spAutoFit/>
          </a:bodyPr>
          <a:lstStyle/>
          <a:p>
            <a:pPr algn="ctr"/>
            <a:r>
              <a:rPr lang="en-US" sz="9600" b="1" dirty="0" err="1">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Đọc</a:t>
            </a:r>
            <a:endParaRPr lang="en-US" sz="9600" b="1" cap="none" spc="0" dirty="0">
              <a:ln w="0"/>
              <a:solidFill>
                <a:srgbClr val="FF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8754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430</Words>
  <Application>Microsoft Office PowerPoint</Application>
  <PresentationFormat>Widescreen</PresentationFormat>
  <Paragraphs>125</Paragraphs>
  <Slides>33</Slides>
  <Notes>17</Notes>
  <HiddenSlides>0</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33</vt:i4>
      </vt:variant>
    </vt:vector>
  </HeadingPairs>
  <TitlesOfParts>
    <vt:vector size="55" baseType="lpstr">
      <vt:lpstr>微软雅黑</vt:lpstr>
      <vt:lpstr>宋体</vt:lpstr>
      <vt:lpstr>Arial</vt:lpstr>
      <vt:lpstr>Arial-Rounded</vt:lpstr>
      <vt:lpstr>Calibri</vt:lpstr>
      <vt:lpstr>Calibri Light</vt:lpstr>
      <vt:lpstr>等线</vt:lpstr>
      <vt:lpstr>等线 Light</vt:lpstr>
      <vt:lpstr>HP001 4 hàng</vt:lpstr>
      <vt:lpstr>Times New Roman</vt:lpstr>
      <vt:lpstr>UTM Avo</vt:lpstr>
      <vt:lpstr>Wingdings</vt:lpstr>
      <vt:lpstr>华康少女文字W5(P)</vt:lpstr>
      <vt:lpstr>字魂36号-正文宋楷</vt:lpstr>
      <vt:lpstr>包图主题2</vt:lpstr>
      <vt:lpstr>Office 主题​​</vt:lpstr>
      <vt:lpstr>1_Office 主题​​</vt:lpstr>
      <vt:lpstr>1_Office 主题</vt:lpstr>
      <vt:lpstr>2_Office 主题</vt:lpstr>
      <vt:lpstr>3_Office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Theo nàng tiên mùa hạ, vì sao thiếu nhi thích mùa thu?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HP</cp:lastModifiedBy>
  <cp:revision>40</cp:revision>
  <dcterms:created xsi:type="dcterms:W3CDTF">2021-07-22T13:53:27Z</dcterms:created>
  <dcterms:modified xsi:type="dcterms:W3CDTF">2022-01-16T14:19:09Z</dcterms:modified>
</cp:coreProperties>
</file>