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  <p:sldMasterId id="2147483729" r:id="rId5"/>
    <p:sldMasterId id="2147483741" r:id="rId6"/>
    <p:sldMasterId id="2147483753" r:id="rId7"/>
  </p:sldMasterIdLst>
  <p:notesMasterIdLst>
    <p:notesMasterId r:id="rId26"/>
  </p:notesMasterIdLst>
  <p:sldIdLst>
    <p:sldId id="298" r:id="rId8"/>
    <p:sldId id="296" r:id="rId9"/>
    <p:sldId id="299" r:id="rId10"/>
    <p:sldId id="300" r:id="rId11"/>
    <p:sldId id="301" r:id="rId12"/>
    <p:sldId id="302" r:id="rId13"/>
    <p:sldId id="303" r:id="rId14"/>
    <p:sldId id="256" r:id="rId15"/>
    <p:sldId id="304" r:id="rId16"/>
    <p:sldId id="2007577122" r:id="rId17"/>
    <p:sldId id="294" r:id="rId18"/>
    <p:sldId id="284" r:id="rId19"/>
    <p:sldId id="295" r:id="rId20"/>
    <p:sldId id="287" r:id="rId21"/>
    <p:sldId id="2007577123" r:id="rId22"/>
    <p:sldId id="293" r:id="rId23"/>
    <p:sldId id="2007577124" r:id="rId24"/>
    <p:sldId id="11088411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EAFA"/>
    <a:srgbClr val="FF0066"/>
    <a:srgbClr val="F299D1"/>
    <a:srgbClr val="FFF79A"/>
    <a:srgbClr val="FFFBCD"/>
    <a:srgbClr val="FDDEEB"/>
    <a:srgbClr val="FFF789"/>
    <a:srgbClr val="E07235"/>
    <a:srgbClr val="EB54E9"/>
    <a:srgbClr val="D34C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015" autoAdjust="0"/>
    <p:restoredTop sz="94660"/>
  </p:normalViewPr>
  <p:slideViewPr>
    <p:cSldViewPr snapToGrid="0">
      <p:cViewPr varScale="1">
        <p:scale>
          <a:sx n="38" d="100"/>
          <a:sy n="38" d="100"/>
        </p:scale>
        <p:origin x="56" y="3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50DB49-A481-473C-BE21-F16095D4C9AA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B14D0D-385E-4FBA-93CC-278D06F4B1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60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7" grpId="2" animBg="1"/>
      <p:bldP spid="47" grpId="3" animBg="1"/>
      <p:bldP spid="48" grpId="1" animBg="1"/>
      <p:bldP spid="48" grpId="2" animBg="1"/>
      <p:bldP spid="48" grpId="3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19/01/2022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542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1732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29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60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217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3661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485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407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3504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01339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62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860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9310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58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9759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0223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9104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347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798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309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93900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931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491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3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357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787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6145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14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86212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32718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5889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5309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92660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58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8260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55642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60522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87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3766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3334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80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16804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487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436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5553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0092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622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5736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1047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16227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02866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59423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9427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54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5590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0486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0095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3663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930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0746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139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668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30611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23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30306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093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98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691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50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262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429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959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F9D3E-4EA2-4F72-8A82-588E2BC4C7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8B4158-D3EF-467F-93DE-8704A44FE8B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92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567E14-3BA2-4243-B9EA-E2C7FD4D880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19/01/2022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8B76E8-5BCA-478B-A7D2-0147B70B1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376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microsoft.com/office/2007/relationships/hdphoto" Target="../media/hdphoto6.wdp"/><Relationship Id="rId10" Type="http://schemas.openxmlformats.org/officeDocument/2006/relationships/image" Target="../media/image60.png"/><Relationship Id="rId4" Type="http://schemas.openxmlformats.org/officeDocument/2006/relationships/image" Target="../media/image25.png"/><Relationship Id="rId9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5.wdp"/><Relationship Id="rId7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6.png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18" Type="http://schemas.openxmlformats.org/officeDocument/2006/relationships/image" Target="../media/image9.GIF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4.GIF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8.png"/><Relationship Id="rId5" Type="http://schemas.openxmlformats.org/officeDocument/2006/relationships/slide" Target="slide5.xml"/><Relationship Id="rId15" Type="http://schemas.microsoft.com/office/2007/relationships/hdphoto" Target="../media/hdphoto1.wdp"/><Relationship Id="rId10" Type="http://schemas.openxmlformats.org/officeDocument/2006/relationships/slide" Target="slide8.xml"/><Relationship Id="rId4" Type="http://schemas.openxmlformats.org/officeDocument/2006/relationships/audio" Target="../media/audio1.wav"/><Relationship Id="rId9" Type="http://schemas.openxmlformats.org/officeDocument/2006/relationships/slide" Target="slide7.xml"/><Relationship Id="rId1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5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66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7.xml"/><Relationship Id="rId7" Type="http://schemas.openxmlformats.org/officeDocument/2006/relationships/audio" Target="../media/audio5.wav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0" Type="http://schemas.openxmlformats.org/officeDocument/2006/relationships/image" Target="../media/image5.png"/><Relationship Id="rId4" Type="http://schemas.openxmlformats.org/officeDocument/2006/relationships/audio" Target="../media/audio2.wav"/><Relationship Id="rId9" Type="http://schemas.openxmlformats.org/officeDocument/2006/relationships/image" Target="../media/image11.w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emf"/><Relationship Id="rId10" Type="http://schemas.openxmlformats.org/officeDocument/2006/relationships/image" Target="../media/image20.png"/><Relationship Id="rId4" Type="http://schemas.openxmlformats.org/officeDocument/2006/relationships/image" Target="../media/image14.em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9370" y="20567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 mừng các em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0315943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629" y="206779"/>
            <a:ext cx="11610743" cy="64444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2191" y="1145667"/>
            <a:ext cx="7168959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 </a:t>
            </a:r>
            <a:r>
              <a:rPr lang="en-US" sz="3047" b="1" smtClean="0">
                <a:solidFill>
                  <a:prstClr val="white"/>
                </a:solidFill>
                <a:latin typeface="HP001 4 hàng" panose="020B0603050302020204" pitchFamily="34" charset="0"/>
              </a:rPr>
              <a:t>tư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19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 </a:t>
            </a:r>
            <a:r>
              <a:rPr kumimoji="0" lang="en-US" sz="3047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56190" y="1786957"/>
            <a:ext cx="2126384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TǨn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46910" y="2428247"/>
            <a:ext cx="542174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708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 38: Thừa</a:t>
            </a:r>
            <a:r>
              <a:rPr kumimoji="0" lang="en-US" sz="3047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số- tích </a:t>
            </a:r>
            <a:r>
              <a:rPr kumimoji="0" lang="en-US" sz="3047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(tiết 1)</a:t>
            </a:r>
            <a:endParaRPr kumimoji="0" lang="en-US" sz="3047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7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749721" y="2191642"/>
            <a:ext cx="4203395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KHÁM PHÁ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708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E9261C-C6C1-4220-BD06-1C4A5A07BBD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451" y="1455669"/>
            <a:ext cx="5364885" cy="480016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B3AA5C1-C3F9-4A2D-A8B4-0B474B756413}"/>
              </a:ext>
            </a:extLst>
          </p:cNvPr>
          <p:cNvGrpSpPr/>
          <p:nvPr/>
        </p:nvGrpSpPr>
        <p:grpSpPr>
          <a:xfrm>
            <a:off x="6109666" y="294495"/>
            <a:ext cx="5364885" cy="3561254"/>
            <a:chOff x="6109664" y="652175"/>
            <a:chExt cx="5364885" cy="356125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28AB4C-ACA9-4D61-8A25-93726888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09664" y="652175"/>
              <a:ext cx="5364885" cy="356125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6455E5-7ECA-4D54-9A80-C350A628F71A}"/>
                </a:ext>
              </a:extLst>
            </p:cNvPr>
            <p:cNvSpPr txBox="1"/>
            <p:nvPr/>
          </p:nvSpPr>
          <p:spPr>
            <a:xfrm>
              <a:off x="6321287" y="883720"/>
              <a:ext cx="36840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i="1" dirty="0"/>
                <a:t>Có tất cả </a:t>
              </a:r>
            </a:p>
            <a:p>
              <a:pPr algn="ctr"/>
              <a:r>
                <a:rPr lang="vi-VN" sz="2800" i="1" dirty="0"/>
                <a:t>bao nhiêu con cá?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ADCEB0CA-5CAC-48E0-9056-08CE950C444E}"/>
              </a:ext>
            </a:extLst>
          </p:cNvPr>
          <p:cNvSpPr txBox="1"/>
          <p:nvPr/>
        </p:nvSpPr>
        <p:spPr>
          <a:xfrm>
            <a:off x="2186612" y="116380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EDE63A1-9CF1-4D36-8BCD-7122625B5AA8}"/>
              </a:ext>
            </a:extLst>
          </p:cNvPr>
          <p:cNvSpPr/>
          <p:nvPr/>
        </p:nvSpPr>
        <p:spPr>
          <a:xfrm>
            <a:off x="1535782" y="2020564"/>
            <a:ext cx="1525470" cy="80214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2C874F-CC82-49E0-A4E2-DF9A3B5DA7F3}"/>
              </a:ext>
            </a:extLst>
          </p:cNvPr>
          <p:cNvSpPr txBox="1"/>
          <p:nvPr/>
        </p:nvSpPr>
        <p:spPr>
          <a:xfrm>
            <a:off x="2186612" y="2971279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1D7D1A-CA2A-4D59-AE5E-E645F8422B38}"/>
              </a:ext>
            </a:extLst>
          </p:cNvPr>
          <p:cNvSpPr txBox="1"/>
          <p:nvPr/>
        </p:nvSpPr>
        <p:spPr>
          <a:xfrm>
            <a:off x="4471425" y="2971278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2299A72-9CBC-4F10-AA61-B9FA24991E63}"/>
              </a:ext>
            </a:extLst>
          </p:cNvPr>
          <p:cNvSpPr txBox="1"/>
          <p:nvPr/>
        </p:nvSpPr>
        <p:spPr>
          <a:xfrm>
            <a:off x="3193747" y="4349503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0A1BF30-5710-4DA3-A8B9-8B1B3CAE292A}"/>
              </a:ext>
            </a:extLst>
          </p:cNvPr>
          <p:cNvSpPr txBox="1"/>
          <p:nvPr/>
        </p:nvSpPr>
        <p:spPr>
          <a:xfrm>
            <a:off x="2139494" y="5873432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755E20-B4E6-4FF7-A6F5-CEBBAFC37B14}"/>
              </a:ext>
            </a:extLst>
          </p:cNvPr>
          <p:cNvSpPr txBox="1"/>
          <p:nvPr/>
        </p:nvSpPr>
        <p:spPr>
          <a:xfrm>
            <a:off x="4471425" y="5873431"/>
            <a:ext cx="412292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B050"/>
                </a:solidFill>
              </a:rPr>
              <a:t>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C88E889-F6F2-4371-8F13-776AE55B7D42}"/>
              </a:ext>
            </a:extLst>
          </p:cNvPr>
          <p:cNvSpPr/>
          <p:nvPr/>
        </p:nvSpPr>
        <p:spPr>
          <a:xfrm>
            <a:off x="6206464" y="2081729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/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vi-VN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2F8D2A1-1B38-46F7-8C08-88E09E252A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2127894"/>
                <a:ext cx="40716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09CCCC13-129D-4D6C-AFD8-7D3494AE6A58}"/>
              </a:ext>
            </a:extLst>
          </p:cNvPr>
          <p:cNvSpPr/>
          <p:nvPr/>
        </p:nvSpPr>
        <p:spPr>
          <a:xfrm>
            <a:off x="7201637" y="207884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21EC5F4-7E6C-49AE-AEEB-B22F63A665DD}"/>
              </a:ext>
            </a:extLst>
          </p:cNvPr>
          <p:cNvSpPr/>
          <p:nvPr/>
        </p:nvSpPr>
        <p:spPr>
          <a:xfrm>
            <a:off x="7690345" y="2078843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EE6A297-4D48-4950-A492-C613F8395B18}"/>
              </a:ext>
            </a:extLst>
          </p:cNvPr>
          <p:cNvSpPr/>
          <p:nvPr/>
        </p:nvSpPr>
        <p:spPr>
          <a:xfrm>
            <a:off x="8179053" y="2078843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A15DEC4-0EE5-4429-B05B-9A5708A62330}"/>
              </a:ext>
            </a:extLst>
          </p:cNvPr>
          <p:cNvSpPr txBox="1"/>
          <p:nvPr/>
        </p:nvSpPr>
        <p:spPr>
          <a:xfrm>
            <a:off x="6158220" y="2740445"/>
            <a:ext cx="2920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Có tất cả 15 con cá.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/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solidFill>
                      <a:schemeClr val="tx1"/>
                    </a:solidFill>
                  </a:rPr>
                  <a:t>3  </a:t>
                </a:r>
                <a14:m>
                  <m:oMath xmlns:m="http://schemas.openxmlformats.org/officeDocument/2006/math">
                    <m:r>
                      <a:rPr lang="vi-VN" sz="32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vi-VN" sz="32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3200" dirty="0">
                    <a:solidFill>
                      <a:schemeClr val="tx1"/>
                    </a:solidFill>
                  </a:rPr>
                  <a:t>     5     =     15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E304753-76FF-45FA-BA75-A1DA01BDFB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8756" y="3764728"/>
                <a:ext cx="3833101" cy="584775"/>
              </a:xfrm>
              <a:prstGeom prst="rect">
                <a:avLst/>
              </a:prstGeom>
              <a:blipFill>
                <a:blip r:embed="rId9"/>
                <a:stretch>
                  <a:fillRect l="-4134" t="-13542" r="-2862" b="-3333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0987CA6-B69B-406E-B1AA-38A1A8EC015B}"/>
              </a:ext>
            </a:extLst>
          </p:cNvPr>
          <p:cNvCxnSpPr/>
          <p:nvPr/>
        </p:nvCxnSpPr>
        <p:spPr>
          <a:xfrm flipV="1">
            <a:off x="6833865" y="4349503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DE0DE9F-1104-4304-AFC8-5EC63D10728B}"/>
              </a:ext>
            </a:extLst>
          </p:cNvPr>
          <p:cNvCxnSpPr/>
          <p:nvPr/>
        </p:nvCxnSpPr>
        <p:spPr>
          <a:xfrm flipV="1">
            <a:off x="8410598" y="4349502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B99899C-F897-4DB8-917E-C7364A2C5C59}"/>
              </a:ext>
            </a:extLst>
          </p:cNvPr>
          <p:cNvCxnSpPr/>
          <p:nvPr/>
        </p:nvCxnSpPr>
        <p:spPr>
          <a:xfrm flipV="1">
            <a:off x="10146081" y="4349501"/>
            <a:ext cx="0" cy="3028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E52B404-3B2A-4B64-A5CA-1E349F433DA2}"/>
              </a:ext>
            </a:extLst>
          </p:cNvPr>
          <p:cNvSpPr txBox="1"/>
          <p:nvPr/>
        </p:nvSpPr>
        <p:spPr>
          <a:xfrm>
            <a:off x="6206084" y="4867595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B89E9D6-FFE6-4A6B-A865-21591B0AD5C8}"/>
              </a:ext>
            </a:extLst>
          </p:cNvPr>
          <p:cNvSpPr txBox="1"/>
          <p:nvPr/>
        </p:nvSpPr>
        <p:spPr>
          <a:xfrm>
            <a:off x="7744390" y="4861494"/>
            <a:ext cx="1332416" cy="46166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</a:rPr>
              <a:t>Thừa số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501271A-BE6B-4774-805F-2E8658625613}"/>
              </a:ext>
            </a:extLst>
          </p:cNvPr>
          <p:cNvSpPr txBox="1"/>
          <p:nvPr/>
        </p:nvSpPr>
        <p:spPr>
          <a:xfrm>
            <a:off x="9754787" y="4849066"/>
            <a:ext cx="782587" cy="46166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r>
              <a:rPr lang="vi-VN" sz="2400">
                <a:solidFill>
                  <a:schemeClr val="bg1"/>
                </a:solidFill>
              </a:rPr>
              <a:t>Tích</a:t>
            </a:r>
            <a:endParaRPr lang="vi-VN" sz="2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/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2800" dirty="0"/>
                  <a:t>3</a:t>
                </a:r>
                <a14:m>
                  <m:oMath xmlns:m="http://schemas.openxmlformats.org/officeDocument/2006/math">
                    <m:r>
                      <a:rPr lang="vi-VN" sz="28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800" dirty="0"/>
                  <a:t> 5 cũng gọi là tích.</a:t>
                </a: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E79ABA0-12B4-4612-B2D2-CE85901FB8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058" y="5611821"/>
                <a:ext cx="3637534" cy="523220"/>
              </a:xfrm>
              <a:prstGeom prst="rect">
                <a:avLst/>
              </a:prstGeom>
              <a:blipFill>
                <a:blip r:embed="rId10"/>
                <a:stretch>
                  <a:fillRect l="-3350" t="-12941" r="-2010" b="-329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778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5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8" grpId="0"/>
      <p:bldP spid="39" grpId="0"/>
      <p:bldP spid="40" grpId="0"/>
      <p:bldP spid="42" grpId="0"/>
      <p:bldP spid="47" grpId="0" animBg="1"/>
      <p:bldP spid="49" grpId="0" animBg="1"/>
      <p:bldP spid="50" grpId="0" animBg="1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436881" y="2191642"/>
            <a:ext cx="4829079" cy="109850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F0"/>
                </a:solidFill>
                <a:latin typeface="+mj-lt"/>
              </a:rPr>
              <a:t>HOẠT ĐỘNG</a:t>
            </a:r>
            <a:endParaRPr lang="vi-VN" sz="8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102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8259249B-A230-4437-826C-6EDDF157F352}"/>
              </a:ext>
            </a:extLst>
          </p:cNvPr>
          <p:cNvSpPr/>
          <p:nvPr/>
        </p:nvSpPr>
        <p:spPr>
          <a:xfrm>
            <a:off x="921091" y="1696279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6D7D62F-2C3B-476C-A9C9-180320A02C96}"/>
              </a:ext>
            </a:extLst>
          </p:cNvPr>
          <p:cNvGrpSpPr/>
          <p:nvPr/>
        </p:nvGrpSpPr>
        <p:grpSpPr>
          <a:xfrm>
            <a:off x="1538898" y="1716243"/>
            <a:ext cx="1116312" cy="472051"/>
            <a:chOff x="1870518" y="1440653"/>
            <a:chExt cx="1116312" cy="46166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4BB235D-4388-4666-96CF-31B62005FBD7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2F2A3703-C4EB-4B16-9175-D69D73D39986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5C76CAF-2EB9-44FF-98CE-7D810651647C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1C76B5-8D4E-4C7F-89EB-0A8D5930010E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6 = 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4 = 20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3 = 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4 </a:t>
                          </a:r>
                          <a14:m>
                            <m:oMath xmlns:m="http://schemas.openxmlformats.org/officeDocument/2006/math">
                              <m:r>
                                <a:rPr lang="vi-VN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800" dirty="0"/>
                            <a:t>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6">
                <a:extLst>
                  <a:ext uri="{FF2B5EF4-FFF2-40B4-BE49-F238E27FC236}">
                    <a16:creationId xmlns:a16="http://schemas.microsoft.com/office/drawing/2014/main" id="{0BA177BB-5191-4932-B137-0FCF18A60E0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7319471"/>
                  </p:ext>
                </p:extLst>
              </p:nvPr>
            </p:nvGraphicFramePr>
            <p:xfrm>
              <a:off x="1358413" y="2470363"/>
              <a:ext cx="9455915" cy="22120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891183">
                      <a:extLst>
                        <a:ext uri="{9D8B030D-6E8A-4147-A177-3AD203B41FA5}">
                          <a16:colId xmlns:a16="http://schemas.microsoft.com/office/drawing/2014/main" val="1361469278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4032243507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63178092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034653285"/>
                        </a:ext>
                      </a:extLst>
                    </a:gridCol>
                    <a:gridCol w="1891183">
                      <a:extLst>
                        <a:ext uri="{9D8B030D-6E8A-4147-A177-3AD203B41FA5}">
                          <a16:colId xmlns:a16="http://schemas.microsoft.com/office/drawing/2014/main" val="3963610807"/>
                        </a:ext>
                      </a:extLst>
                    </a:gridCol>
                  </a:tblGrid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00968" t="-7692" r="-30193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200322" t="-7692" r="-200965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301290" t="-7692" r="-101613" b="-3263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vi-VN"/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00000" t="-7692" r="-1286" b="-3263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979195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3666520673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Thừa số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720694521"/>
                      </a:ext>
                    </a:extLst>
                  </a:tr>
                  <a:tr h="5530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Tích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F79A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12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800" dirty="0"/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5293148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D834039-7C5B-4644-B947-8C24ED0AF206}"/>
              </a:ext>
            </a:extLst>
          </p:cNvPr>
          <p:cNvSpPr txBox="1"/>
          <p:nvPr/>
        </p:nvSpPr>
        <p:spPr>
          <a:xfrm>
            <a:off x="5872263" y="3034547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DEA15A5-74E7-44F7-915C-8E366945D3EE}"/>
              </a:ext>
            </a:extLst>
          </p:cNvPr>
          <p:cNvSpPr txBox="1"/>
          <p:nvPr/>
        </p:nvSpPr>
        <p:spPr>
          <a:xfrm>
            <a:off x="5872263" y="3617070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8670436-3DBB-4297-89EB-A17226518D66}"/>
              </a:ext>
            </a:extLst>
          </p:cNvPr>
          <p:cNvSpPr txBox="1"/>
          <p:nvPr/>
        </p:nvSpPr>
        <p:spPr>
          <a:xfrm>
            <a:off x="5795859" y="4150394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90CB2E3-F165-4BF2-9148-E4B89825A486}"/>
              </a:ext>
            </a:extLst>
          </p:cNvPr>
          <p:cNvSpPr txBox="1"/>
          <p:nvPr/>
        </p:nvSpPr>
        <p:spPr>
          <a:xfrm>
            <a:off x="7784197" y="308654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53C61ACD-02D8-45E5-8A61-D9F8B9995A7E}"/>
              </a:ext>
            </a:extLst>
          </p:cNvPr>
          <p:cNvSpPr txBox="1"/>
          <p:nvPr/>
        </p:nvSpPr>
        <p:spPr>
          <a:xfrm>
            <a:off x="7784197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BAD96521-26CD-42B0-B0D5-7750B440058C}"/>
              </a:ext>
            </a:extLst>
          </p:cNvPr>
          <p:cNvSpPr txBox="1"/>
          <p:nvPr/>
        </p:nvSpPr>
        <p:spPr>
          <a:xfrm>
            <a:off x="7685600" y="4157481"/>
            <a:ext cx="606691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8FA7547-FFF2-4347-952E-FB6FC8FE9976}"/>
              </a:ext>
            </a:extLst>
          </p:cNvPr>
          <p:cNvSpPr txBox="1"/>
          <p:nvPr/>
        </p:nvSpPr>
        <p:spPr>
          <a:xfrm>
            <a:off x="9696131" y="3058556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A92AE25-F172-4879-8EDA-50D75B5D275B}"/>
              </a:ext>
            </a:extLst>
          </p:cNvPr>
          <p:cNvSpPr txBox="1"/>
          <p:nvPr/>
        </p:nvSpPr>
        <p:spPr>
          <a:xfrm>
            <a:off x="9696131" y="3609763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B8E654F-3DF3-4158-8C9A-36F90FD1B9E5}"/>
              </a:ext>
            </a:extLst>
          </p:cNvPr>
          <p:cNvSpPr txBox="1"/>
          <p:nvPr/>
        </p:nvSpPr>
        <p:spPr>
          <a:xfrm>
            <a:off x="9696131" y="4164299"/>
            <a:ext cx="409498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vi-VN" sz="2800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9477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70" grpId="0" animBg="1"/>
      <p:bldP spid="71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1007898" y="1386585"/>
            <a:ext cx="776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6"/>
                <a:stretch>
                  <a:fillRect l="-4638" t="-9333" r="-3768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071" y="4057072"/>
            <a:ext cx="7880881" cy="23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00CC883A-8EE7-4150-835E-E3EB8E94D3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5843F87D-4C25-4550-929F-932E2DC57EE5}"/>
              </a:ext>
            </a:extLst>
          </p:cNvPr>
          <p:cNvSpPr/>
          <p:nvPr/>
        </p:nvSpPr>
        <p:spPr>
          <a:xfrm>
            <a:off x="3086475" y="784253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585C150-977A-4AA5-A22B-6A2262ACC9E9}"/>
              </a:ext>
            </a:extLst>
          </p:cNvPr>
          <p:cNvGrpSpPr/>
          <p:nvPr/>
        </p:nvGrpSpPr>
        <p:grpSpPr>
          <a:xfrm>
            <a:off x="3704282" y="804765"/>
            <a:ext cx="1116312" cy="461666"/>
            <a:chOff x="1870518" y="1440653"/>
            <a:chExt cx="1116312" cy="461666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5818FEA4-2599-47A9-A6F0-748E6B03344B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56" name="Rectangle: Rounded Corners 55">
                <a:extLst>
                  <a:ext uri="{FF2B5EF4-FFF2-40B4-BE49-F238E27FC236}">
                    <a16:creationId xmlns:a16="http://schemas.microsoft.com/office/drawing/2014/main" id="{303A5151-652D-4F1D-AE32-7E0F80D2570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680A1E17-0872-4815-B397-BCB58AEBBB9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38F0F2-CF86-4CF5-AF1E-A71572BF2F82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3888B9D-A61F-4790-85F8-2E79CAF36C9A}"/>
              </a:ext>
            </a:extLst>
          </p:cNvPr>
          <p:cNvSpPr txBox="1"/>
          <p:nvPr/>
        </p:nvSpPr>
        <p:spPr>
          <a:xfrm>
            <a:off x="1007898" y="1386585"/>
            <a:ext cx="776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a) Trong mỗi nhóm hình có tất cả bao nhiêu chấm tròn?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4D2ED27B-487C-4BCA-B552-F825FAB7A6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1633"/>
          <a:stretch/>
        </p:blipFill>
        <p:spPr>
          <a:xfrm>
            <a:off x="1257419" y="1898205"/>
            <a:ext cx="9317815" cy="1529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/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>
                    <a:solidFill>
                      <a:srgbClr val="FF0066"/>
                    </a:solidFill>
                  </a:rPr>
                  <a:t>(A) </a:t>
                </a:r>
                <a:r>
                  <a:rPr lang="vi-VN" sz="2400" dirty="0"/>
                  <a:t>2 </a:t>
                </a:r>
                <a14:m>
                  <m:oMath xmlns:m="http://schemas.openxmlformats.org/officeDocument/2006/math">
                    <m:r>
                      <a:rPr lang="vi-V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vi-VN" sz="2400" dirty="0"/>
                  <a:t> 5 = 10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C36DE3F0-992A-454E-A58A-E61C51C87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734" y="3362778"/>
                <a:ext cx="2105063" cy="461665"/>
              </a:xfrm>
              <a:prstGeom prst="rect">
                <a:avLst/>
              </a:prstGeom>
              <a:blipFill>
                <a:blip r:embed="rId6"/>
                <a:stretch>
                  <a:fillRect l="-4638" t="-9333" r="-3768" b="-32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7600C2D2-256D-4686-9F8B-157F938796B9}"/>
              </a:ext>
            </a:extLst>
          </p:cNvPr>
          <p:cNvGrpSpPr/>
          <p:nvPr/>
        </p:nvGrpSpPr>
        <p:grpSpPr>
          <a:xfrm>
            <a:off x="4376085" y="3354142"/>
            <a:ext cx="2693366" cy="478938"/>
            <a:chOff x="4609114" y="4170771"/>
            <a:chExt cx="2693366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(B)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684EDA40-11FC-40C3-A7BC-808A093760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69336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3620" t="-9211" r="-2489" b="-3026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9CAF013C-9CF4-4C71-A1C4-9A374E771281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F6875AA4-4DDC-418D-A005-D3939BD664E5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33ADE782-58A1-4A1F-A5EF-E14FB0DC300A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FDC1B4C-5843-4E34-BA53-1304924F7635}"/>
              </a:ext>
            </a:extLst>
          </p:cNvPr>
          <p:cNvGrpSpPr/>
          <p:nvPr/>
        </p:nvGrpSpPr>
        <p:grpSpPr>
          <a:xfrm>
            <a:off x="7869272" y="3362777"/>
            <a:ext cx="2710999" cy="478938"/>
            <a:chOff x="4609114" y="4170771"/>
            <a:chExt cx="2710999" cy="4789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/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vi-VN" sz="2400" dirty="0">
                      <a:solidFill>
                        <a:srgbClr val="FF0066"/>
                      </a:solidFill>
                    </a:rPr>
                    <a:t>(C) </a:t>
                  </a:r>
                  <a:r>
                    <a:rPr lang="vi-VN" sz="2400" dirty="0"/>
                    <a:t>      </a:t>
                  </a:r>
                  <a14:m>
                    <m:oMath xmlns:m="http://schemas.openxmlformats.org/officeDocument/2006/math">
                      <m:r>
                        <a:rPr lang="vi-V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vi-VN" sz="2400" dirty="0"/>
                    <a:t>       =      </a:t>
                  </a:r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EEAC8E6-F0DC-4C4A-A142-14457189EE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09114" y="4170771"/>
                  <a:ext cx="271099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3596" t="-9333" r="-2472" b="-3200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52B1CBF4-138D-4F20-8621-B407184D11CD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EC2851F1-C66F-4AF5-9C44-14117DF3E942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C72C8416-1D73-4095-9423-3DB3F9D25255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2895397F-51B1-440F-899F-EEBC60AE52E2}"/>
              </a:ext>
            </a:extLst>
          </p:cNvPr>
          <p:cNvSpPr/>
          <p:nvPr/>
        </p:nvSpPr>
        <p:spPr>
          <a:xfrm>
            <a:off x="4936893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19BA4F46-7C69-4083-89C4-2923F7D70E07}"/>
              </a:ext>
            </a:extLst>
          </p:cNvPr>
          <p:cNvSpPr/>
          <p:nvPr/>
        </p:nvSpPr>
        <p:spPr>
          <a:xfrm>
            <a:off x="5737960" y="335414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94E4DFA8-985E-4DFF-8198-FDC551BA48FE}"/>
              </a:ext>
            </a:extLst>
          </p:cNvPr>
          <p:cNvSpPr/>
          <p:nvPr/>
        </p:nvSpPr>
        <p:spPr>
          <a:xfrm>
            <a:off x="6531406" y="3353127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765E574-F2FF-461C-8CC4-52FF32DD273C}"/>
              </a:ext>
            </a:extLst>
          </p:cNvPr>
          <p:cNvSpPr/>
          <p:nvPr/>
        </p:nvSpPr>
        <p:spPr>
          <a:xfrm>
            <a:off x="8430894" y="3371412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29545C92-B464-4D4A-9B8D-CEE5E1522788}"/>
              </a:ext>
            </a:extLst>
          </p:cNvPr>
          <p:cNvSpPr/>
          <p:nvPr/>
        </p:nvSpPr>
        <p:spPr>
          <a:xfrm>
            <a:off x="9231961" y="3362777"/>
            <a:ext cx="48496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C9F49F8B-E406-421B-A696-A38F2FC3DB2A}"/>
              </a:ext>
            </a:extLst>
          </p:cNvPr>
          <p:cNvSpPr/>
          <p:nvPr/>
        </p:nvSpPr>
        <p:spPr>
          <a:xfrm>
            <a:off x="10025407" y="3361762"/>
            <a:ext cx="669793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410FA6C-5E42-4652-BD5C-8E5EC771386A}"/>
              </a:ext>
            </a:extLst>
          </p:cNvPr>
          <p:cNvSpPr txBox="1"/>
          <p:nvPr/>
        </p:nvSpPr>
        <p:spPr>
          <a:xfrm>
            <a:off x="1007898" y="40644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b)</a:t>
            </a:r>
          </a:p>
        </p:txBody>
      </p:sp>
      <p:graphicFrame>
        <p:nvGraphicFramePr>
          <p:cNvPr id="93" name="Table 6">
            <a:extLst>
              <a:ext uri="{FF2B5EF4-FFF2-40B4-BE49-F238E27FC236}">
                <a16:creationId xmlns:a16="http://schemas.microsoft.com/office/drawing/2014/main" id="{90EED238-A815-4734-9311-9916A046C0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590099"/>
              </p:ext>
            </p:extLst>
          </p:nvPr>
        </p:nvGraphicFramePr>
        <p:xfrm>
          <a:off x="1699943" y="4218084"/>
          <a:ext cx="7978376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94594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  <a:gridCol w="1994594">
                  <a:extLst>
                    <a:ext uri="{9D8B030D-6E8A-4147-A177-3AD203B41FA5}">
                      <a16:colId xmlns:a16="http://schemas.microsoft.com/office/drawing/2014/main" val="3034653285"/>
                    </a:ext>
                  </a:extLst>
                </a:gridCol>
              </a:tblGrid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nhân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(C)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Thừa số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  <a:endParaRPr kumimoji="0" lang="vi-VN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446696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Tích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  <a:cs typeface="+mn-cs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94" name="TextBox 93">
            <a:extLst>
              <a:ext uri="{FF2B5EF4-FFF2-40B4-BE49-F238E27FC236}">
                <a16:creationId xmlns:a16="http://schemas.microsoft.com/office/drawing/2014/main" id="{02E6BE56-9365-4651-A8F8-CCE2E9694C19}"/>
              </a:ext>
            </a:extLst>
          </p:cNvPr>
          <p:cNvSpPr txBox="1"/>
          <p:nvPr/>
        </p:nvSpPr>
        <p:spPr>
          <a:xfrm>
            <a:off x="6527258" y="467693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9ED8759-D818-4BA3-B757-E5E94BA44238}"/>
              </a:ext>
            </a:extLst>
          </p:cNvPr>
          <p:cNvSpPr txBox="1"/>
          <p:nvPr/>
        </p:nvSpPr>
        <p:spPr>
          <a:xfrm>
            <a:off x="6527258" y="513425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76A2CC1D-1ACD-4648-BE3F-E7AC74981D94}"/>
              </a:ext>
            </a:extLst>
          </p:cNvPr>
          <p:cNvSpPr txBox="1"/>
          <p:nvPr/>
        </p:nvSpPr>
        <p:spPr>
          <a:xfrm>
            <a:off x="6441497" y="5591569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FF488FD-2D0D-4B9E-BE72-54E5D49A5B42}"/>
              </a:ext>
            </a:extLst>
          </p:cNvPr>
          <p:cNvSpPr txBox="1"/>
          <p:nvPr/>
        </p:nvSpPr>
        <p:spPr>
          <a:xfrm>
            <a:off x="8496750" y="467376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ECE6BF8-5784-445C-A945-5056A45B466C}"/>
              </a:ext>
            </a:extLst>
          </p:cNvPr>
          <p:cNvSpPr txBox="1"/>
          <p:nvPr/>
        </p:nvSpPr>
        <p:spPr>
          <a:xfrm>
            <a:off x="8496750" y="5131079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32E3B1B-9E61-4F5A-8125-4419B522A8C1}"/>
              </a:ext>
            </a:extLst>
          </p:cNvPr>
          <p:cNvSpPr txBox="1"/>
          <p:nvPr/>
        </p:nvSpPr>
        <p:spPr>
          <a:xfrm>
            <a:off x="8410989" y="5588394"/>
            <a:ext cx="52770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9375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/>
      <p:bldP spid="60" grpId="0"/>
      <p:bldP spid="73" grpId="0" animBg="1"/>
      <p:bldP spid="74" grpId="0" animBg="1"/>
      <p:bldP spid="75" grpId="0" animBg="1"/>
      <p:bldP spid="76" grpId="0" animBg="1"/>
      <p:bldP spid="77" grpId="0" animBg="1"/>
      <p:bldP spid="91" grpId="0" animBg="1"/>
      <p:bldP spid="92" grpId="0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67229"/>
            <a:ext cx="10922000" cy="212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à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327378" y="14587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8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C 0.06368 0.00811 0.13151 0.06598 0.19115 0.06713 C 0.25066 0.06852 0.30026 0.00834 0.35638 0.00672 C 0.41237 0.00533 0.48763 0.06412 0.52735 0.05811 C 0.59141 0.04954 0.64987 0.00811 0.7142 -3.33333E-6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33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1084656" cy="634582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nhím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chướng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17531" y="3676094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374297"/>
            <a:ext cx="1687688" cy="119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44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rId5" action="ppaction://hlinksldjump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9" action="ppaction://hlinksldjump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162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12798" y="2935681"/>
            <a:ext cx="535338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3x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082897" y="293568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C.6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3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+ 6 = 18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268438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D.6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+ 3 =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1" name="Picture 50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1471" y="764249"/>
            <a:ext cx="96443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kq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3+3+3+3+3+3</a:t>
            </a:r>
          </a:p>
        </p:txBody>
      </p:sp>
    </p:spTree>
    <p:extLst>
      <p:ext uri="{BB962C8B-B14F-4D97-AF65-F5344CB8AC3E}">
        <p14:creationId xmlns:p14="http://schemas.microsoft.com/office/powerpoint/2010/main" val="24311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x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C.5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 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03917" y="1000664"/>
            <a:ext cx="5857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5 + 5 + 5 + 5</a:t>
            </a:r>
          </a:p>
        </p:txBody>
      </p:sp>
    </p:spTree>
    <p:extLst>
      <p:ext uri="{BB962C8B-B14F-4D97-AF65-F5344CB8AC3E}">
        <p14:creationId xmlns:p14="http://schemas.microsoft.com/office/powerpoint/2010/main" val="15807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147363" y="3035290"/>
            <a:ext cx="535338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+ 2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433272" y="4400549"/>
            <a:ext cx="533290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B.2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+ 2 + 2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147365" y="4400550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D.4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+ 4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28469" y="1069049"/>
            <a:ext cx="98599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Chuyển</a:t>
            </a:r>
            <a:r>
              <a:rPr lang="en-US" sz="3200" dirty="0"/>
              <a:t> </a:t>
            </a:r>
            <a:r>
              <a:rPr lang="en-US" sz="3200" dirty="0" err="1"/>
              <a:t>phép</a:t>
            </a:r>
            <a:r>
              <a:rPr lang="en-US" sz="3200" dirty="0"/>
              <a:t> </a:t>
            </a:r>
            <a:r>
              <a:rPr lang="en-US" sz="3200" dirty="0" err="1"/>
              <a:t>nhân</a:t>
            </a:r>
            <a:r>
              <a:rPr lang="en-US" sz="3200" dirty="0"/>
              <a:t> </a:t>
            </a:r>
            <a:r>
              <a:rPr lang="en-US" sz="3200" dirty="0" err="1"/>
              <a:t>sau</a:t>
            </a:r>
            <a:r>
              <a:rPr lang="en-US" sz="3200" dirty="0"/>
              <a:t> </a:t>
            </a:r>
            <a:r>
              <a:rPr lang="en-US" sz="3200" dirty="0" err="1"/>
              <a:t>thành</a:t>
            </a:r>
            <a:r>
              <a:rPr lang="en-US" sz="3200" dirty="0"/>
              <a:t> </a:t>
            </a:r>
            <a:r>
              <a:rPr lang="en-US" sz="3200" dirty="0" err="1"/>
              <a:t>tổng</a:t>
            </a:r>
            <a:r>
              <a:rPr lang="en-US" sz="3200" dirty="0"/>
              <a:t>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số</a:t>
            </a:r>
            <a:r>
              <a:rPr lang="en-US" sz="3200" dirty="0"/>
              <a:t> </a:t>
            </a:r>
            <a:r>
              <a:rPr lang="en-US" sz="3200" dirty="0" err="1"/>
              <a:t>hạng</a:t>
            </a:r>
            <a:r>
              <a:rPr lang="en-US" sz="3200" dirty="0"/>
              <a:t>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en-US" sz="3200" dirty="0" err="1"/>
              <a:t>nhau</a:t>
            </a:r>
            <a:r>
              <a:rPr lang="en-US" sz="3200" dirty="0"/>
              <a:t>:                    2 x 4</a:t>
            </a:r>
          </a:p>
        </p:txBody>
      </p:sp>
    </p:spTree>
    <p:extLst>
      <p:ext uri="{BB962C8B-B14F-4D97-AF65-F5344CB8AC3E}">
        <p14:creationId xmlns:p14="http://schemas.microsoft.com/office/powerpoint/2010/main" val="204952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7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57477" y="106016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32112" y="206880"/>
              <a:ext cx="21177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8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651702" y="417360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>
                <a:solidFill>
                  <a:schemeClr val="accent6">
                    <a:lumMod val="75000"/>
                  </a:schemeClr>
                </a:solidFill>
                <a:latin typeface="+mj-lt"/>
              </a:rPr>
              <a:t>PHÉP NHÂN, PHÉP CHIA</a:t>
            </a:r>
            <a:endParaRPr lang="vi-VN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2133681" y="2045868"/>
            <a:ext cx="7459093" cy="247471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6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38</a:t>
            </a:r>
            <a:endParaRPr lang="vi-VN" sz="6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latin typeface="+mj-lt"/>
            </a:endParaRPr>
          </a:p>
          <a:p>
            <a:pPr algn="ctr">
              <a:lnSpc>
                <a:spcPct val="120000"/>
              </a:lnSpc>
            </a:pPr>
            <a:r>
              <a:rPr lang="vi-VN" sz="80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THỪA SỐ - TÍCH</a:t>
            </a: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48016" y="4778663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733799" y="511322"/>
            <a:ext cx="4245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思源黑体 CN Bold" panose="020B0800000000000000" pitchFamily="34" charset="-122"/>
                <a:cs typeface="+mn-cs"/>
              </a:rPr>
              <a:t>YÊU CẦU CẦN ĐẠT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思源黑体 CN Bold" panose="020B0800000000000000" pitchFamily="34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013200" y="1132318"/>
            <a:ext cx="10056923" cy="714672"/>
            <a:chOff x="774356" y="888444"/>
            <a:chExt cx="10056923" cy="714672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1926199" y="1077832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HS nhận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biết thừa số, tích trong phép nhân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13200" y="2336828"/>
            <a:ext cx="10209001" cy="755486"/>
            <a:chOff x="752655" y="2065203"/>
            <a:chExt cx="10209001" cy="755486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tính</a:t>
              </a:r>
              <a:r>
                <a:rPr kumimoji="0" lang="en-US" sz="2800" b="1" i="0" u="none" strike="noStrike" kern="1200" cap="none" spc="0" normalizeH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tích khi biết thừa 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024189" y="3770920"/>
            <a:ext cx="10210371" cy="714672"/>
            <a:chOff x="778314" y="3315253"/>
            <a:chExt cx="10210371" cy="714672"/>
          </a:xfrm>
        </p:grpSpPr>
        <p:grpSp>
          <p:nvGrpSpPr>
            <p:cNvPr id="23" name="Group 22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3" name="图片 1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9" name="图片 1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Thực hiện giải toán.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794988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1774</TotalTime>
  <Words>529</Words>
  <Application>Microsoft Office PowerPoint</Application>
  <PresentationFormat>Widescreen</PresentationFormat>
  <Paragraphs>205</Paragraphs>
  <Slides>18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宋体</vt:lpstr>
      <vt:lpstr>.VnBlack</vt:lpstr>
      <vt:lpstr>Arial</vt:lpstr>
      <vt:lpstr>Calibri</vt:lpstr>
      <vt:lpstr>Calibri Light</vt:lpstr>
      <vt:lpstr>Cambria Math</vt:lpstr>
      <vt:lpstr>等线</vt:lpstr>
      <vt:lpstr>HP001 4 hàng</vt:lpstr>
      <vt:lpstr>iCiel Cadena</vt:lpstr>
      <vt:lpstr>Times New Roman</vt:lpstr>
      <vt:lpstr>UTM Cookies</vt:lpstr>
      <vt:lpstr>Wingdings</vt:lpstr>
      <vt:lpstr>字魂17号-萌趣果冻体</vt:lpstr>
      <vt:lpstr>思源黑体 CN Bold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HP</cp:lastModifiedBy>
  <cp:revision>161</cp:revision>
  <dcterms:created xsi:type="dcterms:W3CDTF">2021-06-02T01:34:28Z</dcterms:created>
  <dcterms:modified xsi:type="dcterms:W3CDTF">2022-01-19T02:50:15Z</dcterms:modified>
</cp:coreProperties>
</file>