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14" r:id="rId4"/>
    <p:sldMasterId id="2147483726" r:id="rId5"/>
    <p:sldMasterId id="2147483738" r:id="rId6"/>
    <p:sldMasterId id="2147483750" r:id="rId7"/>
  </p:sldMasterIdLst>
  <p:notesMasterIdLst>
    <p:notesMasterId r:id="rId45"/>
  </p:notesMasterIdLst>
  <p:sldIdLst>
    <p:sldId id="504" r:id="rId8"/>
    <p:sldId id="307" r:id="rId9"/>
    <p:sldId id="256" r:id="rId10"/>
    <p:sldId id="257" r:id="rId11"/>
    <p:sldId id="330" r:id="rId12"/>
    <p:sldId id="331" r:id="rId13"/>
    <p:sldId id="332" r:id="rId14"/>
    <p:sldId id="333" r:id="rId15"/>
    <p:sldId id="301" r:id="rId16"/>
    <p:sldId id="308" r:id="rId17"/>
    <p:sldId id="262" r:id="rId18"/>
    <p:sldId id="282" r:id="rId19"/>
    <p:sldId id="486" r:id="rId20"/>
    <p:sldId id="487" r:id="rId21"/>
    <p:sldId id="488" r:id="rId22"/>
    <p:sldId id="325" r:id="rId23"/>
    <p:sldId id="328" r:id="rId24"/>
    <p:sldId id="271" r:id="rId25"/>
    <p:sldId id="490" r:id="rId26"/>
    <p:sldId id="326" r:id="rId27"/>
    <p:sldId id="491" r:id="rId28"/>
    <p:sldId id="492" r:id="rId29"/>
    <p:sldId id="320" r:id="rId30"/>
    <p:sldId id="272" r:id="rId31"/>
    <p:sldId id="264" r:id="rId32"/>
    <p:sldId id="497" r:id="rId33"/>
    <p:sldId id="498" r:id="rId34"/>
    <p:sldId id="265" r:id="rId35"/>
    <p:sldId id="258" r:id="rId36"/>
    <p:sldId id="273" r:id="rId37"/>
    <p:sldId id="499" r:id="rId38"/>
    <p:sldId id="500" r:id="rId39"/>
    <p:sldId id="501" r:id="rId40"/>
    <p:sldId id="327" r:id="rId41"/>
    <p:sldId id="502" r:id="rId42"/>
    <p:sldId id="503" r:id="rId43"/>
    <p:sldId id="299"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01E85-E988-4A37-8204-0D2FBFD735C3}" v="1" dt="2025-04-13T22:10:51.122"/>
  </p1510:revLst>
</p1510:revInfo>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71" d="100"/>
          <a:sy n="71" d="100"/>
        </p:scale>
        <p:origin x="11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a:extLst>
            <a:ext uri="{FF2B5EF4-FFF2-40B4-BE49-F238E27FC236}">
              <a16:creationId xmlns:a16="http://schemas.microsoft.com/office/drawing/2014/main" id="{006F188F-930D-3B96-D8B4-B6ABA60940EC}"/>
            </a:ext>
          </a:extLst>
        </p:cNvPr>
        <p:cNvGrpSpPr/>
        <p:nvPr/>
      </p:nvGrpSpPr>
      <p:grpSpPr>
        <a:xfrm>
          <a:off x="0" y="0"/>
          <a:ext cx="0" cy="0"/>
          <a:chOff x="0" y="0"/>
          <a:chExt cx="0" cy="0"/>
        </a:xfrm>
      </p:grpSpPr>
      <p:sp>
        <p:nvSpPr>
          <p:cNvPr id="954" name="Google Shape;954;p:notes">
            <a:extLst>
              <a:ext uri="{FF2B5EF4-FFF2-40B4-BE49-F238E27FC236}">
                <a16:creationId xmlns:a16="http://schemas.microsoft.com/office/drawing/2014/main" id="{2D9B7ECF-BAA6-4A8F-0C34-DB0DF87A6A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a:extLst>
              <a:ext uri="{FF2B5EF4-FFF2-40B4-BE49-F238E27FC236}">
                <a16:creationId xmlns:a16="http://schemas.microsoft.com/office/drawing/2014/main" id="{BC625F38-3EE0-7E27-71E1-A3C3FAF9A6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SEA game 31 là một sự kiện văn hóa – thể thao lớn của khu vực Đông Nam Á, tổ chức thường niên 2 năm một lần. Những hình ảnh chúng tha vừa tìm hiểu là sự kiện được tổ chức tại Việt Nam vào năm 2021 và có sự tham gia của 11 nước Đông Nam Á. Vậy Đông Nam Á ở đâu và gồm những nước nào? Chúng ta cùng tìm hiểu trong bài học hôm nay</a:t>
            </a:r>
            <a:endParaRPr dirty="0"/>
          </a:p>
        </p:txBody>
      </p:sp>
    </p:spTree>
    <p:extLst>
      <p:ext uri="{BB962C8B-B14F-4D97-AF65-F5344CB8AC3E}">
        <p14:creationId xmlns:p14="http://schemas.microsoft.com/office/powerpoint/2010/main" val="1487390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35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142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852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44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705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chọn lần lượt vào rác số 1-&gt;4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2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Sau khi chọn câu trả lời đúng, mũi tên màu vàng sẽ xuất hiện, nhấn chọn mũi tên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0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069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60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12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56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2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SEA game 31 là một sự kiện văn hóa – thể thao lớn của khu vực Đông Nam Á, tổ chức thường niên 2 năm một lần. Những hình ảnh chúng tha vừa tìm hiểu là sự kiện được tổ chức tại Việt Nam vào năm 2021 và có sự tham gia của 11 nước Đông Nam Á. Vậy Đông Nam Á ở đâu và gồm những nước nào? Chúng ta cùng tìm hiểu trong bài học hôm nay</a:t>
            </a: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1759107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282114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183066703"/>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720857779"/>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67335202"/>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6783368"/>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33451403"/>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642227179"/>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126150428"/>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29182032"/>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76598491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03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1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881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FF92-65C0-4A18-BE58-D205D709FF87}"/>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0C82DE-57A7-405D-9BCF-0637E855A7C7}"/>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88D7B-8A21-4BE9-8BD7-10A1D9C3E198}"/>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5" name="Footer Placeholder 4">
            <a:extLst>
              <a:ext uri="{FF2B5EF4-FFF2-40B4-BE49-F238E27FC236}">
                <a16:creationId xmlns:a16="http://schemas.microsoft.com/office/drawing/2014/main" id="{E9EA1EA3-930A-4A6C-948C-AB730DF7D0B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B9990-16AE-4EFC-8C62-5FE2F9CAD7BB}"/>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251999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3148-FE7F-47BE-AD73-EB5ED8DC6C7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C0808C-69F9-4685-A30E-A9BC4800D584}"/>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90979-E02D-42F5-8FD5-C0DEA9AE95E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75D9-C2CD-440B-8F12-FEC45F47E749}"/>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6" name="Footer Placeholder 5">
            <a:extLst>
              <a:ext uri="{FF2B5EF4-FFF2-40B4-BE49-F238E27FC236}">
                <a16:creationId xmlns:a16="http://schemas.microsoft.com/office/drawing/2014/main" id="{DAB7406E-01B4-4C3A-8D78-35B2398EC5E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BFD61D-2528-4838-8007-337503D573DE}"/>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089837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051A-ABCA-4FF9-BF83-45DBB40E2A76}"/>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C24186-ADB0-42B9-A99A-0614AFCE4B1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7F6BB-9483-45F7-BB8E-AB71A1604AF1}"/>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DE9A0-EAC5-42E6-8920-453FE36982B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27534-BCE3-450A-B9BA-A9599A2B10D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346EB-3BB3-45B4-BB84-8E007121499F}"/>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8" name="Footer Placeholder 7">
            <a:extLst>
              <a:ext uri="{FF2B5EF4-FFF2-40B4-BE49-F238E27FC236}">
                <a16:creationId xmlns:a16="http://schemas.microsoft.com/office/drawing/2014/main" id="{C50C93F0-DC72-4382-ACF7-9CFC20B011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11B9EC-9C11-4EF2-8B56-742837546770}"/>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567590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D36B-45E8-4AE0-BF7A-57B89B27081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1A0B68-6750-48A5-BF15-036577AE7A96}"/>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4" name="Footer Placeholder 3">
            <a:extLst>
              <a:ext uri="{FF2B5EF4-FFF2-40B4-BE49-F238E27FC236}">
                <a16:creationId xmlns:a16="http://schemas.microsoft.com/office/drawing/2014/main" id="{E0A11845-BC2B-4F7E-804D-BED14B9EAAD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0A0E31-7D88-41A7-9091-B944E8687F7B}"/>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239552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107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912A-1887-4DA8-96F0-14848BABF7D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772A3B-B386-4C48-BF1B-F374ACE6251D}"/>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FA38-8EC7-4FA0-8815-731540D0D8D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44A624-61A7-44BE-9435-7A0D1EED8B20}"/>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6" name="Footer Placeholder 5">
            <a:extLst>
              <a:ext uri="{FF2B5EF4-FFF2-40B4-BE49-F238E27FC236}">
                <a16:creationId xmlns:a16="http://schemas.microsoft.com/office/drawing/2014/main" id="{8F0CF041-7729-40DC-A1D7-2E15C1C2B8B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4280C5-15C3-44AA-8509-A1DF91E29B30}"/>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145077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A445-3F14-4740-834F-F7AD4FC99C5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7F0C3CA-24BF-40F7-9527-1365DD72403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2591992-0B12-4B81-96B8-CCD4446FDBD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D3972-40C1-4A40-9331-4D5A177BE723}"/>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6" name="Footer Placeholder 5">
            <a:extLst>
              <a:ext uri="{FF2B5EF4-FFF2-40B4-BE49-F238E27FC236}">
                <a16:creationId xmlns:a16="http://schemas.microsoft.com/office/drawing/2014/main" id="{1B832E1D-0D0D-4671-9E46-A0EDA9F0F8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734ED-96C4-4CE3-B2D1-F1D9B91A0702}"/>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98734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4662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B2933-D4EF-4695-8EC0-091DCE33159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6E83-6D96-492E-8224-0EB7BE7C2CEA}"/>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00981-C044-4D27-A8D8-2669DDEA377B}"/>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4/14/2025</a:t>
            </a:fld>
            <a:endParaRPr lang="en-US"/>
          </a:p>
        </p:txBody>
      </p:sp>
      <p:sp>
        <p:nvSpPr>
          <p:cNvPr id="5" name="Footer Placeholder 4">
            <a:extLst>
              <a:ext uri="{FF2B5EF4-FFF2-40B4-BE49-F238E27FC236}">
                <a16:creationId xmlns:a16="http://schemas.microsoft.com/office/drawing/2014/main" id="{1E1C2C0F-C41D-4DB6-BB89-EE5E7DBC94D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F16B1-2B90-458F-AC73-E0F3C0D748E1}"/>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8021246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B00-8DEA-4B93-B71D-EFB3F5A80F3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635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10"/>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8" r:id="rId4"/>
    <p:sldLayoutId id="2147483659" r:id="rId5"/>
    <p:sldLayoutId id="214748366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9063371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0319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72.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gif"/><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slide" Target="slide26.xml"/><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42.gif"/><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audio" Target="../media/audio4.wav"/><Relationship Id="rId11" Type="http://schemas.openxmlformats.org/officeDocument/2006/relationships/image" Target="../media/image41.gif"/><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1.wav"/><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audio" Target="../media/audio5.wav"/><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25.png"/><Relationship Id="rId11" Type="http://schemas.openxmlformats.org/officeDocument/2006/relationships/image" Target="../media/image42.gif"/><Relationship Id="rId5" Type="http://schemas.openxmlformats.org/officeDocument/2006/relationships/audio" Target="../media/audio4.wav"/><Relationship Id="rId10" Type="http://schemas.openxmlformats.org/officeDocument/2006/relationships/image" Target="../media/image41.gif"/><Relationship Id="rId4" Type="http://schemas.openxmlformats.org/officeDocument/2006/relationships/audio" Target="../media/audio3.wav"/><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5.wav"/><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audio" Target="../media/audio6.wav"/><Relationship Id="rId1" Type="http://schemas.openxmlformats.org/officeDocument/2006/relationships/slideLayout" Target="../slideLayouts/slideLayout7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25.png"/><Relationship Id="rId11" Type="http://schemas.openxmlformats.org/officeDocument/2006/relationships/image" Target="../media/image43.gif"/><Relationship Id="rId5" Type="http://schemas.openxmlformats.org/officeDocument/2006/relationships/audio" Target="../media/audio3.wav"/><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audio" Target="../media/audio5.wav"/><Relationship Id="rId1" Type="http://schemas.openxmlformats.org/officeDocument/2006/relationships/slideLayout" Target="../slideLayouts/slideLayout71.xml"/><Relationship Id="rId6"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slide" Target="slide33.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25.png"/><Relationship Id="rId11" Type="http://schemas.openxmlformats.org/officeDocument/2006/relationships/image" Target="../media/image43.gif"/><Relationship Id="rId5" Type="http://schemas.openxmlformats.org/officeDocument/2006/relationships/audio" Target="../media/audio3.wav"/><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1.xml"/><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25.png"/><Relationship Id="rId10" Type="http://schemas.openxmlformats.org/officeDocument/2006/relationships/image" Target="../media/image45.gif"/><Relationship Id="rId4" Type="http://schemas.openxmlformats.org/officeDocument/2006/relationships/audio" Target="../media/audio5.wav"/><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50.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6">
          <a:extLst>
            <a:ext uri="{FF2B5EF4-FFF2-40B4-BE49-F238E27FC236}">
              <a16:creationId xmlns:a16="http://schemas.microsoft.com/office/drawing/2014/main" id="{B7581A6B-9F50-72AB-FE2A-AEE3167842B1}"/>
            </a:ext>
          </a:extLst>
        </p:cNvPr>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E04D696-EB35-5774-E46D-3AC1447A1CF3}"/>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308C5735-D90C-F1DB-B9E5-F4D0CDE025C5}"/>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8EBB6B3D-84B8-CDBE-2C3C-582A8E483A86}"/>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36FE1AAF-32D7-C316-37EC-3051AB63D5F0}"/>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B1BCCAD8-B6C9-44D8-CF1E-9077C22390AD}"/>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10" name="Picture 9">
            <a:extLst>
              <a:ext uri="{FF2B5EF4-FFF2-40B4-BE49-F238E27FC236}">
                <a16:creationId xmlns:a16="http://schemas.microsoft.com/office/drawing/2014/main" id="{4297FEC1-99E4-1556-C598-5A3B3C9CC1F3}"/>
              </a:ext>
            </a:extLst>
          </p:cNvPr>
          <p:cNvPicPr>
            <a:picLocks noChangeAspect="1"/>
          </p:cNvPicPr>
          <p:nvPr/>
        </p:nvPicPr>
        <p:blipFill>
          <a:blip r:embed="rId5"/>
          <a:stretch>
            <a:fillRect/>
          </a:stretch>
        </p:blipFill>
        <p:spPr>
          <a:xfrm>
            <a:off x="553824" y="1583469"/>
            <a:ext cx="6431837" cy="220084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2BA0EB7F-9E76-7CB8-61E6-7E65AD8D4B6A}"/>
              </a:ext>
            </a:extLst>
          </p:cNvPr>
          <p:cNvPicPr>
            <a:picLocks noChangeAspect="1"/>
          </p:cNvPicPr>
          <p:nvPr/>
        </p:nvPicPr>
        <p:blipFill>
          <a:blip r:embed="rId6"/>
          <a:stretch>
            <a:fillRect/>
          </a:stretch>
        </p:blipFill>
        <p:spPr>
          <a:xfrm>
            <a:off x="7550528" y="3571336"/>
            <a:ext cx="1338536" cy="1338536"/>
          </a:xfrm>
          <a:prstGeom prst="rect">
            <a:avLst/>
          </a:prstGeom>
        </p:spPr>
      </p:pic>
    </p:spTree>
    <p:extLst>
      <p:ext uri="{BB962C8B-B14F-4D97-AF65-F5344CB8AC3E}">
        <p14:creationId xmlns:p14="http://schemas.microsoft.com/office/powerpoint/2010/main" val="260980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9" name="Picture 8">
            <a:extLst>
              <a:ext uri="{FF2B5EF4-FFF2-40B4-BE49-F238E27FC236}">
                <a16:creationId xmlns:a16="http://schemas.microsoft.com/office/drawing/2014/main" id="{E3382F0B-78B2-70F2-D2F3-9814D0EBB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06" b="98394" l="0" r="99385"/>
                    </a14:imgEffect>
                  </a14:imgLayer>
                </a14:imgProps>
              </a:ext>
              <a:ext uri="{28A0092B-C50C-407E-A947-70E740481C1C}">
                <a14:useLocalDpi xmlns:a14="http://schemas.microsoft.com/office/drawing/2010/main" val="0"/>
              </a:ext>
            </a:extLst>
          </a:blip>
          <a:stretch>
            <a:fillRect/>
          </a:stretch>
        </p:blipFill>
        <p:spPr>
          <a:xfrm>
            <a:off x="-236773" y="878603"/>
            <a:ext cx="9617546" cy="3620412"/>
          </a:xfrm>
          <a:prstGeom prst="rect">
            <a:avLst/>
          </a:prstGeom>
        </p:spPr>
      </p:pic>
      <p:grpSp>
        <p:nvGrpSpPr>
          <p:cNvPr id="10" name="Group 9">
            <a:extLst>
              <a:ext uri="{FF2B5EF4-FFF2-40B4-BE49-F238E27FC236}">
                <a16:creationId xmlns:a16="http://schemas.microsoft.com/office/drawing/2014/main" id="{DDBFC8A1-5BC8-FB26-EC01-D66046446F24}"/>
              </a:ext>
            </a:extLst>
          </p:cNvPr>
          <p:cNvGrpSpPr/>
          <p:nvPr/>
        </p:nvGrpSpPr>
        <p:grpSpPr>
          <a:xfrm>
            <a:off x="3721016" y="397540"/>
            <a:ext cx="2535654" cy="1304925"/>
            <a:chOff x="5226049" y="794748"/>
            <a:chExt cx="3380872" cy="1739900"/>
          </a:xfrm>
        </p:grpSpPr>
        <p:sp>
          <p:nvSpPr>
            <p:cNvPr id="11" name="Oval 10">
              <a:extLst>
                <a:ext uri="{FF2B5EF4-FFF2-40B4-BE49-F238E27FC236}">
                  <a16:creationId xmlns:a16="http://schemas.microsoft.com/office/drawing/2014/main" id="{07841BB3-BBB9-469C-AC1A-F74DE0A46E9C}"/>
                </a:ext>
              </a:extLst>
            </p:cNvPr>
            <p:cNvSpPr/>
            <p:nvPr/>
          </p:nvSpPr>
          <p:spPr>
            <a:xfrm>
              <a:off x="5226049" y="794748"/>
              <a:ext cx="1739900" cy="173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A3816F48-5678-D8A6-516B-EF438124998F}"/>
                </a:ext>
              </a:extLst>
            </p:cNvPr>
            <p:cNvSpPr txBox="1"/>
            <p:nvPr/>
          </p:nvSpPr>
          <p:spPr>
            <a:xfrm>
              <a:off x="5611404" y="859313"/>
              <a:ext cx="2995517" cy="1600439"/>
            </a:xfrm>
            <a:prstGeom prst="rect">
              <a:avLst/>
            </a:prstGeom>
            <a:noFill/>
          </p:spPr>
          <p:txBody>
            <a:bodyPr wrap="square" rtlCol="0">
              <a:spAutoFit/>
            </a:bodyPr>
            <a:lstStyle/>
            <a:p>
              <a:pPr defTabSz="685800">
                <a:buClrTx/>
              </a:pPr>
              <a:r>
                <a:rPr lang="en-US" sz="7200" b="1" kern="1200" dirty="0">
                  <a:solidFill>
                    <a:prstClr val="black"/>
                  </a:solidFill>
                  <a:latin typeface="UTM Cookies" panose="02040603050506020204" pitchFamily="18" charset="0"/>
                  <a:ea typeface="+mn-ea"/>
                  <a:cs typeface="Times New Roman" panose="02020603050405020304" pitchFamily="18" charset="0"/>
                </a:rPr>
                <a:t>1</a:t>
              </a:r>
            </a:p>
          </p:txBody>
        </p:sp>
      </p:grpSp>
      <p:sp>
        <p:nvSpPr>
          <p:cNvPr id="13" name="TextBox 12">
            <a:extLst>
              <a:ext uri="{FF2B5EF4-FFF2-40B4-BE49-F238E27FC236}">
                <a16:creationId xmlns:a16="http://schemas.microsoft.com/office/drawing/2014/main" id="{BCAE632E-3A05-D73F-B9C0-32F033FC1DDD}"/>
              </a:ext>
            </a:extLst>
          </p:cNvPr>
          <p:cNvSpPr txBox="1"/>
          <p:nvPr/>
        </p:nvSpPr>
        <p:spPr>
          <a:xfrm>
            <a:off x="425219" y="1993735"/>
            <a:ext cx="8168056" cy="1107996"/>
          </a:xfrm>
          <a:prstGeom prst="rect">
            <a:avLst/>
          </a:prstGeom>
          <a:noFill/>
        </p:spPr>
        <p:txBody>
          <a:bodyPr wrap="square" rtlCol="0">
            <a:spAutoFit/>
          </a:bodyPr>
          <a:lstStyle/>
          <a:p>
            <a:pPr algn="ctr" defTabSz="685800">
              <a:buClrTx/>
            </a:pPr>
            <a:r>
              <a:rPr lang="vi-VN" sz="6600" b="1" kern="1200" dirty="0">
                <a:ln w="38100">
                  <a:solidFill>
                    <a:prstClr val="black"/>
                  </a:solidFill>
                </a:ln>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ra đời của ASEAN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600" b="1" dirty="0">
                <a:solidFill>
                  <a:srgbClr val="FB252A"/>
                </a:solidFill>
              </a:rPr>
              <a:t>Đọc thông tin, em hãy:</a:t>
            </a:r>
          </a:p>
          <a:p>
            <a:pPr algn="just" eaLnBrk="1" hangingPunct="1">
              <a:lnSpc>
                <a:spcPct val="120000"/>
              </a:lnSpc>
              <a:defRPr/>
            </a:pPr>
            <a:r>
              <a:rPr lang="vi-VN" sz="3600" dirty="0">
                <a:solidFill>
                  <a:srgbClr val="FB252A"/>
                </a:solidFill>
              </a:rPr>
              <a:t>- Nêu sự ra đời của ASEAN.</a:t>
            </a:r>
          </a:p>
          <a:p>
            <a:pPr algn="just" eaLnBrk="1" hangingPunct="1">
              <a:lnSpc>
                <a:spcPct val="120000"/>
              </a:lnSpc>
              <a:defRPr/>
            </a:pPr>
            <a:r>
              <a:rPr lang="vi-VN" sz="3600" dirty="0">
                <a:solidFill>
                  <a:srgbClr val="FB252A"/>
                </a:solidFill>
              </a:rPr>
              <a:t>- Kể tên các quốc gia gia nhập ASEAN từ năm 1967 cho đến nay.</a:t>
            </a:r>
            <a:endParaRPr lang="en-GB" sz="36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flipH="1">
            <a:off x="8858959" y="1829461"/>
            <a:ext cx="1660435"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10437553" y="1235363"/>
            <a:ext cx="7342447" cy="3590637"/>
            <a:chOff x="1995670" y="1664084"/>
            <a:chExt cx="9789929" cy="4787516"/>
          </a:xfrm>
        </p:grpSpPr>
        <p:sp>
          <p:nvSpPr>
            <p:cNvPr id="20" name="云形 69">
              <a:extLst>
                <a:ext uri="{FF2B5EF4-FFF2-40B4-BE49-F238E27FC236}">
                  <a16:creationId xmlns:a16="http://schemas.microsoft.com/office/drawing/2014/main" id="{74A61311-BDA6-4AA9-B334-E1881F8A2375}"/>
                </a:ext>
              </a:extLst>
            </p:cNvPr>
            <p:cNvSpPr/>
            <p:nvPr/>
          </p:nvSpPr>
          <p:spPr>
            <a:xfrm>
              <a:off x="1995670" y="1664084"/>
              <a:ext cx="9789929" cy="4787516"/>
            </a:xfrm>
            <a:prstGeom prst="roundRect">
              <a:avLst/>
            </a:prstGeom>
            <a:solidFill>
              <a:schemeClr val="accent6">
                <a:lumMod val="60000"/>
                <a:lumOff val="40000"/>
              </a:scheme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pPr>
              <a:endParaRPr lang="en-US" altLang="vi-VN" sz="2700" b="1" kern="1200">
                <a:solidFill>
                  <a:prstClr val="white"/>
                </a:solidFill>
                <a:effectLst>
                  <a:outerShdw blurRad="38100" dist="38100" dir="2700000" algn="tl">
                    <a:srgbClr val="000000">
                      <a:alpha val="43137"/>
                    </a:srgbClr>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213913" y="1840307"/>
              <a:ext cx="9351554" cy="4555093"/>
            </a:xfrm>
            <a:prstGeom prst="rect">
              <a:avLst/>
            </a:prstGeom>
            <a:noFill/>
          </p:spPr>
          <p:txBody>
            <a:bodyPr wrap="square" rtlCol="0">
              <a:spAutoFit/>
            </a:bodyPr>
            <a:lstStyle/>
            <a:p>
              <a:pPr algn="just" defTabSz="685800">
                <a:buClrTx/>
              </a:pPr>
              <a:r>
                <a:rPr lang="en-US" sz="3600" b="1" kern="1200" dirty="0">
                  <a:solidFill>
                    <a:srgbClr val="002060"/>
                  </a:solidFill>
                  <a:latin typeface="Calibri" panose="020F0502020204030204"/>
                  <a:ea typeface="+mn-ea"/>
                  <a:cs typeface="+mn-cs"/>
                </a:rPr>
                <a:t>   </a:t>
              </a:r>
              <a:r>
                <a:rPr lang="vi-VN" sz="3600" b="1" kern="1200" dirty="0">
                  <a:solidFill>
                    <a:srgbClr val="002060"/>
                  </a:solidFill>
                  <a:latin typeface="Calibri" panose="020F0502020204030204"/>
                  <a:ea typeface="+mn-ea"/>
                  <a:cs typeface="+mn-cs"/>
                </a:rPr>
                <a:t>Ngày 8-8-1967, tại Băng Cốc (Thái Lan), 5 nước: Thái Lan, Xin-ga-po, Phi-líp-pin, Ma-lai-xi-a, In-đô-nê-xi-a đã kí tuyên bố thành lập “Hiệp hội các nước Đông Nam Á”, viết tắt là ASEAN.</a:t>
              </a:r>
              <a:endParaRPr lang="en-US" sz="3600" b="1" kern="1200" dirty="0">
                <a:solidFill>
                  <a:srgbClr val="002060"/>
                </a:solidFill>
                <a:latin typeface="Calibri" panose="020F0502020204030204"/>
                <a:ea typeface="+mn-ea"/>
                <a:cs typeface="+mn-cs"/>
              </a:endParaRPr>
            </a:p>
          </p:txBody>
        </p:sp>
      </p:grpSp>
    </p:spTree>
    <p:extLst>
      <p:ext uri="{BB962C8B-B14F-4D97-AF65-F5344CB8AC3E}">
        <p14:creationId xmlns:p14="http://schemas.microsoft.com/office/powerpoint/2010/main" val="3850664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7 L -0.97774 0.0331 " pathEditMode="relative" rAng="0" ptsTypes="AA">
                                      <p:cBhvr>
                                        <p:cTn id="6" dur="2000" fill="hold"/>
                                        <p:tgtEl>
                                          <p:spTgt spid="19"/>
                                        </p:tgtEl>
                                        <p:attrNameLst>
                                          <p:attrName>ppt_x</p:attrName>
                                          <p:attrName>ppt_y</p:attrName>
                                        </p:attrNameLst>
                                      </p:cBhvr>
                                      <p:rCtr x="-48893" y="1644"/>
                                    </p:animMotion>
                                  </p:childTnLst>
                                </p:cTn>
                              </p:par>
                              <p:par>
                                <p:cTn id="7" presetID="42" presetClass="path" presetSubtype="0" accel="50000" decel="50000" fill="hold" nodeType="withEffect">
                                  <p:stCondLst>
                                    <p:cond delay="0"/>
                                  </p:stCondLst>
                                  <p:childTnLst>
                                    <p:animMotion origin="layout" path="M 1.45833E-6 -3.7037E-7 L -0.97474 0.00347 " pathEditMode="relative" rAng="0" ptsTypes="AA">
                                      <p:cBhvr>
                                        <p:cTn id="8" dur="2000" fill="hold"/>
                                        <p:tgtEl>
                                          <p:spTgt spid="7"/>
                                        </p:tgtEl>
                                        <p:attrNameLst>
                                          <p:attrName>ppt_x</p:attrName>
                                          <p:attrName>ppt_y</p:attrName>
                                        </p:attrNameLst>
                                      </p:cBhvr>
                                      <p:rCtr x="-48737"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65101" y="152400"/>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a:off x="-1561886" y="1857156"/>
            <a:ext cx="1665548"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9068723" y="1210682"/>
            <a:ext cx="7342447" cy="3695388"/>
            <a:chOff x="1995670" y="1524416"/>
            <a:chExt cx="9789929" cy="4927184"/>
          </a:xfrm>
        </p:grpSpPr>
        <p:sp>
          <p:nvSpPr>
            <p:cNvPr id="20" name="云形 69">
              <a:extLst>
                <a:ext uri="{FF2B5EF4-FFF2-40B4-BE49-F238E27FC236}">
                  <a16:creationId xmlns:a16="http://schemas.microsoft.com/office/drawing/2014/main" id="{74A61311-BDA6-4AA9-B334-E1881F8A2375}"/>
                </a:ext>
              </a:extLst>
            </p:cNvPr>
            <p:cNvSpPr/>
            <p:nvPr/>
          </p:nvSpPr>
          <p:spPr>
            <a:xfrm>
              <a:off x="1995670" y="1524416"/>
              <a:ext cx="9789929" cy="4927184"/>
            </a:xfrm>
            <a:prstGeom prst="roundRect">
              <a:avLst>
                <a:gd name="adj" fmla="val 9794"/>
              </a:avLst>
            </a:prstGeom>
            <a:solidFill>
              <a:schemeClr val="accent2">
                <a:lumMod val="60000"/>
                <a:lumOff val="40000"/>
              </a:scheme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2700" b="1" kern="1200">
                <a:solidFill>
                  <a:prstClr val="white"/>
                </a:solidFill>
                <a:effectLst>
                  <a:outerShdw blurRad="38100" dist="38100" dir="2700000" algn="tl">
                    <a:srgbClr val="000000">
                      <a:alpha val="43137"/>
                    </a:srgbClr>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178997" y="1924179"/>
              <a:ext cx="9351554" cy="4021613"/>
            </a:xfrm>
            <a:prstGeom prst="rect">
              <a:avLst/>
            </a:prstGeom>
            <a:noFill/>
          </p:spPr>
          <p:txBody>
            <a:bodyPr wrap="square" rtlCol="0">
              <a:spAutoFit/>
            </a:bodyPr>
            <a:lstStyle/>
            <a:p>
              <a:pPr algn="just" defTabSz="685800">
                <a:buClrTx/>
                <a:defRPr/>
              </a:pPr>
              <a:r>
                <a:rPr lang="en-US" sz="3800" b="1" kern="1200" dirty="0">
                  <a:solidFill>
                    <a:srgbClr val="002060"/>
                  </a:solidFill>
                  <a:latin typeface="Arial" panose="020B0604020202020204" pitchFamily="34" charset="0"/>
                  <a:ea typeface="+mn-ea"/>
                  <a:cs typeface="+mn-cs"/>
                </a:rPr>
                <a:t>   </a:t>
              </a:r>
              <a:r>
                <a:rPr lang="vi-VN" sz="3800" b="1" kern="1200" dirty="0">
                  <a:solidFill>
                    <a:srgbClr val="002060"/>
                  </a:solidFill>
                  <a:latin typeface="Arial" panose="020B0604020202020204" pitchFamily="34" charset="0"/>
                  <a:ea typeface="+mn-ea"/>
                  <a:cs typeface="+mn-cs"/>
                </a:rPr>
                <a:t>Mục tiêu chung của ASEAN là đoàn kết và hợp tác để giữ hòa bình, an ninh, ổn định khu vực và cùng nhau phát triển kinh tế xã hội.</a:t>
              </a:r>
              <a:endParaRPr lang="en-US" sz="3800" b="1" kern="1200" dirty="0">
                <a:solidFill>
                  <a:srgbClr val="002060"/>
                </a:solidFill>
                <a:latin typeface="Arial" panose="020B0604020202020204" pitchFamily="34" charset="0"/>
                <a:ea typeface="+mn-ea"/>
                <a:cs typeface="+mn-cs"/>
              </a:endParaRPr>
            </a:p>
          </p:txBody>
        </p:sp>
      </p:grpSp>
    </p:spTree>
    <p:extLst>
      <p:ext uri="{BB962C8B-B14F-4D97-AF65-F5344CB8AC3E}">
        <p14:creationId xmlns:p14="http://schemas.microsoft.com/office/powerpoint/2010/main" val="15672274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07407E-6 L 0.98555 0.00532 " pathEditMode="relative" rAng="0" ptsTypes="AA">
                                      <p:cBhvr>
                                        <p:cTn id="6" dur="2000" fill="hold"/>
                                        <p:tgtEl>
                                          <p:spTgt spid="19"/>
                                        </p:tgtEl>
                                        <p:attrNameLst>
                                          <p:attrName>ppt_x</p:attrName>
                                          <p:attrName>ppt_y</p:attrName>
                                        </p:attrNameLst>
                                      </p:cBhvr>
                                      <p:rCtr x="49271" y="255"/>
                                    </p:animMotion>
                                  </p:childTnLst>
                                </p:cTn>
                              </p:par>
                              <p:par>
                                <p:cTn id="7" presetID="42" presetClass="path" presetSubtype="0" accel="50000" decel="50000" fill="hold" nodeType="withEffect">
                                  <p:stCondLst>
                                    <p:cond delay="0"/>
                                  </p:stCondLst>
                                  <p:childTnLst>
                                    <p:animMotion origin="layout" path="M -2.22222E-6 -4.44444E-6 L 1.01528 -0.0145 " pathEditMode="relative" rAng="0" ptsTypes="AA">
                                      <p:cBhvr>
                                        <p:cTn id="8" dur="2000" fill="hold"/>
                                        <p:tgtEl>
                                          <p:spTgt spid="7"/>
                                        </p:tgtEl>
                                        <p:attrNameLst>
                                          <p:attrName>ppt_x</p:attrName>
                                          <p:attrName>ppt_y</p:attrName>
                                        </p:attrNameLst>
                                      </p:cBhvr>
                                      <p:rCtr x="50764"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flipH="1">
            <a:off x="8858959" y="1829461"/>
            <a:ext cx="1660435"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10437553" y="726142"/>
            <a:ext cx="7342447" cy="3523130"/>
            <a:chOff x="1995670" y="1664085"/>
            <a:chExt cx="9789929" cy="4114054"/>
          </a:xfrm>
        </p:grpSpPr>
        <p:sp>
          <p:nvSpPr>
            <p:cNvPr id="20" name="云形 69">
              <a:extLst>
                <a:ext uri="{FF2B5EF4-FFF2-40B4-BE49-F238E27FC236}">
                  <a16:creationId xmlns:a16="http://schemas.microsoft.com/office/drawing/2014/main" id="{74A61311-BDA6-4AA9-B334-E1881F8A2375}"/>
                </a:ext>
              </a:extLst>
            </p:cNvPr>
            <p:cNvSpPr/>
            <p:nvPr/>
          </p:nvSpPr>
          <p:spPr>
            <a:xfrm>
              <a:off x="1995670" y="1664085"/>
              <a:ext cx="9789929" cy="4114054"/>
            </a:xfrm>
            <a:prstGeom prst="roundRect">
              <a:avLst/>
            </a:prstGeom>
            <a:solidFill>
              <a:srgbClr val="00B0F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2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mn-cs"/>
                <a:sym typeface="Arial"/>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213913" y="1840307"/>
              <a:ext cx="9351554" cy="377368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4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Sau năm 1967, ASEAN lần lượt kết nạp thêm các quốc gia: Bru-nây, Việt Nam Lào, Mi-an-ma, Cam-pu-chia.</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4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Tính đến năm 2022, đã có 10 quốc gia trong khu vực Đông Nam Á là thành viên của ASEAN.</a:t>
              </a:r>
            </a:p>
          </p:txBody>
        </p:sp>
      </p:grpSp>
    </p:spTree>
    <p:extLst>
      <p:ext uri="{BB962C8B-B14F-4D97-AF65-F5344CB8AC3E}">
        <p14:creationId xmlns:p14="http://schemas.microsoft.com/office/powerpoint/2010/main" val="595098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7 L -0.97774 0.0331 " pathEditMode="relative" rAng="0" ptsTypes="AA">
                                      <p:cBhvr>
                                        <p:cTn id="6" dur="2000" fill="hold"/>
                                        <p:tgtEl>
                                          <p:spTgt spid="19"/>
                                        </p:tgtEl>
                                        <p:attrNameLst>
                                          <p:attrName>ppt_x</p:attrName>
                                          <p:attrName>ppt_y</p:attrName>
                                        </p:attrNameLst>
                                      </p:cBhvr>
                                      <p:rCtr x="-48893" y="1644"/>
                                    </p:animMotion>
                                  </p:childTnLst>
                                </p:cTn>
                              </p:par>
                              <p:par>
                                <p:cTn id="7" presetID="42" presetClass="path" presetSubtype="0" accel="50000" decel="50000" fill="hold" nodeType="withEffect">
                                  <p:stCondLst>
                                    <p:cond delay="0"/>
                                  </p:stCondLst>
                                  <p:childTnLst>
                                    <p:animMotion origin="layout" path="M -1.94444E-6 -1.97531E-6 L -0.97482 0.0034 " pathEditMode="relative" rAng="0" ptsTypes="AA">
                                      <p:cBhvr>
                                        <p:cTn id="8" dur="2000" fill="hold"/>
                                        <p:tgtEl>
                                          <p:spTgt spid="7"/>
                                        </p:tgtEl>
                                        <p:attrNameLst>
                                          <p:attrName>ppt_x</p:attrName>
                                          <p:attrName>ppt_y</p:attrName>
                                        </p:attrNameLst>
                                      </p:cBhvr>
                                      <p:rCtr x="-48750" y="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947650E9-5E19-0055-DAFA-D5309E63A270}"/>
              </a:ext>
            </a:extLst>
          </p:cNvPr>
          <p:cNvPicPr>
            <a:picLocks noChangeAspect="1"/>
          </p:cNvPicPr>
          <p:nvPr/>
        </p:nvPicPr>
        <p:blipFill>
          <a:blip r:embed="rId3"/>
          <a:stretch>
            <a:fillRect/>
          </a:stretch>
        </p:blipFill>
        <p:spPr>
          <a:xfrm>
            <a:off x="591671" y="940750"/>
            <a:ext cx="8123144" cy="2963379"/>
          </a:xfrm>
          <a:prstGeom prst="rect">
            <a:avLst/>
          </a:prstGeom>
        </p:spPr>
      </p:pic>
    </p:spTree>
    <p:extLst>
      <p:ext uri="{BB962C8B-B14F-4D97-AF65-F5344CB8AC3E}">
        <p14:creationId xmlns:p14="http://schemas.microsoft.com/office/powerpoint/2010/main" val="3480376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1915909"/>
          </a:xfrm>
          <a:prstGeom prst="rect">
            <a:avLst/>
          </a:prstGeom>
          <a:noFill/>
        </p:spPr>
        <p:txBody>
          <a:bodyPr wrap="square" lIns="68580" tIns="34290" rIns="68580" bIns="34290">
            <a:spAutoFit/>
          </a:bodyPr>
          <a:lstStyle/>
          <a:p>
            <a:pPr algn="ctr" defTabSz="685800">
              <a:buClrTx/>
            </a:pPr>
            <a:r>
              <a:rPr lang="vi-VN" sz="4000" b="1" kern="1200" dirty="0">
                <a:ln w="38100">
                  <a:noFill/>
                </a:ln>
                <a:solidFill>
                  <a:srgbClr val="FF0000"/>
                </a:solidFill>
                <a:latin typeface="Arial" panose="020B0604020202020204" pitchFamily="34" charset="0"/>
                <a:ea typeface="+mn-ea"/>
                <a:cs typeface="Arial" panose="020B0604020202020204" pitchFamily="34" charset="0"/>
              </a:rPr>
              <a:t>Ti-mo Lét-xtê đã là thành viên của ASEAN chưa?</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F6C66FC-81DE-D972-CFDA-9B5D8ECE777D}"/>
              </a:ext>
            </a:extLst>
          </p:cNvPr>
          <p:cNvPicPr>
            <a:picLocks noChangeAspect="1"/>
          </p:cNvPicPr>
          <p:nvPr/>
        </p:nvPicPr>
        <p:blipFill>
          <a:blip r:embed="rId6"/>
          <a:stretch>
            <a:fillRect/>
          </a:stretch>
        </p:blipFill>
        <p:spPr>
          <a:xfrm>
            <a:off x="-1481328" y="0"/>
            <a:ext cx="1338536" cy="1338536"/>
          </a:xfrm>
          <a:prstGeom prst="rect">
            <a:avLst/>
          </a:prstGeom>
        </p:spPr>
      </p:pic>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61365"/>
            <a:ext cx="9197259" cy="5078411"/>
          </a:xfrm>
          <a:prstGeom prst="rect">
            <a:avLst/>
          </a:prstGeom>
        </p:spPr>
      </p:pic>
      <p:sp>
        <p:nvSpPr>
          <p:cNvPr id="30" name="Google Shape;2714;p36"/>
          <p:cNvSpPr/>
          <p:nvPr/>
        </p:nvSpPr>
        <p:spPr>
          <a:xfrm>
            <a:off x="1153400" y="2410272"/>
            <a:ext cx="7336176"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just"/>
            <a:r>
              <a:rPr lang="en-US" sz="28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Tháng 11-2022, tại hội nghị cấp cao ASEAN lần thứ 40,41 ở Cam-pu-chia, tuyên bố về việc Ti-mo Lét-stê xin gia nhập ASEAN được thông qua. Theo đó, ASEAN nhất trí về nguyên tắc việc kết nạp Ti-mo Lét-stê là thành viên thứ 11; trao quy chế quan sát viên và cho phép nước này tham gia tất cả các hội nghị của ASEAN.</a:t>
            </a:r>
            <a:endParaRPr sz="28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9" name="Picture 8">
            <a:extLst>
              <a:ext uri="{FF2B5EF4-FFF2-40B4-BE49-F238E27FC236}">
                <a16:creationId xmlns:a16="http://schemas.microsoft.com/office/drawing/2014/main" id="{E3382F0B-78B2-70F2-D2F3-9814D0EBB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06" b="98394" l="0" r="99385"/>
                    </a14:imgEffect>
                  </a14:imgLayer>
                </a14:imgProps>
              </a:ext>
              <a:ext uri="{28A0092B-C50C-407E-A947-70E740481C1C}">
                <a14:useLocalDpi xmlns:a14="http://schemas.microsoft.com/office/drawing/2010/main" val="0"/>
              </a:ext>
            </a:extLst>
          </a:blip>
          <a:stretch>
            <a:fillRect/>
          </a:stretch>
        </p:blipFill>
        <p:spPr>
          <a:xfrm>
            <a:off x="-236773" y="878603"/>
            <a:ext cx="9617546" cy="3620412"/>
          </a:xfrm>
          <a:prstGeom prst="rect">
            <a:avLst/>
          </a:prstGeom>
        </p:spPr>
      </p:pic>
      <p:grpSp>
        <p:nvGrpSpPr>
          <p:cNvPr id="10" name="Group 9">
            <a:extLst>
              <a:ext uri="{FF2B5EF4-FFF2-40B4-BE49-F238E27FC236}">
                <a16:creationId xmlns:a16="http://schemas.microsoft.com/office/drawing/2014/main" id="{DDBFC8A1-5BC8-FB26-EC01-D66046446F24}"/>
              </a:ext>
            </a:extLst>
          </p:cNvPr>
          <p:cNvGrpSpPr/>
          <p:nvPr/>
        </p:nvGrpSpPr>
        <p:grpSpPr>
          <a:xfrm>
            <a:off x="3721016" y="397540"/>
            <a:ext cx="2535654" cy="1304925"/>
            <a:chOff x="5226049" y="794748"/>
            <a:chExt cx="3380872" cy="1739900"/>
          </a:xfrm>
        </p:grpSpPr>
        <p:sp>
          <p:nvSpPr>
            <p:cNvPr id="11" name="Oval 10">
              <a:extLst>
                <a:ext uri="{FF2B5EF4-FFF2-40B4-BE49-F238E27FC236}">
                  <a16:creationId xmlns:a16="http://schemas.microsoft.com/office/drawing/2014/main" id="{07841BB3-BBB9-469C-AC1A-F74DE0A46E9C}"/>
                </a:ext>
              </a:extLst>
            </p:cNvPr>
            <p:cNvSpPr/>
            <p:nvPr/>
          </p:nvSpPr>
          <p:spPr>
            <a:xfrm>
              <a:off x="5226049" y="794748"/>
              <a:ext cx="1739900" cy="173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A3816F48-5678-D8A6-516B-EF438124998F}"/>
                </a:ext>
              </a:extLst>
            </p:cNvPr>
            <p:cNvSpPr txBox="1"/>
            <p:nvPr/>
          </p:nvSpPr>
          <p:spPr>
            <a:xfrm>
              <a:off x="5611404" y="859313"/>
              <a:ext cx="2995517" cy="1600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1200" cap="none" spc="0" normalizeH="0" baseline="0" noProof="0" dirty="0">
                  <a:ln>
                    <a:noFill/>
                  </a:ln>
                  <a:solidFill>
                    <a:prstClr val="black"/>
                  </a:solidFill>
                  <a:effectLst/>
                  <a:uLnTx/>
                  <a:uFillTx/>
                  <a:latin typeface="UTM Cookies" panose="02040603050506020204" pitchFamily="18" charset="0"/>
                  <a:ea typeface="+mn-ea"/>
                  <a:cs typeface="Times New Roman" panose="02020603050405020304" pitchFamily="18" charset="0"/>
                  <a:sym typeface="Arial"/>
                </a:rPr>
                <a:t>2</a:t>
              </a:r>
            </a:p>
          </p:txBody>
        </p:sp>
      </p:grpSp>
      <p:sp>
        <p:nvSpPr>
          <p:cNvPr id="13" name="TextBox 12">
            <a:extLst>
              <a:ext uri="{FF2B5EF4-FFF2-40B4-BE49-F238E27FC236}">
                <a16:creationId xmlns:a16="http://schemas.microsoft.com/office/drawing/2014/main" id="{BCAE632E-3A05-D73F-B9C0-32F033FC1DDD}"/>
              </a:ext>
            </a:extLst>
          </p:cNvPr>
          <p:cNvSpPr txBox="1"/>
          <p:nvPr/>
        </p:nvSpPr>
        <p:spPr>
          <a:xfrm>
            <a:off x="425219" y="1993735"/>
            <a:ext cx="8168056" cy="2123658"/>
          </a:xfrm>
          <a:prstGeom prst="rect">
            <a:avLst/>
          </a:prstGeom>
          <a:noFill/>
        </p:spPr>
        <p:txBody>
          <a:bodyPr wrap="square" rtlCol="0">
            <a:spAutoFit/>
          </a:bodyPr>
          <a:lstStyle/>
          <a:p>
            <a:pPr lvl="0" algn="ctr" defTabSz="685800">
              <a:buClrTx/>
            </a:pPr>
            <a:r>
              <a:rPr lang="vi-VN" sz="6600" b="1" kern="1200" dirty="0">
                <a:ln w="38100">
                  <a:solidFill>
                    <a:prstClr val="black"/>
                  </a:solidFill>
                </a:ln>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Việt Nam trong ASEAN</a:t>
            </a:r>
            <a:endParaRPr kumimoji="0" lang="vi-VN" sz="6600" b="1" i="0" u="none" strike="noStrike" kern="1200" cap="none" spc="0" normalizeH="0" baseline="0" noProof="0" dirty="0">
              <a:ln w="38100">
                <a:solidFill>
                  <a:prstClr val="black"/>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73040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E5A885F2-9CFE-7C84-D6E7-E3EF211A5FCC}"/>
              </a:ext>
            </a:extLst>
          </p:cNvPr>
          <p:cNvSpPr txBox="1"/>
          <p:nvPr/>
        </p:nvSpPr>
        <p:spPr>
          <a:xfrm>
            <a:off x="1129553" y="233082"/>
            <a:ext cx="6947647" cy="830997"/>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Đọc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thông</a:t>
            </a:r>
            <a:r>
              <a:rPr lang="en-US" sz="2400" b="1" dirty="0">
                <a:latin typeface="Cambria" panose="02040503050406030204" pitchFamily="18" charset="0"/>
                <a:ea typeface="Cambria" panose="02040503050406030204" pitchFamily="18" charset="0"/>
              </a:rPr>
              <a:t> tin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hình</a:t>
            </a:r>
            <a:r>
              <a:rPr lang="en-US" sz="2400" b="1" dirty="0">
                <a:latin typeface="Cambria" panose="02040503050406030204" pitchFamily="18" charset="0"/>
                <a:ea typeface="Cambria" panose="02040503050406030204" pitchFamily="18" charset="0"/>
              </a:rPr>
              <a:t> 4, </a:t>
            </a:r>
            <a:r>
              <a:rPr lang="en-US" sz="2400" b="1" dirty="0" err="1">
                <a:latin typeface="Cambria" panose="02040503050406030204" pitchFamily="18" charset="0"/>
                <a:ea typeface="Cambria" panose="02040503050406030204" pitchFamily="18" charset="0"/>
              </a:rPr>
              <a:t>em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nêu</a:t>
            </a:r>
            <a:r>
              <a:rPr lang="en-US" sz="2400" b="1"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nghĩa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Việt</a:t>
            </a:r>
            <a:r>
              <a:rPr lang="en-US" sz="2400" b="1" dirty="0">
                <a:latin typeface="Cambria" panose="02040503050406030204" pitchFamily="18" charset="0"/>
                <a:ea typeface="Cambria" panose="02040503050406030204" pitchFamily="18" charset="0"/>
              </a:rPr>
              <a:t> Nam </a:t>
            </a:r>
            <a:r>
              <a:rPr lang="en-US" sz="2400" b="1" dirty="0" err="1">
                <a:latin typeface="Cambria" panose="02040503050406030204" pitchFamily="18" charset="0"/>
                <a:ea typeface="Cambria" panose="02040503050406030204" pitchFamily="18" charset="0"/>
              </a:rPr>
              <a:t>gia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nhập</a:t>
            </a:r>
            <a:r>
              <a:rPr lang="en-US" sz="2400" b="1" dirty="0">
                <a:latin typeface="Cambria" panose="02040503050406030204" pitchFamily="18" charset="0"/>
                <a:ea typeface="Cambria" panose="02040503050406030204" pitchFamily="18" charset="0"/>
              </a:rPr>
              <a:t> ASEAN.</a:t>
            </a:r>
          </a:p>
        </p:txBody>
      </p:sp>
      <p:pic>
        <p:nvPicPr>
          <p:cNvPr id="5" name="Picture 4">
            <a:extLst>
              <a:ext uri="{FF2B5EF4-FFF2-40B4-BE49-F238E27FC236}">
                <a16:creationId xmlns:a16="http://schemas.microsoft.com/office/drawing/2014/main" id="{DCA7283C-C6BB-3DEE-9EC7-D6C7CE1CEFA7}"/>
              </a:ext>
            </a:extLst>
          </p:cNvPr>
          <p:cNvPicPr>
            <a:picLocks noChangeAspect="1"/>
          </p:cNvPicPr>
          <p:nvPr/>
        </p:nvPicPr>
        <p:blipFill>
          <a:blip r:embed="rId3"/>
          <a:stretch>
            <a:fillRect/>
          </a:stretch>
        </p:blipFill>
        <p:spPr>
          <a:xfrm>
            <a:off x="1829080" y="1218079"/>
            <a:ext cx="5622486" cy="3497356"/>
          </a:xfrm>
          <a:prstGeom prst="rect">
            <a:avLst/>
          </a:prstGeom>
        </p:spPr>
      </p:pic>
    </p:spTree>
    <p:extLst>
      <p:ext uri="{BB962C8B-B14F-4D97-AF65-F5344CB8AC3E}">
        <p14:creationId xmlns:p14="http://schemas.microsoft.com/office/powerpoint/2010/main" val="3758725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618565"/>
            <a:ext cx="9197259" cy="5535611"/>
          </a:xfrm>
          <a:prstGeom prst="rect">
            <a:avLst/>
          </a:prstGeom>
        </p:spPr>
      </p:pic>
      <p:sp>
        <p:nvSpPr>
          <p:cNvPr id="30" name="Google Shape;2714;p36"/>
          <p:cNvSpPr/>
          <p:nvPr/>
        </p:nvSpPr>
        <p:spPr>
          <a:xfrm>
            <a:off x="1117541" y="2293731"/>
            <a:ext cx="7336176"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Là sự kiện đánh dấu quá trình hội nhập khu vực của Việt Nam và tiến trình hợp tác, liên kết của cả khu vực.</a:t>
            </a:r>
          </a:p>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Tạo cho Việt Nam nhiều cơ hội để phát triển kinh tế nhờ mở rộng thị trường tiêu thụ và thu hút vốn đầu tư nước ngoài; mở rộng giao lưu văn hóa. Tạo cơ hội việc làm và nâng cao nâng lực của người lao động.</a:t>
            </a:r>
          </a:p>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Nâng cao vị thế trong ASEAN và trên thế giới.</a:t>
            </a:r>
          </a:p>
        </p:txBody>
      </p:sp>
    </p:spTree>
    <p:extLst>
      <p:ext uri="{BB962C8B-B14F-4D97-AF65-F5344CB8AC3E}">
        <p14:creationId xmlns:p14="http://schemas.microsoft.com/office/powerpoint/2010/main" val="1036092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7" name="Picture 6">
            <a:extLst>
              <a:ext uri="{FF2B5EF4-FFF2-40B4-BE49-F238E27FC236}">
                <a16:creationId xmlns:a16="http://schemas.microsoft.com/office/drawing/2014/main" id="{CE9517D0-9C16-89BD-8734-EB3510E9FBF0}"/>
              </a:ext>
            </a:extLst>
          </p:cNvPr>
          <p:cNvPicPr>
            <a:picLocks noChangeAspect="1"/>
          </p:cNvPicPr>
          <p:nvPr/>
        </p:nvPicPr>
        <p:blipFill>
          <a:blip r:embed="rId3"/>
          <a:stretch>
            <a:fillRect/>
          </a:stretch>
        </p:blipFill>
        <p:spPr>
          <a:xfrm>
            <a:off x="1184741" y="644898"/>
            <a:ext cx="6902213" cy="3819525"/>
          </a:xfrm>
          <a:prstGeom prst="rect">
            <a:avLst/>
          </a:prstGeom>
        </p:spPr>
      </p:pic>
    </p:spTree>
    <p:extLst>
      <p:ext uri="{BB962C8B-B14F-4D97-AF65-F5344CB8AC3E}">
        <p14:creationId xmlns:p14="http://schemas.microsoft.com/office/powerpoint/2010/main" val="2467500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17528-CE55-949D-7805-915511CE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nhạc nền game">
            <a:hlinkClick r:id="" action="ppaction://media"/>
            <a:extLst>
              <a:ext uri="{FF2B5EF4-FFF2-40B4-BE49-F238E27FC236}">
                <a16:creationId xmlns:a16="http://schemas.microsoft.com/office/drawing/2014/main" id="{1ED206AD-00E0-E5FB-4AE7-29F9A63B2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1"/>
            <a:ext cx="365522" cy="365522"/>
          </a:xfrm>
          <a:prstGeom prst="rect">
            <a:avLst/>
          </a:prstGeom>
        </p:spPr>
      </p:pic>
      <p:pic>
        <p:nvPicPr>
          <p:cNvPr id="6150" name="Picture 6">
            <a:extLst>
              <a:ext uri="{FF2B5EF4-FFF2-40B4-BE49-F238E27FC236}">
                <a16:creationId xmlns:a16="http://schemas.microsoft.com/office/drawing/2014/main" id="{75269DA7-0138-CC74-1E63-C24820593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454">
            <a:off x="3140969" y="2745578"/>
            <a:ext cx="1834800" cy="1485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1F3C14A-960D-5B76-92D2-3917EA1E7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657" y="2775167"/>
            <a:ext cx="2231100" cy="1809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LINE 공식 스티커 - BROWN &amp; FRIENDS Overreaction Stickers Example with GIF  Animation">
            <a:extLst>
              <a:ext uri="{FF2B5EF4-FFF2-40B4-BE49-F238E27FC236}">
                <a16:creationId xmlns:a16="http://schemas.microsoft.com/office/drawing/2014/main" id="{E73FBB42-1275-60B4-DAD4-C3FB2E8E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0175" y="2775167"/>
            <a:ext cx="1809951" cy="153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A5C314-A340-E4AA-7A16-ABF5FA2DA82F}"/>
              </a:ext>
            </a:extLst>
          </p:cNvPr>
          <p:cNvPicPr>
            <a:picLocks noChangeAspect="1"/>
          </p:cNvPicPr>
          <p:nvPr/>
        </p:nvPicPr>
        <p:blipFill>
          <a:blip r:embed="rId9"/>
          <a:stretch>
            <a:fillRect/>
          </a:stretch>
        </p:blipFill>
        <p:spPr>
          <a:xfrm>
            <a:off x="981980" y="365522"/>
            <a:ext cx="7180040" cy="229178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A2A22E2-DDED-3739-907E-836FF431D002}"/>
              </a:ext>
            </a:extLst>
          </p:cNvPr>
          <p:cNvPicPr>
            <a:picLocks noChangeAspect="1"/>
          </p:cNvPicPr>
          <p:nvPr/>
        </p:nvPicPr>
        <p:blipFill>
          <a:blip r:embed="rId10"/>
          <a:stretch>
            <a:fillRect/>
          </a:stretch>
        </p:blipFill>
        <p:spPr>
          <a:xfrm>
            <a:off x="-1481328" y="0"/>
            <a:ext cx="1338536" cy="133853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5BA3591-EE85-10D2-D9A8-8AB34630FB07}"/>
              </a:ext>
            </a:extLst>
          </p:cNvPr>
          <p:cNvPicPr>
            <a:picLocks noChangeAspect="1"/>
          </p:cNvPicPr>
          <p:nvPr/>
        </p:nvPicPr>
        <p:blipFill>
          <a:blip r:embed="rId10"/>
          <a:stretch>
            <a:fillRect/>
          </a:stretch>
        </p:blipFill>
        <p:spPr>
          <a:xfrm>
            <a:off x="8159147" y="1500996"/>
            <a:ext cx="984853" cy="984853"/>
          </a:xfrm>
          <a:prstGeom prst="rect">
            <a:avLst/>
          </a:prstGeom>
        </p:spPr>
      </p:pic>
    </p:spTree>
    <p:extLst>
      <p:ext uri="{BB962C8B-B14F-4D97-AF65-F5344CB8AC3E}">
        <p14:creationId xmlns:p14="http://schemas.microsoft.com/office/powerpoint/2010/main" val="358788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DAB0-79BD-5AF0-DC0E-7F54A9635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784" y="1692094"/>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954335" y="3647779"/>
            <a:ext cx="944393" cy="1188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hlinkClick r:id="rId7" action="ppaction://hlinksldjump"/>
              <a:extLst>
                <a:ext uri="{FF2B5EF4-FFF2-40B4-BE49-F238E27FC236}">
                  <a16:creationId xmlns:a16="http://schemas.microsoft.com/office/drawing/2014/main" id="{39392513-994A-4539-A583-B660BF0026A2}"/>
                </a:ext>
              </a:extLst>
            </p:cNvPr>
            <p:cNvSpPr txBox="1"/>
            <p:nvPr/>
          </p:nvSpPr>
          <p:spPr>
            <a:xfrm>
              <a:off x="4133112" y="5399950"/>
              <a:ext cx="871190" cy="952143"/>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3932448" y="3642950"/>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8"/>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5951787" y="3694328"/>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637841" y="2935537"/>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5" name="Picture 4">
            <a:extLst>
              <a:ext uri="{FF2B5EF4-FFF2-40B4-BE49-F238E27FC236}">
                <a16:creationId xmlns:a16="http://schemas.microsoft.com/office/drawing/2014/main" id="{F25E49E3-FECD-2975-881F-E9F6A0837D7A}"/>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6" name="Picture 5">
            <a:extLst>
              <a:ext uri="{FF2B5EF4-FFF2-40B4-BE49-F238E27FC236}">
                <a16:creationId xmlns:a16="http://schemas.microsoft.com/office/drawing/2014/main" id="{DA605F19-7816-21A0-2787-7C26AEC22C1C}"/>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420202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63"/>
                                        </p:tgtEl>
                                        <p:attrNameLst>
                                          <p:attrName>r</p:attrName>
                                        </p:attrNameLst>
                                      </p:cBhvr>
                                    </p:animRot>
                                    <p:animRot by="-240000">
                                      <p:cBhvr>
                                        <p:cTn id="7" dur="200" fill="hold">
                                          <p:stCondLst>
                                            <p:cond delay="200"/>
                                          </p:stCondLst>
                                        </p:cTn>
                                        <p:tgtEl>
                                          <p:spTgt spid="63"/>
                                        </p:tgtEl>
                                        <p:attrNameLst>
                                          <p:attrName>r</p:attrName>
                                        </p:attrNameLst>
                                      </p:cBhvr>
                                    </p:animRot>
                                    <p:animRot by="240000">
                                      <p:cBhvr>
                                        <p:cTn id="8" dur="200" fill="hold">
                                          <p:stCondLst>
                                            <p:cond delay="400"/>
                                          </p:stCondLst>
                                        </p:cTn>
                                        <p:tgtEl>
                                          <p:spTgt spid="63"/>
                                        </p:tgtEl>
                                        <p:attrNameLst>
                                          <p:attrName>r</p:attrName>
                                        </p:attrNameLst>
                                      </p:cBhvr>
                                    </p:animRot>
                                    <p:animRot by="-240000">
                                      <p:cBhvr>
                                        <p:cTn id="9" dur="200" fill="hold">
                                          <p:stCondLst>
                                            <p:cond delay="600"/>
                                          </p:stCondLst>
                                        </p:cTn>
                                        <p:tgtEl>
                                          <p:spTgt spid="63"/>
                                        </p:tgtEl>
                                        <p:attrNameLst>
                                          <p:attrName>r</p:attrName>
                                        </p:attrNameLst>
                                      </p:cBhvr>
                                    </p:animRot>
                                    <p:animRot by="120000">
                                      <p:cBhvr>
                                        <p:cTn id="10" dur="200" fill="hold">
                                          <p:stCondLst>
                                            <p:cond delay="800"/>
                                          </p:stCondLst>
                                        </p:cTn>
                                        <p:tgtEl>
                                          <p:spTgt spid="6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64"/>
                                        </p:tgtEl>
                                        <p:attrNameLst>
                                          <p:attrName>r</p:attrName>
                                        </p:attrNameLst>
                                      </p:cBhvr>
                                    </p:animRot>
                                    <p:animRot by="-240000">
                                      <p:cBhvr>
                                        <p:cTn id="13" dur="200" fill="hold">
                                          <p:stCondLst>
                                            <p:cond delay="200"/>
                                          </p:stCondLst>
                                        </p:cTn>
                                        <p:tgtEl>
                                          <p:spTgt spid="64"/>
                                        </p:tgtEl>
                                        <p:attrNameLst>
                                          <p:attrName>r</p:attrName>
                                        </p:attrNameLst>
                                      </p:cBhvr>
                                    </p:animRot>
                                    <p:animRot by="240000">
                                      <p:cBhvr>
                                        <p:cTn id="14" dur="200" fill="hold">
                                          <p:stCondLst>
                                            <p:cond delay="400"/>
                                          </p:stCondLst>
                                        </p:cTn>
                                        <p:tgtEl>
                                          <p:spTgt spid="64"/>
                                        </p:tgtEl>
                                        <p:attrNameLst>
                                          <p:attrName>r</p:attrName>
                                        </p:attrNameLst>
                                      </p:cBhvr>
                                    </p:animRot>
                                    <p:animRot by="-240000">
                                      <p:cBhvr>
                                        <p:cTn id="15" dur="200" fill="hold">
                                          <p:stCondLst>
                                            <p:cond delay="600"/>
                                          </p:stCondLst>
                                        </p:cTn>
                                        <p:tgtEl>
                                          <p:spTgt spid="64"/>
                                        </p:tgtEl>
                                        <p:attrNameLst>
                                          <p:attrName>r</p:attrName>
                                        </p:attrNameLst>
                                      </p:cBhvr>
                                    </p:animRot>
                                    <p:animRot by="120000">
                                      <p:cBhvr>
                                        <p:cTn id="16" dur="200" fill="hold">
                                          <p:stCondLst>
                                            <p:cond delay="800"/>
                                          </p:stCondLst>
                                        </p:cTn>
                                        <p:tgtEl>
                                          <p:spTgt spid="64"/>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69"/>
                                        </p:tgtEl>
                                        <p:attrNameLst>
                                          <p:attrName>r</p:attrName>
                                        </p:attrNameLst>
                                      </p:cBhvr>
                                    </p:animRot>
                                    <p:animRot by="-240000">
                                      <p:cBhvr>
                                        <p:cTn id="19" dur="200" fill="hold">
                                          <p:stCondLst>
                                            <p:cond delay="200"/>
                                          </p:stCondLst>
                                        </p:cTn>
                                        <p:tgtEl>
                                          <p:spTgt spid="69"/>
                                        </p:tgtEl>
                                        <p:attrNameLst>
                                          <p:attrName>r</p:attrName>
                                        </p:attrNameLst>
                                      </p:cBhvr>
                                    </p:animRot>
                                    <p:animRot by="240000">
                                      <p:cBhvr>
                                        <p:cTn id="20" dur="200" fill="hold">
                                          <p:stCondLst>
                                            <p:cond delay="400"/>
                                          </p:stCondLst>
                                        </p:cTn>
                                        <p:tgtEl>
                                          <p:spTgt spid="69"/>
                                        </p:tgtEl>
                                        <p:attrNameLst>
                                          <p:attrName>r</p:attrName>
                                        </p:attrNameLst>
                                      </p:cBhvr>
                                    </p:animRot>
                                    <p:animRot by="-240000">
                                      <p:cBhvr>
                                        <p:cTn id="21" dur="200" fill="hold">
                                          <p:stCondLst>
                                            <p:cond delay="600"/>
                                          </p:stCondLst>
                                        </p:cTn>
                                        <p:tgtEl>
                                          <p:spTgt spid="69"/>
                                        </p:tgtEl>
                                        <p:attrNameLst>
                                          <p:attrName>r</p:attrName>
                                        </p:attrNameLst>
                                      </p:cBhvr>
                                    </p:animRot>
                                    <p:animRot by="120000">
                                      <p:cBhvr>
                                        <p:cTn id="22" dur="200" fill="hold">
                                          <p:stCondLst>
                                            <p:cond delay="800"/>
                                          </p:stCondLst>
                                        </p:cTn>
                                        <p:tgtEl>
                                          <p:spTgt spid="69"/>
                                        </p:tgtEl>
                                        <p:attrNameLst>
                                          <p:attrName>r</p:attrName>
                                        </p:attrNameLst>
                                      </p:cBhvr>
                                    </p:animRot>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68"/>
                                        </p:tgtEl>
                                        <p:attrNameLst>
                                          <p:attrName>r</p:attrName>
                                        </p:attrNameLst>
                                      </p:cBhvr>
                                    </p:animRot>
                                    <p:animRot by="-240000">
                                      <p:cBhvr>
                                        <p:cTn id="25" dur="200" fill="hold">
                                          <p:stCondLst>
                                            <p:cond delay="200"/>
                                          </p:stCondLst>
                                        </p:cTn>
                                        <p:tgtEl>
                                          <p:spTgt spid="68"/>
                                        </p:tgtEl>
                                        <p:attrNameLst>
                                          <p:attrName>r</p:attrName>
                                        </p:attrNameLst>
                                      </p:cBhvr>
                                    </p:animRot>
                                    <p:animRot by="240000">
                                      <p:cBhvr>
                                        <p:cTn id="26" dur="200" fill="hold">
                                          <p:stCondLst>
                                            <p:cond delay="400"/>
                                          </p:stCondLst>
                                        </p:cTn>
                                        <p:tgtEl>
                                          <p:spTgt spid="68"/>
                                        </p:tgtEl>
                                        <p:attrNameLst>
                                          <p:attrName>r</p:attrName>
                                        </p:attrNameLst>
                                      </p:cBhvr>
                                    </p:animRot>
                                    <p:animRot by="-240000">
                                      <p:cBhvr>
                                        <p:cTn id="27" dur="200" fill="hold">
                                          <p:stCondLst>
                                            <p:cond delay="600"/>
                                          </p:stCondLst>
                                        </p:cTn>
                                        <p:tgtEl>
                                          <p:spTgt spid="68"/>
                                        </p:tgtEl>
                                        <p:attrNameLst>
                                          <p:attrName>r</p:attrName>
                                        </p:attrNameLst>
                                      </p:cBhvr>
                                    </p:animRot>
                                    <p:animRot by="120000">
                                      <p:cBhvr>
                                        <p:cTn id="28" dur="200" fill="hold">
                                          <p:stCondLst>
                                            <p:cond delay="800"/>
                                          </p:stCondLst>
                                        </p:cTn>
                                        <p:tgtEl>
                                          <p:spTgt spid="68"/>
                                        </p:tgtEl>
                                        <p:attrNameLst>
                                          <p:attrName>r</p:attrName>
                                        </p:attrNameLst>
                                      </p:cBhvr>
                                    </p:animRot>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ppt_y"/>
                                          </p:val>
                                        </p:tav>
                                        <p:tav tm="100000">
                                          <p:val>
                                            <p:strVal val="#ppt_y"/>
                                          </p:val>
                                        </p:tav>
                                      </p:tavLst>
                                    </p:anim>
                                  </p:childTnLst>
                                </p:cTn>
                              </p:par>
                              <p:par>
                                <p:cTn id="33" presetID="32" presetClass="emph" presetSubtype="0" fill="hold" nodeType="withEffect">
                                  <p:stCondLst>
                                    <p:cond delay="0"/>
                                  </p:stCondLst>
                                  <p:childTnLst>
                                    <p:animRot by="120000">
                                      <p:cBhvr>
                                        <p:cTn id="34" dur="75" fill="hold">
                                          <p:stCondLst>
                                            <p:cond delay="0"/>
                                          </p:stCondLst>
                                        </p:cTn>
                                        <p:tgtEl>
                                          <p:spTgt spid="39"/>
                                        </p:tgtEl>
                                        <p:attrNameLst>
                                          <p:attrName>r</p:attrName>
                                        </p:attrNameLst>
                                      </p:cBhvr>
                                    </p:animRot>
                                    <p:animRot by="-240000">
                                      <p:cBhvr>
                                        <p:cTn id="35" dur="150" fill="hold">
                                          <p:stCondLst>
                                            <p:cond delay="150"/>
                                          </p:stCondLst>
                                        </p:cTn>
                                        <p:tgtEl>
                                          <p:spTgt spid="39"/>
                                        </p:tgtEl>
                                        <p:attrNameLst>
                                          <p:attrName>r</p:attrName>
                                        </p:attrNameLst>
                                      </p:cBhvr>
                                    </p:animRot>
                                    <p:animRot by="240000">
                                      <p:cBhvr>
                                        <p:cTn id="36" dur="150" fill="hold">
                                          <p:stCondLst>
                                            <p:cond delay="300"/>
                                          </p:stCondLst>
                                        </p:cTn>
                                        <p:tgtEl>
                                          <p:spTgt spid="39"/>
                                        </p:tgtEl>
                                        <p:attrNameLst>
                                          <p:attrName>r</p:attrName>
                                        </p:attrNameLst>
                                      </p:cBhvr>
                                    </p:animRot>
                                    <p:animRot by="-240000">
                                      <p:cBhvr>
                                        <p:cTn id="37" dur="150" fill="hold">
                                          <p:stCondLst>
                                            <p:cond delay="450"/>
                                          </p:stCondLst>
                                        </p:cTn>
                                        <p:tgtEl>
                                          <p:spTgt spid="39"/>
                                        </p:tgtEl>
                                        <p:attrNameLst>
                                          <p:attrName>r</p:attrName>
                                        </p:attrNameLst>
                                      </p:cBhvr>
                                    </p:animRot>
                                    <p:animRot by="120000">
                                      <p:cBhvr>
                                        <p:cTn id="38" dur="150" fill="hold">
                                          <p:stCondLst>
                                            <p:cond delay="600"/>
                                          </p:stCondLst>
                                        </p:cTn>
                                        <p:tgtEl>
                                          <p:spTgt spid="39"/>
                                        </p:tgtEl>
                                        <p:attrNameLst>
                                          <p:attrName>r</p:attrName>
                                        </p:attrNameLst>
                                      </p:cBhvr>
                                    </p:animRot>
                                  </p:childTnLst>
                                </p:cTn>
                              </p:par>
                              <p:par>
                                <p:cTn id="39" presetID="53" presetClass="entr" presetSubtype="528"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p:cTn id="41" dur="750" fill="hold"/>
                                        <p:tgtEl>
                                          <p:spTgt spid="35"/>
                                        </p:tgtEl>
                                        <p:attrNameLst>
                                          <p:attrName>ppt_w</p:attrName>
                                        </p:attrNameLst>
                                      </p:cBhvr>
                                      <p:tavLst>
                                        <p:tav tm="0">
                                          <p:val>
                                            <p:fltVal val="0"/>
                                          </p:val>
                                        </p:tav>
                                        <p:tav tm="100000">
                                          <p:val>
                                            <p:strVal val="#ppt_w"/>
                                          </p:val>
                                        </p:tav>
                                      </p:tavLst>
                                    </p:anim>
                                    <p:anim calcmode="lin" valueType="num">
                                      <p:cBhvr>
                                        <p:cTn id="42" dur="750" fill="hold"/>
                                        <p:tgtEl>
                                          <p:spTgt spid="35"/>
                                        </p:tgtEl>
                                        <p:attrNameLst>
                                          <p:attrName>ppt_h</p:attrName>
                                        </p:attrNameLst>
                                      </p:cBhvr>
                                      <p:tavLst>
                                        <p:tav tm="0">
                                          <p:val>
                                            <p:fltVal val="0"/>
                                          </p:val>
                                        </p:tav>
                                        <p:tav tm="100000">
                                          <p:val>
                                            <p:strVal val="#ppt_h"/>
                                          </p:val>
                                        </p:tav>
                                      </p:tavLst>
                                    </p:anim>
                                    <p:animEffect transition="in" filter="fade">
                                      <p:cBhvr>
                                        <p:cTn id="43" dur="750"/>
                                        <p:tgtEl>
                                          <p:spTgt spid="35"/>
                                        </p:tgtEl>
                                      </p:cBhvr>
                                    </p:animEffect>
                                    <p:anim calcmode="lin" valueType="num">
                                      <p:cBhvr>
                                        <p:cTn id="44" dur="750" fill="hold"/>
                                        <p:tgtEl>
                                          <p:spTgt spid="35"/>
                                        </p:tgtEl>
                                        <p:attrNameLst>
                                          <p:attrName>ppt_x</p:attrName>
                                        </p:attrNameLst>
                                      </p:cBhvr>
                                      <p:tavLst>
                                        <p:tav tm="0">
                                          <p:val>
                                            <p:fltVal val="0.5"/>
                                          </p:val>
                                        </p:tav>
                                        <p:tav tm="100000">
                                          <p:val>
                                            <p:strVal val="#ppt_x"/>
                                          </p:val>
                                        </p:tav>
                                      </p:tavLst>
                                    </p:anim>
                                    <p:anim calcmode="lin" valueType="num">
                                      <p:cBhvr>
                                        <p:cTn id="45" dur="750" fill="hold"/>
                                        <p:tgtEl>
                                          <p:spTgt spid="35"/>
                                        </p:tgtEl>
                                        <p:attrNameLst>
                                          <p:attrName>ppt_y</p:attrName>
                                        </p:attrNameLst>
                                      </p:cBhvr>
                                      <p:tavLst>
                                        <p:tav tm="0">
                                          <p:val>
                                            <p:fltVal val="0.5"/>
                                          </p:val>
                                        </p:tav>
                                        <p:tav tm="100000">
                                          <p:val>
                                            <p:strVal val="#ppt_y"/>
                                          </p:val>
                                        </p:tav>
                                      </p:tavLst>
                                    </p:anim>
                                  </p:childTnLst>
                                </p:cTn>
                              </p:par>
                              <p:par>
                                <p:cTn id="46" presetID="32" presetClass="emph" presetSubtype="0" repeatCount="2000" fill="hold" nodeType="withEffect">
                                  <p:stCondLst>
                                    <p:cond delay="1250"/>
                                  </p:stCondLst>
                                  <p:childTnLst>
                                    <p:animRot by="120000">
                                      <p:cBhvr>
                                        <p:cTn id="47" dur="100" fill="hold">
                                          <p:stCondLst>
                                            <p:cond delay="0"/>
                                          </p:stCondLst>
                                        </p:cTn>
                                        <p:tgtEl>
                                          <p:spTgt spid="39"/>
                                        </p:tgtEl>
                                        <p:attrNameLst>
                                          <p:attrName>r</p:attrName>
                                        </p:attrNameLst>
                                      </p:cBhvr>
                                    </p:animRot>
                                    <p:animRot by="-240000">
                                      <p:cBhvr>
                                        <p:cTn id="48" dur="200" fill="hold">
                                          <p:stCondLst>
                                            <p:cond delay="200"/>
                                          </p:stCondLst>
                                        </p:cTn>
                                        <p:tgtEl>
                                          <p:spTgt spid="39"/>
                                        </p:tgtEl>
                                        <p:attrNameLst>
                                          <p:attrName>r</p:attrName>
                                        </p:attrNameLst>
                                      </p:cBhvr>
                                    </p:animRot>
                                    <p:animRot by="240000">
                                      <p:cBhvr>
                                        <p:cTn id="49" dur="200" fill="hold">
                                          <p:stCondLst>
                                            <p:cond delay="400"/>
                                          </p:stCondLst>
                                        </p:cTn>
                                        <p:tgtEl>
                                          <p:spTgt spid="39"/>
                                        </p:tgtEl>
                                        <p:attrNameLst>
                                          <p:attrName>r</p:attrName>
                                        </p:attrNameLst>
                                      </p:cBhvr>
                                    </p:animRot>
                                    <p:animRot by="-240000">
                                      <p:cBhvr>
                                        <p:cTn id="50" dur="200" fill="hold">
                                          <p:stCondLst>
                                            <p:cond delay="600"/>
                                          </p:stCondLst>
                                        </p:cTn>
                                        <p:tgtEl>
                                          <p:spTgt spid="39"/>
                                        </p:tgtEl>
                                        <p:attrNameLst>
                                          <p:attrName>r</p:attrName>
                                        </p:attrNameLst>
                                      </p:cBhvr>
                                    </p:animRot>
                                    <p:animRot by="120000">
                                      <p:cBhvr>
                                        <p:cTn id="51" dur="200" fill="hold">
                                          <p:stCondLst>
                                            <p:cond delay="800"/>
                                          </p:stCondLst>
                                        </p:cTn>
                                        <p:tgtEl>
                                          <p:spTgt spid="39"/>
                                        </p:tgtEl>
                                        <p:attrNameLst>
                                          <p:attrName>r</p:attrName>
                                        </p:attrNameLst>
                                      </p:cBhvr>
                                    </p:animRot>
                                  </p:childTnLst>
                                </p:cTn>
                              </p:par>
                              <p:par>
                                <p:cTn id="52" presetID="32" presetClass="emph" presetSubtype="0" repeatCount="2000" fill="hold" nodeType="withEffect">
                                  <p:stCondLst>
                                    <p:cond delay="1250"/>
                                  </p:stCondLst>
                                  <p:childTnLst>
                                    <p:animRot by="120000">
                                      <p:cBhvr>
                                        <p:cTn id="53" dur="100" fill="hold">
                                          <p:stCondLst>
                                            <p:cond delay="0"/>
                                          </p:stCondLst>
                                        </p:cTn>
                                        <p:tgtEl>
                                          <p:spTgt spid="35"/>
                                        </p:tgtEl>
                                        <p:attrNameLst>
                                          <p:attrName>r</p:attrName>
                                        </p:attrNameLst>
                                      </p:cBhvr>
                                    </p:animRot>
                                    <p:animRot by="-240000">
                                      <p:cBhvr>
                                        <p:cTn id="54" dur="200" fill="hold">
                                          <p:stCondLst>
                                            <p:cond delay="200"/>
                                          </p:stCondLst>
                                        </p:cTn>
                                        <p:tgtEl>
                                          <p:spTgt spid="35"/>
                                        </p:tgtEl>
                                        <p:attrNameLst>
                                          <p:attrName>r</p:attrName>
                                        </p:attrNameLst>
                                      </p:cBhvr>
                                    </p:animRot>
                                    <p:animRot by="240000">
                                      <p:cBhvr>
                                        <p:cTn id="55" dur="200" fill="hold">
                                          <p:stCondLst>
                                            <p:cond delay="400"/>
                                          </p:stCondLst>
                                        </p:cTn>
                                        <p:tgtEl>
                                          <p:spTgt spid="35"/>
                                        </p:tgtEl>
                                        <p:attrNameLst>
                                          <p:attrName>r</p:attrName>
                                        </p:attrNameLst>
                                      </p:cBhvr>
                                    </p:animRot>
                                    <p:animRot by="-240000">
                                      <p:cBhvr>
                                        <p:cTn id="56" dur="200" fill="hold">
                                          <p:stCondLst>
                                            <p:cond delay="600"/>
                                          </p:stCondLst>
                                        </p:cTn>
                                        <p:tgtEl>
                                          <p:spTgt spid="35"/>
                                        </p:tgtEl>
                                        <p:attrNameLst>
                                          <p:attrName>r</p:attrName>
                                        </p:attrNameLst>
                                      </p:cBhvr>
                                    </p:animRot>
                                    <p:animRot by="120000">
                                      <p:cBhvr>
                                        <p:cTn id="57" dur="200" fill="hold">
                                          <p:stCondLst>
                                            <p:cond delay="800"/>
                                          </p:stCondLst>
                                        </p:cTn>
                                        <p:tgtEl>
                                          <p:spTgt spid="35"/>
                                        </p:tgtEl>
                                        <p:attrNameLst>
                                          <p:attrName>r</p:attrName>
                                        </p:attrNameLst>
                                      </p:cBhvr>
                                    </p:animRot>
                                  </p:childTnLst>
                                </p:cTn>
                              </p:par>
                              <p:par>
                                <p:cTn id="58" presetID="26" presetClass="emph" presetSubtype="0" repeatCount="indefinite" fill="hold" nodeType="withEffect">
                                  <p:stCondLst>
                                    <p:cond delay="1250"/>
                                  </p:stCondLst>
                                  <p:childTnLst>
                                    <p:animEffect transition="out" filter="fade">
                                      <p:cBhvr>
                                        <p:cTn id="59" dur="500" tmFilter="0, 0; .2, .5; .8, .5; 1, 0"/>
                                        <p:tgtEl>
                                          <p:spTgt spid="63"/>
                                        </p:tgtEl>
                                      </p:cBhvr>
                                    </p:animEffect>
                                    <p:animScale>
                                      <p:cBhvr>
                                        <p:cTn id="60" dur="250" autoRev="1" fill="hold"/>
                                        <p:tgtEl>
                                          <p:spTgt spid="63"/>
                                        </p:tgtEl>
                                      </p:cBhvr>
                                      <p:by x="105000" y="105000"/>
                                    </p:animScale>
                                  </p:childTnLst>
                                </p:cTn>
                              </p:par>
                              <p:par>
                                <p:cTn id="61" presetID="14" presetClass="entr" presetSubtype="10" fill="hold" nodeType="withEffect">
                                  <p:stCondLst>
                                    <p:cond delay="125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nodeType="withEffect">
                                  <p:stCondLst>
                                    <p:cond delay="1250"/>
                                  </p:stCondLst>
                                  <p:childTnLst>
                                    <p:set>
                                      <p:cBhvr>
                                        <p:cTn id="65" dur="1" fill="hold">
                                          <p:stCondLst>
                                            <p:cond delay="0"/>
                                          </p:stCondLst>
                                        </p:cTn>
                                        <p:tgtEl>
                                          <p:spTgt spid="5"/>
                                        </p:tgtEl>
                                        <p:attrNameLst>
                                          <p:attrName>style.visibility</p:attrName>
                                        </p:attrNameLst>
                                      </p:cBhvr>
                                      <p:to>
                                        <p:strVal val="visible"/>
                                      </p:to>
                                    </p:set>
                                    <p:animEffect transition="in" filter="randombar(horizont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AE41-8B39-F74D-15DC-3002C4C02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28787" y="94844"/>
            <a:ext cx="6480264" cy="2484000"/>
            <a:chOff x="1775824" y="70497"/>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70497"/>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438713" y="586956"/>
              <a:ext cx="6886980" cy="1272143"/>
            </a:xfrm>
            <a:prstGeom prst="rect">
              <a:avLst/>
            </a:prstGeom>
            <a:noFill/>
          </p:spPr>
          <p:txBody>
            <a:bodyPr wrap="square" rtlCol="0">
              <a:spAutoFit/>
            </a:bodyPr>
            <a:lstStyle/>
            <a:p>
              <a:pPr marL="0" marR="0" algn="ctr">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rPr>
                <a:t>Câu 1:</a:t>
              </a:r>
              <a:r>
                <a:rPr lang="nl-NL" sz="2800" dirty="0">
                  <a:solidFill>
                    <a:srgbClr val="000000"/>
                  </a:solidFill>
                  <a:effectLst/>
                  <a:latin typeface="Cambria" panose="02040503050406030204" pitchFamily="18" charset="0"/>
                  <a:ea typeface="Cambria" panose="02040503050406030204" pitchFamily="18" charset="0"/>
                </a:rPr>
                <a:t> Khi mới thành lập ASEAN gồm bao nhiêu nước?</a:t>
              </a:r>
              <a:endParaRPr lang="en-US" sz="28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4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6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7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5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5" name="Picture 2" descr="Pin on Cony brown">
            <a:extLst>
              <a:ext uri="{FF2B5EF4-FFF2-40B4-BE49-F238E27FC236}">
                <a16:creationId xmlns:a16="http://schemas.microsoft.com/office/drawing/2014/main" id="{2BD6FF1F-E49E-C51A-E10F-D94569072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482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6" name="Picture 2" descr="Pin on Cony brown">
            <a:extLst>
              <a:ext uri="{FF2B5EF4-FFF2-40B4-BE49-F238E27FC236}">
                <a16:creationId xmlns:a16="http://schemas.microsoft.com/office/drawing/2014/main" id="{F034613D-C55C-AA14-9453-A65762E0B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54829" y="1676207"/>
            <a:ext cx="333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5"/>
                                        </p:tgtEl>
                                      </p:cBhvr>
                                    </p:animEffect>
                                    <p:anim calcmode="lin" valueType="num">
                                      <p:cBhvr>
                                        <p:cTn id="58" dur="750"/>
                                        <p:tgtEl>
                                          <p:spTgt spid="35"/>
                                        </p:tgtEl>
                                        <p:attrNameLst>
                                          <p:attrName>ppt_x</p:attrName>
                                        </p:attrNameLst>
                                      </p:cBhvr>
                                      <p:tavLst>
                                        <p:tav tm="0">
                                          <p:val>
                                            <p:strVal val="ppt_x"/>
                                          </p:val>
                                        </p:tav>
                                        <p:tav tm="100000">
                                          <p:val>
                                            <p:strVal val="ppt_x"/>
                                          </p:val>
                                        </p:tav>
                                      </p:tavLst>
                                    </p:anim>
                                    <p:anim calcmode="lin" valueType="num">
                                      <p:cBhvr>
                                        <p:cTn id="59" dur="750"/>
                                        <p:tgtEl>
                                          <p:spTgt spid="35"/>
                                        </p:tgtEl>
                                        <p:attrNameLst>
                                          <p:attrName>ppt_y</p:attrName>
                                        </p:attrNameLst>
                                      </p:cBhvr>
                                      <p:tavLst>
                                        <p:tav tm="0">
                                          <p:val>
                                            <p:strVal val="ppt_y"/>
                                          </p:val>
                                        </p:tav>
                                        <p:tav tm="100000">
                                          <p:val>
                                            <p:strVal val="ppt_y+.1"/>
                                          </p:val>
                                        </p:tav>
                                      </p:tavLst>
                                    </p:anim>
                                    <p:set>
                                      <p:cBhvr>
                                        <p:cTn id="60"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6"/>
                                        </p:tgtEl>
                                      </p:cBhvr>
                                    </p:animEffect>
                                    <p:anim calcmode="lin" valueType="num">
                                      <p:cBhvr>
                                        <p:cTn id="74" dur="750"/>
                                        <p:tgtEl>
                                          <p:spTgt spid="36"/>
                                        </p:tgtEl>
                                        <p:attrNameLst>
                                          <p:attrName>ppt_x</p:attrName>
                                        </p:attrNameLst>
                                      </p:cBhvr>
                                      <p:tavLst>
                                        <p:tav tm="0">
                                          <p:val>
                                            <p:strVal val="ppt_x"/>
                                          </p:val>
                                        </p:tav>
                                        <p:tav tm="100000">
                                          <p:val>
                                            <p:strVal val="ppt_x"/>
                                          </p:val>
                                        </p:tav>
                                      </p:tavLst>
                                    </p:anim>
                                    <p:anim calcmode="lin" valueType="num">
                                      <p:cBhvr>
                                        <p:cTn id="75" dur="750"/>
                                        <p:tgtEl>
                                          <p:spTgt spid="36"/>
                                        </p:tgtEl>
                                        <p:attrNameLst>
                                          <p:attrName>ppt_y</p:attrName>
                                        </p:attrNameLst>
                                      </p:cBhvr>
                                      <p:tavLst>
                                        <p:tav tm="0">
                                          <p:val>
                                            <p:strVal val="ppt_y"/>
                                          </p:val>
                                        </p:tav>
                                        <p:tav tm="100000">
                                          <p:val>
                                            <p:strVal val="ppt_y+.1"/>
                                          </p:val>
                                        </p:tav>
                                      </p:tavLst>
                                    </p:anim>
                                    <p:set>
                                      <p:cBhvr>
                                        <p:cTn id="76"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subTnLst>
                                    <p:audio>
                                      <p:cMediaNode>
                                        <p:cTn display="0" masterRel="sameClick">
                                          <p:stCondLst>
                                            <p:cond evt="begin" delay="0">
                                              <p:tn val="84"/>
                                            </p:cond>
                                          </p:stCondLst>
                                          <p:endCondLst>
                                            <p:cond evt="onStopAudio" delay="0">
                                              <p:tgtEl>
                                                <p:sldTgt/>
                                              </p:tgtEl>
                                            </p:cond>
                                          </p:endCondLst>
                                        </p:cTn>
                                        <p:tgtEl>
                                          <p:sndTgt r:embed="rId6"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7"/>
                                        </p:tgtEl>
                                      </p:cBhvr>
                                    </p:animEffect>
                                    <p:anim calcmode="lin" valueType="num">
                                      <p:cBhvr>
                                        <p:cTn id="90" dur="750"/>
                                        <p:tgtEl>
                                          <p:spTgt spid="37"/>
                                        </p:tgtEl>
                                        <p:attrNameLst>
                                          <p:attrName>ppt_x</p:attrName>
                                        </p:attrNameLst>
                                      </p:cBhvr>
                                      <p:tavLst>
                                        <p:tav tm="0">
                                          <p:val>
                                            <p:strVal val="ppt_x"/>
                                          </p:val>
                                        </p:tav>
                                        <p:tav tm="100000">
                                          <p:val>
                                            <p:strVal val="ppt_x"/>
                                          </p:val>
                                        </p:tav>
                                      </p:tavLst>
                                    </p:anim>
                                    <p:anim calcmode="lin" valueType="num">
                                      <p:cBhvr>
                                        <p:cTn id="91" dur="750"/>
                                        <p:tgtEl>
                                          <p:spTgt spid="37"/>
                                        </p:tgtEl>
                                        <p:attrNameLst>
                                          <p:attrName>ppt_y</p:attrName>
                                        </p:attrNameLst>
                                      </p:cBhvr>
                                      <p:tavLst>
                                        <p:tav tm="0">
                                          <p:val>
                                            <p:strVal val="ppt_y"/>
                                          </p:val>
                                        </p:tav>
                                        <p:tav tm="100000">
                                          <p:val>
                                            <p:strVal val="ppt_y+.1"/>
                                          </p:val>
                                        </p:tav>
                                      </p:tavLst>
                                    </p:anim>
                                    <p:set>
                                      <p:cBhvr>
                                        <p:cTn id="92"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9F961-A902-1AA7-DD3F-F261612B3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113" y="1519047"/>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954335" y="3647779"/>
            <a:ext cx="944393" cy="1188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extLst>
                <a:ext uri="{FF2B5EF4-FFF2-40B4-BE49-F238E27FC236}">
                  <a16:creationId xmlns:a16="http://schemas.microsoft.com/office/drawing/2014/main" id="{39392513-994A-4539-A583-B660BF0026A2}"/>
                </a:ext>
              </a:extLst>
            </p:cNvPr>
            <p:cNvSpPr txBox="1"/>
            <p:nvPr/>
          </p:nvSpPr>
          <p:spPr>
            <a:xfrm>
              <a:off x="4133112" y="5399950"/>
              <a:ext cx="871190" cy="952143"/>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4087336" y="3610905"/>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hlinkClick r:id="rId8" action="ppaction://hlinksldjump"/>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AF014C4-8C54-9A7E-B2AC-93103AF87F88}"/>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4" name="Picture 3">
            <a:extLst>
              <a:ext uri="{FF2B5EF4-FFF2-40B4-BE49-F238E27FC236}">
                <a16:creationId xmlns:a16="http://schemas.microsoft.com/office/drawing/2014/main" id="{B9C19D6F-FCC4-8DFC-A664-992447162A5C}"/>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773388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4.16667E-7 1.48148E-6 L 4.16667E-7 -0.13866 C 4.16667E-7 -0.20093 -0.03099 -0.27662 -0.05612 -0.27662 L -0.11224 -0.27662 " pathEditMode="relative" rAng="0" ptsTypes="AAAA">
                                      <p:cBhvr>
                                        <p:cTn id="6" dur="1250" fill="hold"/>
                                        <p:tgtEl>
                                          <p:spTgt spid="63"/>
                                        </p:tgtEl>
                                        <p:attrNameLst>
                                          <p:attrName>ppt_x</p:attrName>
                                          <p:attrName>ppt_y</p:attrName>
                                        </p:attrNameLst>
                                      </p:cBhvr>
                                      <p:rCtr x="-5612" y="-13843"/>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0"/>
                                  </p:stCondLst>
                                  <p:childTnLst>
                                    <p:animScale>
                                      <p:cBhvr>
                                        <p:cTn id="8" dur="1250" fill="hold"/>
                                        <p:tgtEl>
                                          <p:spTgt spid="63"/>
                                        </p:tgtEl>
                                      </p:cBhvr>
                                      <p:by x="75000" y="75000"/>
                                    </p:animScale>
                                  </p:childTnLst>
                                </p:cTn>
                              </p:par>
                            </p:childTnLst>
                          </p:cTn>
                        </p:par>
                        <p:par>
                          <p:cTn id="9" fill="hold">
                            <p:stCondLst>
                              <p:cond delay="1250"/>
                            </p:stCondLst>
                            <p:childTnLst>
                              <p:par>
                                <p:cTn id="10" presetID="42" presetClass="exit" presetSubtype="0" fill="hold" nodeType="afterEffect">
                                  <p:stCondLst>
                                    <p:cond delay="0"/>
                                  </p:stCondLst>
                                  <p:childTnLst>
                                    <p:animEffect transition="out" filter="fade">
                                      <p:cBhvr>
                                        <p:cTn id="11" dur="500"/>
                                        <p:tgtEl>
                                          <p:spTgt spid="63"/>
                                        </p:tgtEl>
                                      </p:cBhvr>
                                    </p:animEffect>
                                    <p:anim calcmode="lin" valueType="num">
                                      <p:cBhvr>
                                        <p:cTn id="12" dur="500"/>
                                        <p:tgtEl>
                                          <p:spTgt spid="63"/>
                                        </p:tgtEl>
                                        <p:attrNameLst>
                                          <p:attrName>ppt_x</p:attrName>
                                        </p:attrNameLst>
                                      </p:cBhvr>
                                      <p:tavLst>
                                        <p:tav tm="0">
                                          <p:val>
                                            <p:strVal val="ppt_x"/>
                                          </p:val>
                                        </p:tav>
                                        <p:tav tm="100000">
                                          <p:val>
                                            <p:strVal val="ppt_x"/>
                                          </p:val>
                                        </p:tav>
                                      </p:tavLst>
                                    </p:anim>
                                    <p:anim calcmode="lin" valueType="num">
                                      <p:cBhvr>
                                        <p:cTn id="13" dur="500"/>
                                        <p:tgtEl>
                                          <p:spTgt spid="63"/>
                                        </p:tgtEl>
                                        <p:attrNameLst>
                                          <p:attrName>ppt_y</p:attrName>
                                        </p:attrNameLst>
                                      </p:cBhvr>
                                      <p:tavLst>
                                        <p:tav tm="0">
                                          <p:val>
                                            <p:strVal val="ppt_y"/>
                                          </p:val>
                                        </p:tav>
                                        <p:tav tm="100000">
                                          <p:val>
                                            <p:strVal val="ppt_y+.1"/>
                                          </p:val>
                                        </p:tav>
                                      </p:tavLst>
                                    </p:anim>
                                    <p:set>
                                      <p:cBhvr>
                                        <p:cTn id="14" dur="1" fill="hold">
                                          <p:stCondLst>
                                            <p:cond delay="499"/>
                                          </p:stCondLst>
                                        </p:cTn>
                                        <p:tgtEl>
                                          <p:spTgt spid="63"/>
                                        </p:tgtEl>
                                        <p:attrNameLst>
                                          <p:attrName>style.visibility</p:attrName>
                                        </p:attrNameLst>
                                      </p:cBhvr>
                                      <p:to>
                                        <p:strVal val="hidden"/>
                                      </p:to>
                                    </p:set>
                                  </p:childTnLst>
                                </p:cTn>
                              </p:par>
                            </p:childTnLst>
                          </p:cTn>
                        </p:par>
                        <p:par>
                          <p:cTn id="15" fill="hold">
                            <p:stCondLst>
                              <p:cond delay="175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4"/>
                                        </p:tgtEl>
                                      </p:cBhvr>
                                    </p:animEffect>
                                    <p:animScale>
                                      <p:cBhvr>
                                        <p:cTn id="18"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6768-AF49-FE4A-9669-9147A5386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31868" y="103319"/>
            <a:ext cx="6480264" cy="2484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436291"/>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2:</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viết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tắt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Hiệp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nước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Á?</a:t>
              </a:r>
              <a:endParaRPr lang="en-US" sz="32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ASEM</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WTO</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ASEAN</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APEC</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98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99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676690"/>
            <a:ext cx="333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3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đúng.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7"/>
                                        </p:tgtEl>
                                      </p:cBhvr>
                                    </p:animEffect>
                                    <p:anim calcmode="lin" valueType="num">
                                      <p:cBhvr>
                                        <p:cTn id="58" dur="750"/>
                                        <p:tgtEl>
                                          <p:spTgt spid="37"/>
                                        </p:tgtEl>
                                        <p:attrNameLst>
                                          <p:attrName>ppt_x</p:attrName>
                                        </p:attrNameLst>
                                      </p:cBhvr>
                                      <p:tavLst>
                                        <p:tav tm="0">
                                          <p:val>
                                            <p:strVal val="ppt_x"/>
                                          </p:val>
                                        </p:tav>
                                        <p:tav tm="100000">
                                          <p:val>
                                            <p:strVal val="ppt_x"/>
                                          </p:val>
                                        </p:tav>
                                      </p:tavLst>
                                    </p:anim>
                                    <p:anim calcmode="lin" valueType="num">
                                      <p:cBhvr>
                                        <p:cTn id="59" dur="750"/>
                                        <p:tgtEl>
                                          <p:spTgt spid="37"/>
                                        </p:tgtEl>
                                        <p:attrNameLst>
                                          <p:attrName>ppt_y</p:attrName>
                                        </p:attrNameLst>
                                      </p:cBhvr>
                                      <p:tavLst>
                                        <p:tav tm="0">
                                          <p:val>
                                            <p:strVal val="ppt_y"/>
                                          </p:val>
                                        </p:tav>
                                        <p:tav tm="100000">
                                          <p:val>
                                            <p:strVal val="ppt_y+.1"/>
                                          </p:val>
                                        </p:tav>
                                      </p:tavLst>
                                    </p:anim>
                                    <p:set>
                                      <p:cBhvr>
                                        <p:cTn id="60"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4" name="trả-lời-sai.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27F76-F13C-F5FE-45BA-5E209CF9D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387" y="733969"/>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4" name="Group 63">
            <a:extLst>
              <a:ext uri="{FF2B5EF4-FFF2-40B4-BE49-F238E27FC236}">
                <a16:creationId xmlns:a16="http://schemas.microsoft.com/office/drawing/2014/main" id="{B119B644-A512-4AB5-A150-A46A90D9C84F}"/>
              </a:ext>
            </a:extLst>
          </p:cNvPr>
          <p:cNvGrpSpPr/>
          <p:nvPr/>
        </p:nvGrpSpPr>
        <p:grpSpPr>
          <a:xfrm>
            <a:off x="3546223" y="3026371"/>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8"/>
            <a:stretch>
              <a:fillRect/>
            </a:stretch>
          </p:blipFill>
          <p:spPr>
            <a:xfrm>
              <a:off x="8015011" y="5264814"/>
              <a:ext cx="960986" cy="1044000"/>
            </a:xfrm>
            <a:prstGeom prst="rect">
              <a:avLst/>
            </a:prstGeom>
          </p:spPr>
        </p:pic>
        <p:sp>
          <p:nvSpPr>
            <p:cNvPr id="66" name="TextBox 65">
              <a:hlinkClick r:id="rId9" action="ppaction://hlinksldjump"/>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1CA5A5A-D048-56F8-3DC4-4A18CAFBD495}"/>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4" name="Picture 3">
            <a:extLst>
              <a:ext uri="{FF2B5EF4-FFF2-40B4-BE49-F238E27FC236}">
                <a16:creationId xmlns:a16="http://schemas.microsoft.com/office/drawing/2014/main" id="{4A2879E9-D81D-5785-E064-88BE038373CF}"/>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338259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04141 0.08357 " pathEditMode="relative" rAng="0" ptsTypes="AA">
                                      <p:cBhvr>
                                        <p:cTn id="6" dur="750" fill="hold"/>
                                        <p:tgtEl>
                                          <p:spTgt spid="35"/>
                                        </p:tgtEl>
                                        <p:attrNameLst>
                                          <p:attrName>ppt_x</p:attrName>
                                          <p:attrName>ppt_y</p:attrName>
                                        </p:attrNameLst>
                                      </p:cBhvr>
                                      <p:rCtr x="2070" y="4167"/>
                                    </p:animMotion>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7" fill="hold">
                            <p:stCondLst>
                              <p:cond delay="750"/>
                            </p:stCondLst>
                            <p:childTnLst>
                              <p:par>
                                <p:cTn id="8" presetID="32" presetClass="emph" presetSubtype="0" fill="hold" nodeType="after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childTnLst>
                          </p:cTn>
                        </p:par>
                        <p:par>
                          <p:cTn id="14" fill="hold">
                            <p:stCondLst>
                              <p:cond delay="1750"/>
                            </p:stCondLst>
                            <p:childTnLst>
                              <p:par>
                                <p:cTn id="15" presetID="35" presetClass="path" presetSubtype="0" accel="50000" decel="50000" fill="hold" nodeType="afterEffect">
                                  <p:stCondLst>
                                    <p:cond delay="0"/>
                                  </p:stCondLst>
                                  <p:childTnLst>
                                    <p:animMotion origin="layout" path="M -4.16667E-7 7.40741E-7 L -0.17005 -0.07083 " pathEditMode="relative" rAng="0" ptsTypes="AA">
                                      <p:cBhvr>
                                        <p:cTn id="16" dur="1000" fill="hold"/>
                                        <p:tgtEl>
                                          <p:spTgt spid="64"/>
                                        </p:tgtEl>
                                        <p:attrNameLst>
                                          <p:attrName>ppt_x</p:attrName>
                                          <p:attrName>ppt_y</p:attrName>
                                        </p:attrNameLst>
                                      </p:cBhvr>
                                      <p:rCtr x="-8503" y="-3542"/>
                                    </p:animMotion>
                                  </p:childTnLst>
                                  <p:subTnLst>
                                    <p:audio>
                                      <p:cMediaNode>
                                        <p:cTn display="0" masterRel="sameClick">
                                          <p:stCondLst>
                                            <p:cond evt="begin" delay="0">
                                              <p:tn val="15"/>
                                            </p:cond>
                                          </p:stCondLst>
                                          <p:endCondLst>
                                            <p:cond evt="onStopAudio" delay="0">
                                              <p:tgtEl>
                                                <p:sldTgt/>
                                              </p:tgtEl>
                                            </p:cond>
                                          </p:endCondLst>
                                        </p:cTn>
                                        <p:tgtEl>
                                          <p:sndTgt r:embed="rId3" name="huýt.wav"/>
                                        </p:tgtEl>
                                      </p:cMediaNode>
                                    </p:audio>
                                  </p:subTnLst>
                                </p:cTn>
                              </p:par>
                              <p:par>
                                <p:cTn id="17" presetID="6" presetClass="emph" presetSubtype="0" fill="hold" nodeType="withEffect">
                                  <p:stCondLst>
                                    <p:cond delay="0"/>
                                  </p:stCondLst>
                                  <p:childTnLst>
                                    <p:animScale>
                                      <p:cBhvr>
                                        <p:cTn id="18" dur="1000" fill="hold"/>
                                        <p:tgtEl>
                                          <p:spTgt spid="64"/>
                                        </p:tgtEl>
                                      </p:cBhvr>
                                      <p:by x="75000" y="75000"/>
                                    </p:animScale>
                                  </p:childTnLst>
                                </p:cTn>
                              </p:par>
                            </p:childTnLst>
                          </p:cTn>
                        </p:par>
                        <p:par>
                          <p:cTn id="19" fill="hold">
                            <p:stCondLst>
                              <p:cond delay="2750"/>
                            </p:stCondLst>
                            <p:childTnLst>
                              <p:par>
                                <p:cTn id="20" presetID="42" presetClass="exit" presetSubtype="0" fill="hold" nodeType="afterEffect">
                                  <p:stCondLst>
                                    <p:cond delay="0"/>
                                  </p:stCondLst>
                                  <p:childTnLst>
                                    <p:animEffect transition="out" filter="fade">
                                      <p:cBhvr>
                                        <p:cTn id="21" dur="500"/>
                                        <p:tgtEl>
                                          <p:spTgt spid="64"/>
                                        </p:tgtEl>
                                      </p:cBhvr>
                                    </p:animEffect>
                                    <p:anim calcmode="lin" valueType="num">
                                      <p:cBhvr>
                                        <p:cTn id="22" dur="500"/>
                                        <p:tgtEl>
                                          <p:spTgt spid="64"/>
                                        </p:tgtEl>
                                        <p:attrNameLst>
                                          <p:attrName>ppt_x</p:attrName>
                                        </p:attrNameLst>
                                      </p:cBhvr>
                                      <p:tavLst>
                                        <p:tav tm="0">
                                          <p:val>
                                            <p:strVal val="ppt_x"/>
                                          </p:val>
                                        </p:tav>
                                        <p:tav tm="100000">
                                          <p:val>
                                            <p:strVal val="ppt_x"/>
                                          </p:val>
                                        </p:tav>
                                      </p:tavLst>
                                    </p:anim>
                                    <p:anim calcmode="lin" valueType="num">
                                      <p:cBhvr>
                                        <p:cTn id="23" dur="500"/>
                                        <p:tgtEl>
                                          <p:spTgt spid="64"/>
                                        </p:tgtEl>
                                        <p:attrNameLst>
                                          <p:attrName>ppt_y</p:attrName>
                                        </p:attrNameLst>
                                      </p:cBhvr>
                                      <p:tavLst>
                                        <p:tav tm="0">
                                          <p:val>
                                            <p:strVal val="ppt_y"/>
                                          </p:val>
                                        </p:tav>
                                        <p:tav tm="100000">
                                          <p:val>
                                            <p:strVal val="ppt_y+.1"/>
                                          </p:val>
                                        </p:tav>
                                      </p:tavLst>
                                    </p:anim>
                                    <p:set>
                                      <p:cBhvr>
                                        <p:cTn id="24" dur="1" fill="hold">
                                          <p:stCondLst>
                                            <p:cond delay="499"/>
                                          </p:stCondLst>
                                        </p:cTn>
                                        <p:tgtEl>
                                          <p:spTgt spid="64"/>
                                        </p:tgtEl>
                                        <p:attrNameLst>
                                          <p:attrName>style.visibility</p:attrName>
                                        </p:attrNameLst>
                                      </p:cBhvr>
                                      <p:to>
                                        <p:strVal val="hidden"/>
                                      </p:to>
                                    </p:set>
                                  </p:childTnLst>
                                </p:cTn>
                              </p:par>
                            </p:childTnLst>
                          </p:cTn>
                        </p:par>
                        <p:par>
                          <p:cTn id="25" fill="hold">
                            <p:stCondLst>
                              <p:cond delay="3250"/>
                            </p:stCondLst>
                            <p:childTnLst>
                              <p:par>
                                <p:cTn id="26" presetID="26" presetClass="emph" presetSubtype="0" repeatCount="indefinite" fill="hold" nodeType="afterEffect">
                                  <p:stCondLst>
                                    <p:cond delay="0"/>
                                  </p:stCondLst>
                                  <p:childTnLst>
                                    <p:animEffect transition="out" filter="fade">
                                      <p:cBhvr>
                                        <p:cTn id="27" dur="500" tmFilter="0, 0; .2, .5; .8, .5; 1, 0"/>
                                        <p:tgtEl>
                                          <p:spTgt spid="68"/>
                                        </p:tgtEl>
                                      </p:cBhvr>
                                    </p:animEffect>
                                    <p:animScale>
                                      <p:cBhvr>
                                        <p:cTn id="28"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C7F1A0-755D-4C84-873B-46C001F897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53" b="99549" l="0" r="99219">
                        <a14:foregroundMark x1="11250" y1="56541" x2="22500" y2="65113"/>
                        <a14:foregroundMark x1="8438" y1="55940" x2="11406" y2="56241"/>
                        <a14:foregroundMark x1="7656" y1="55639" x2="9844" y2="53985"/>
                        <a14:foregroundMark x1="30156" y1="26767" x2="38750" y2="39549"/>
                        <a14:foregroundMark x1="34219" y1="24511" x2="32188" y2="41805"/>
                        <a14:foregroundMark x1="23281" y1="24060" x2="21875" y2="39699"/>
                        <a14:foregroundMark x1="47969" y1="23910" x2="57344" y2="37594"/>
                        <a14:foregroundMark x1="53594" y1="27669" x2="49063" y2="46015"/>
                        <a14:foregroundMark x1="34688" y1="50226" x2="22969" y2="69774"/>
                        <a14:foregroundMark x1="31875" y1="51880" x2="24219" y2="62105"/>
                        <a14:foregroundMark x1="29531" y1="53233" x2="29531" y2="53233"/>
                        <a14:foregroundMark x1="28281" y1="55188" x2="26563" y2="56842"/>
                        <a14:foregroundMark x1="26250" y1="57143" x2="23125" y2="61805"/>
                        <a14:foregroundMark x1="45156" y1="62406" x2="32500" y2="72632"/>
                        <a14:backgroundMark x1="6719" y1="58346" x2="9844" y2="59098"/>
                        <a14:backgroundMark x1="10469" y1="58797" x2="11250" y2="59699"/>
                        <a14:backgroundMark x1="11406" y1="59850" x2="12344" y2="60150"/>
                      </a14:backgroundRemoval>
                    </a14:imgEffect>
                  </a14:imgLayer>
                </a14:imgProps>
              </a:ext>
              <a:ext uri="{28A0092B-C50C-407E-A947-70E740481C1C}">
                <a14:useLocalDpi xmlns:a14="http://schemas.microsoft.com/office/drawing/2010/main" val="0"/>
              </a:ext>
            </a:extLst>
          </a:blip>
          <a:stretch>
            <a:fillRect/>
          </a:stretch>
        </p:blipFill>
        <p:spPr>
          <a:xfrm>
            <a:off x="6596496" y="2547778"/>
            <a:ext cx="2547505" cy="2647017"/>
          </a:xfrm>
          <a:prstGeom prst="rect">
            <a:avLst/>
          </a:prstGeom>
        </p:spPr>
      </p:pic>
      <p:pic>
        <p:nvPicPr>
          <p:cNvPr id="8" name="Picture 7">
            <a:extLst>
              <a:ext uri="{FF2B5EF4-FFF2-40B4-BE49-F238E27FC236}">
                <a16:creationId xmlns:a16="http://schemas.microsoft.com/office/drawing/2014/main" id="{A2176AB2-B165-67CD-3CF8-9735A37DBC89}"/>
              </a:ext>
            </a:extLst>
          </p:cNvPr>
          <p:cNvPicPr>
            <a:picLocks noChangeAspect="1"/>
          </p:cNvPicPr>
          <p:nvPr/>
        </p:nvPicPr>
        <p:blipFill>
          <a:blip r:embed="rId4"/>
          <a:stretch>
            <a:fillRect/>
          </a:stretch>
        </p:blipFill>
        <p:spPr>
          <a:xfrm>
            <a:off x="224550" y="576856"/>
            <a:ext cx="7193903" cy="2816596"/>
          </a:xfrm>
          <a:prstGeom prst="rect">
            <a:avLst/>
          </a:prstGeom>
        </p:spPr>
      </p:pic>
    </p:spTree>
    <p:extLst>
      <p:ext uri="{BB962C8B-B14F-4D97-AF65-F5344CB8AC3E}">
        <p14:creationId xmlns:p14="http://schemas.microsoft.com/office/powerpoint/2010/main" val="2405637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D5085-6952-2F7F-F16C-F48AF734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31868" y="103319"/>
            <a:ext cx="6480264" cy="2484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0328" y="813480"/>
              <a:ext cx="7920000" cy="1436291"/>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3:</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Việt</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nhập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Hiệp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nước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Á </a:t>
              </a:r>
              <a:r>
                <a:rPr lang="en-US" sz="3200" dirty="0" err="1">
                  <a:solidFill>
                    <a:srgbClr val="000000"/>
                  </a:solidFill>
                  <a:effectLst/>
                  <a:latin typeface="Cambria" panose="02040503050406030204" pitchFamily="18" charset="0"/>
                  <a:ea typeface="Cambria" panose="02040503050406030204" pitchFamily="18" charset="0"/>
                </a:rPr>
                <a:t>vào</a:t>
              </a:r>
              <a:r>
                <a:rPr lang="en-US" sz="3200" dirty="0">
                  <a:solidFill>
                    <a:srgbClr val="000000"/>
                  </a:solidFill>
                  <a:effectLst/>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667220"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28-7-1995</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8-8-1967</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5" y="2614309"/>
            <a:ext cx="3583879" cy="1006388"/>
            <a:chOff x="6847113" y="3485744"/>
            <a:chExt cx="4778505" cy="1341851"/>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3" y="3485744"/>
              <a:ext cx="4778505" cy="1341851"/>
              <a:chOff x="3799113" y="3908599"/>
              <a:chExt cx="4778505" cy="1341851"/>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3" y="3908599"/>
                <a:ext cx="4778505" cy="1341851"/>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8306863" y="3744568"/>
              <a:ext cx="2673671"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8-11-1967</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5" y="3860995"/>
            <a:ext cx="3486150" cy="987880"/>
            <a:chOff x="6847113" y="5147993"/>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3" y="5147993"/>
              <a:ext cx="4648200" cy="1317173"/>
              <a:chOff x="3799113" y="5468279"/>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3" y="5468279"/>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8"/>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98812" y="5376379"/>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8-7-1995</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9791"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870"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871"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4896" y="2021879"/>
            <a:ext cx="3277969" cy="28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8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750"/>
                                  </p:stCondLst>
                                  <p:childTnLst>
                                    <p:animEffect transition="out" filter="fade">
                                      <p:cBhvr>
                                        <p:cTn id="57" dur="750"/>
                                        <p:tgtEl>
                                          <p:spTgt spid="34"/>
                                        </p:tgtEl>
                                      </p:cBhvr>
                                    </p:animEffect>
                                    <p:anim calcmode="lin" valueType="num">
                                      <p:cBhvr>
                                        <p:cTn id="58" dur="750"/>
                                        <p:tgtEl>
                                          <p:spTgt spid="34"/>
                                        </p:tgtEl>
                                        <p:attrNameLst>
                                          <p:attrName>ppt_x</p:attrName>
                                        </p:attrNameLst>
                                      </p:cBhvr>
                                      <p:tavLst>
                                        <p:tav tm="0">
                                          <p:val>
                                            <p:strVal val="ppt_x"/>
                                          </p:val>
                                        </p:tav>
                                        <p:tav tm="100000">
                                          <p:val>
                                            <p:strVal val="ppt_x"/>
                                          </p:val>
                                        </p:tav>
                                      </p:tavLst>
                                    </p:anim>
                                    <p:anim calcmode="lin" valueType="num">
                                      <p:cBhvr>
                                        <p:cTn id="59" dur="750"/>
                                        <p:tgtEl>
                                          <p:spTgt spid="34"/>
                                        </p:tgtEl>
                                        <p:attrNameLst>
                                          <p:attrName>ppt_y</p:attrName>
                                        </p:attrNameLst>
                                      </p:cBhvr>
                                      <p:tavLst>
                                        <p:tav tm="0">
                                          <p:val>
                                            <p:strVal val="ppt_y"/>
                                          </p:val>
                                        </p:tav>
                                        <p:tav tm="100000">
                                          <p:val>
                                            <p:strVal val="ppt_y+.1"/>
                                          </p:val>
                                        </p:tav>
                                      </p:tavLst>
                                    </p:anim>
                                    <p:set>
                                      <p:cBhvr>
                                        <p:cTn id="60"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75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sai.wav"/>
                                        </p:tgtEl>
                                      </p:cMediaNode>
                                    </p:audio>
                                  </p:subTnLst>
                                </p:cTn>
                              </p:par>
                            </p:childTnLst>
                          </p:cTn>
                        </p:par>
                        <p:par>
                          <p:cTn id="87" fill="hold">
                            <p:stCondLst>
                              <p:cond delay="1000"/>
                            </p:stCondLst>
                            <p:childTnLst>
                              <p:par>
                                <p:cTn id="88" presetID="42" presetClass="exit" presetSubtype="0" fill="hold" nodeType="afterEffect">
                                  <p:stCondLst>
                                    <p:cond delay="75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36789-A86C-E593-C363-315F3A272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390" y="1713778"/>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6"/>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7"/>
            <a:stretch>
              <a:fillRect/>
            </a:stretch>
          </p:blipFill>
          <p:spPr>
            <a:xfrm>
              <a:off x="8478936" y="3479989"/>
              <a:ext cx="776765" cy="468000"/>
            </a:xfrm>
            <a:prstGeom prst="rect">
              <a:avLst/>
            </a:prstGeom>
          </p:spPr>
        </p:pic>
        <p:sp>
          <p:nvSpPr>
            <p:cNvPr id="67" name="TextBox 66">
              <a:hlinkClick r:id="rId8" action="ppaction://hlinksldjump"/>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7340EF4A-D3C9-E56C-5BAC-5EA5FFE81215}"/>
              </a:ext>
            </a:extLst>
          </p:cNvPr>
          <p:cNvPicPr>
            <a:picLocks noChangeAspect="1"/>
          </p:cNvPicPr>
          <p:nvPr/>
        </p:nvPicPr>
        <p:blipFill>
          <a:blip r:embed="rId9"/>
          <a:stretch>
            <a:fillRect/>
          </a:stretch>
        </p:blipFill>
        <p:spPr>
          <a:xfrm>
            <a:off x="6327077" y="732211"/>
            <a:ext cx="2702286" cy="2697714"/>
          </a:xfrm>
          <a:prstGeom prst="rect">
            <a:avLst/>
          </a:prstGeom>
        </p:spPr>
      </p:pic>
      <p:pic>
        <p:nvPicPr>
          <p:cNvPr id="4" name="Picture 3">
            <a:extLst>
              <a:ext uri="{FF2B5EF4-FFF2-40B4-BE49-F238E27FC236}">
                <a16:creationId xmlns:a16="http://schemas.microsoft.com/office/drawing/2014/main" id="{E787E056-9878-AAE9-97B7-D253B925F46E}"/>
              </a:ext>
            </a:extLst>
          </p:cNvPr>
          <p:cNvPicPr>
            <a:picLocks noChangeAspect="1"/>
          </p:cNvPicPr>
          <p:nvPr/>
        </p:nvPicPr>
        <p:blipFill>
          <a:blip r:embed="rId10"/>
          <a:stretch>
            <a:fillRect/>
          </a:stretch>
        </p:blipFill>
        <p:spPr>
          <a:xfrm>
            <a:off x="4159827" y="1541373"/>
            <a:ext cx="2889755" cy="2889755"/>
          </a:xfrm>
          <a:prstGeom prst="rect">
            <a:avLst/>
          </a:prstGeom>
        </p:spPr>
      </p:pic>
    </p:spTree>
    <p:extLst>
      <p:ext uri="{BB962C8B-B14F-4D97-AF65-F5344CB8AC3E}">
        <p14:creationId xmlns:p14="http://schemas.microsoft.com/office/powerpoint/2010/main" val="133351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750"/>
                                  </p:stCondLst>
                                  <p:childTnLst>
                                    <p:animMotion origin="layout" path="M 1.875E-6 3.7037E-6 L 1.875E-6 -0.10024 C 1.875E-6 -0.14468 -0.00964 -0.19908 -0.01732 -0.19908 L -0.03412 -0.19908 " pathEditMode="relative" rAng="0" ptsTypes="AAAA">
                                      <p:cBhvr>
                                        <p:cTn id="6" dur="1250" fill="hold"/>
                                        <p:tgtEl>
                                          <p:spTgt spid="68"/>
                                        </p:tgtEl>
                                        <p:attrNameLst>
                                          <p:attrName>ppt_x</p:attrName>
                                          <p:attrName>ppt_y</p:attrName>
                                        </p:attrNameLst>
                                      </p:cBhvr>
                                      <p:rCtr x="-1706" y="-9954"/>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750"/>
                                  </p:stCondLst>
                                  <p:childTnLst>
                                    <p:animScale>
                                      <p:cBhvr>
                                        <p:cTn id="8" dur="1250" fill="hold"/>
                                        <p:tgtEl>
                                          <p:spTgt spid="68"/>
                                        </p:tgtEl>
                                      </p:cBhvr>
                                      <p:by x="75000" y="75000"/>
                                    </p:animScale>
                                  </p:childTnLst>
                                </p:cTn>
                              </p:par>
                            </p:childTnLst>
                          </p:cTn>
                        </p:par>
                        <p:par>
                          <p:cTn id="9" fill="hold">
                            <p:stCondLst>
                              <p:cond delay="2000"/>
                            </p:stCondLst>
                            <p:childTnLst>
                              <p:par>
                                <p:cTn id="10" presetID="42" presetClass="exit" presetSubtype="0" fill="hold" nodeType="afterEffect">
                                  <p:stCondLst>
                                    <p:cond delay="0"/>
                                  </p:stCondLst>
                                  <p:childTnLst>
                                    <p:animEffect transition="out" filter="fade">
                                      <p:cBhvr>
                                        <p:cTn id="11" dur="500"/>
                                        <p:tgtEl>
                                          <p:spTgt spid="68"/>
                                        </p:tgtEl>
                                      </p:cBhvr>
                                    </p:animEffect>
                                    <p:anim calcmode="lin" valueType="num">
                                      <p:cBhvr>
                                        <p:cTn id="12" dur="500"/>
                                        <p:tgtEl>
                                          <p:spTgt spid="68"/>
                                        </p:tgtEl>
                                        <p:attrNameLst>
                                          <p:attrName>ppt_x</p:attrName>
                                        </p:attrNameLst>
                                      </p:cBhvr>
                                      <p:tavLst>
                                        <p:tav tm="0">
                                          <p:val>
                                            <p:strVal val="ppt_x"/>
                                          </p:val>
                                        </p:tav>
                                        <p:tav tm="100000">
                                          <p:val>
                                            <p:strVal val="ppt_x"/>
                                          </p:val>
                                        </p:tav>
                                      </p:tavLst>
                                    </p:anim>
                                    <p:anim calcmode="lin" valueType="num">
                                      <p:cBhvr>
                                        <p:cTn id="13" dur="500"/>
                                        <p:tgtEl>
                                          <p:spTgt spid="68"/>
                                        </p:tgtEl>
                                        <p:attrNameLst>
                                          <p:attrName>ppt_y</p:attrName>
                                        </p:attrNameLst>
                                      </p:cBhvr>
                                      <p:tavLst>
                                        <p:tav tm="0">
                                          <p:val>
                                            <p:strVal val="ppt_y"/>
                                          </p:val>
                                        </p:tav>
                                        <p:tav tm="100000">
                                          <p:val>
                                            <p:strVal val="ppt_y+.1"/>
                                          </p:val>
                                        </p:tav>
                                      </p:tavLst>
                                    </p:anim>
                                    <p:set>
                                      <p:cBhvr>
                                        <p:cTn id="14" dur="1" fill="hold">
                                          <p:stCondLst>
                                            <p:cond delay="499"/>
                                          </p:stCondLst>
                                        </p:cTn>
                                        <p:tgtEl>
                                          <p:spTgt spid="68"/>
                                        </p:tgtEl>
                                        <p:attrNameLst>
                                          <p:attrName>style.visibility</p:attrName>
                                        </p:attrNameLst>
                                      </p:cBhvr>
                                      <p:to>
                                        <p:strVal val="hidden"/>
                                      </p:to>
                                    </p:set>
                                  </p:childTnLst>
                                </p:cTn>
                              </p:par>
                            </p:childTnLst>
                          </p:cTn>
                        </p:par>
                        <p:par>
                          <p:cTn id="15" fill="hold">
                            <p:stCondLst>
                              <p:cond delay="2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9"/>
                                        </p:tgtEl>
                                      </p:cBhvr>
                                    </p:animEffect>
                                    <p:animScale>
                                      <p:cBhvr>
                                        <p:cTn id="18" dur="25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91273-7E38-E493-198A-BD3C57204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rot="174630">
            <a:off x="1328788" y="128979"/>
            <a:ext cx="6480264" cy="2484000"/>
            <a:chOff x="1773459" y="172136"/>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3459" y="172136"/>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rot="21425370">
              <a:off x="2032455" y="427041"/>
              <a:ext cx="8061263" cy="1600439"/>
            </a:xfrm>
            <a:prstGeom prst="rect">
              <a:avLst/>
            </a:prstGeom>
            <a:noFill/>
          </p:spPr>
          <p:txBody>
            <a:bodyPr wrap="square" rtlCol="0">
              <a:spAutoFit/>
            </a:bodyPr>
            <a:lstStyle/>
            <a:p>
              <a:pPr marL="0" marR="0" algn="ctr">
                <a:spcBef>
                  <a:spcPts val="0"/>
                </a:spcBef>
                <a:spcAft>
                  <a:spcPts val="0"/>
                </a:spcAft>
              </a:pPr>
              <a:r>
                <a:rPr lang="en-US" sz="3600" b="1" dirty="0" err="1">
                  <a:solidFill>
                    <a:srgbClr val="000000"/>
                  </a:solidFill>
                  <a:effectLst/>
                  <a:latin typeface="Cambria" panose="02040503050406030204" pitchFamily="18" charset="0"/>
                  <a:ea typeface="Cambria" panose="02040503050406030204" pitchFamily="18" charset="0"/>
                </a:rPr>
                <a:t>Câu</a:t>
              </a:r>
              <a:r>
                <a:rPr lang="en-US" sz="3600" b="1" dirty="0">
                  <a:solidFill>
                    <a:srgbClr val="000000"/>
                  </a:solidFill>
                  <a:effectLst/>
                  <a:latin typeface="Cambria" panose="02040503050406030204" pitchFamily="18" charset="0"/>
                  <a:ea typeface="Cambria" panose="02040503050406030204" pitchFamily="18" charset="0"/>
                </a:rPr>
                <a:t> 4:</a:t>
              </a:r>
              <a:r>
                <a:rPr lang="en-US" sz="3600" dirty="0">
                  <a:solidFill>
                    <a:srgbClr val="000000"/>
                  </a:solidFill>
                  <a:effectLst/>
                  <a:latin typeface="Cambria" panose="02040503050406030204" pitchFamily="18" charset="0"/>
                  <a:ea typeface="Cambria" panose="02040503050406030204" pitchFamily="18" charset="0"/>
                </a:rPr>
                <a:t> Ý </a:t>
              </a:r>
              <a:r>
                <a:rPr lang="en-US" sz="3600" dirty="0" err="1">
                  <a:solidFill>
                    <a:srgbClr val="000000"/>
                  </a:solidFill>
                  <a:effectLst/>
                  <a:latin typeface="Cambria" panose="02040503050406030204" pitchFamily="18" charset="0"/>
                  <a:ea typeface="Cambria" panose="02040503050406030204" pitchFamily="18" charset="0"/>
                </a:rPr>
                <a:t>nghĩa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Nam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nhập</a:t>
              </a:r>
              <a:r>
                <a:rPr lang="en-US" sz="3600" dirty="0">
                  <a:solidFill>
                    <a:srgbClr val="000000"/>
                  </a:solidFill>
                  <a:effectLst/>
                  <a:latin typeface="Cambria" panose="02040503050406030204" pitchFamily="18" charset="0"/>
                  <a:ea typeface="Cambria" panose="02040503050406030204" pitchFamily="18" charset="0"/>
                </a:rPr>
                <a:t> ASEAN.</a:t>
              </a:r>
              <a:endParaRPr lang="en-US" sz="36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5163431" y="3756071"/>
            <a:ext cx="3769781" cy="1068252"/>
            <a:chOff x="609600" y="3412374"/>
            <a:chExt cx="5026374" cy="1424336"/>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12374"/>
              <a:ext cx="5026374" cy="1424336"/>
              <a:chOff x="3799114" y="754572"/>
              <a:chExt cx="5026374" cy="1424336"/>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754572"/>
                <a:ext cx="5026374" cy="1424336"/>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dirty="0">
                    <a:solidFill>
                      <a:srgbClr val="EE046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20271"/>
              <a:ext cx="3955543"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srgbClr val="EE046E"/>
                  </a:solidFill>
                  <a:latin typeface="Cambria" panose="02040503050406030204" pitchFamily="18" charset="0"/>
                  <a:ea typeface="Cambria" panose="02040503050406030204" pitchFamily="18" charset="0"/>
                </a:rPr>
                <a:t>Cả</a:t>
              </a:r>
              <a:r>
                <a:rPr lang="en-US" sz="2400" kern="1200" dirty="0">
                  <a:solidFill>
                    <a:srgbClr val="EE046E"/>
                  </a:solidFill>
                  <a:latin typeface="Cambria" panose="02040503050406030204" pitchFamily="18" charset="0"/>
                  <a:ea typeface="Cambria" panose="02040503050406030204" pitchFamily="18" charset="0"/>
                </a:rPr>
                <a:t> 3 </a:t>
              </a:r>
              <a:r>
                <a:rPr lang="en-US" sz="2400" kern="1200" dirty="0" err="1">
                  <a:solidFill>
                    <a:srgbClr val="EE046E"/>
                  </a:solidFill>
                  <a:latin typeface="Cambria" panose="02040503050406030204" pitchFamily="18" charset="0"/>
                  <a:ea typeface="Cambria" panose="02040503050406030204" pitchFamily="18" charset="0"/>
                </a:rPr>
                <a:t>đáp</a:t>
              </a:r>
              <a:r>
                <a:rPr lang="en-US" sz="2400" kern="1200" dirty="0">
                  <a:solidFill>
                    <a:srgbClr val="EE046E"/>
                  </a:solidFill>
                  <a:latin typeface="Cambria" panose="02040503050406030204" pitchFamily="18" charset="0"/>
                  <a:ea typeface="Cambria" panose="02040503050406030204" pitchFamily="18" charset="0"/>
                </a:rPr>
                <a:t> </a:t>
              </a:r>
              <a:r>
                <a:rPr lang="en-US" sz="2400" kern="1200" dirty="0" err="1">
                  <a:solidFill>
                    <a:srgbClr val="EE046E"/>
                  </a:solidFill>
                  <a:latin typeface="Cambria" panose="02040503050406030204" pitchFamily="18" charset="0"/>
                  <a:ea typeface="Cambria" panose="02040503050406030204" pitchFamily="18" charset="0"/>
                </a:rPr>
                <a:t>án</a:t>
              </a:r>
              <a:r>
                <a:rPr lang="en-US" sz="2400" kern="1200" dirty="0">
                  <a:solidFill>
                    <a:srgbClr val="EE046E"/>
                  </a:solidFill>
                  <a:latin typeface="Cambria" panose="02040503050406030204" pitchFamily="18" charset="0"/>
                  <a:ea typeface="Cambria" panose="02040503050406030204" pitchFamily="18" charset="0"/>
                </a:rPr>
                <a:t> </a:t>
              </a:r>
              <a:r>
                <a:rPr lang="en-US" sz="2400" kern="1200" dirty="0" err="1">
                  <a:solidFill>
                    <a:srgbClr val="EE046E"/>
                  </a:solidFill>
                  <a:latin typeface="Cambria" panose="02040503050406030204" pitchFamily="18" charset="0"/>
                  <a:ea typeface="Cambria" panose="02040503050406030204" pitchFamily="18" charset="0"/>
                </a:rPr>
                <a:t>trên</a:t>
              </a:r>
              <a:endParaRPr lang="en-US" sz="2400" kern="1200" dirty="0">
                <a:solidFill>
                  <a:srgbClr val="EE046E"/>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000"/>
                <a:tabLst>
                  <a:tab pos="457200" algn="l"/>
                </a:tabLst>
              </a:pPr>
              <a:r>
                <a:rPr lang="en-US" sz="1800" dirty="0" err="1">
                  <a:solidFill>
                    <a:srgbClr val="EE046E"/>
                  </a:solidFill>
                  <a:effectLst/>
                  <a:latin typeface="Cambria" panose="02040503050406030204" pitchFamily="18" charset="0"/>
                  <a:ea typeface="Cambria" panose="02040503050406030204" pitchFamily="18" charset="0"/>
                </a:rPr>
                <a:t>Tạo</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cho</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Việt</a:t>
              </a:r>
              <a:r>
                <a:rPr lang="en-US" sz="1800" dirty="0">
                  <a:solidFill>
                    <a:srgbClr val="EE046E"/>
                  </a:solidFill>
                  <a:effectLst/>
                  <a:latin typeface="Cambria" panose="02040503050406030204" pitchFamily="18" charset="0"/>
                  <a:ea typeface="Cambria" panose="02040503050406030204" pitchFamily="18" charset="0"/>
                </a:rPr>
                <a:t> Nam </a:t>
              </a:r>
              <a:r>
                <a:rPr lang="en-US" sz="1800" dirty="0" err="1">
                  <a:solidFill>
                    <a:srgbClr val="EE046E"/>
                  </a:solidFill>
                  <a:effectLst/>
                  <a:latin typeface="Cambria" panose="02040503050406030204" pitchFamily="18" charset="0"/>
                  <a:ea typeface="Cambria" panose="02040503050406030204" pitchFamily="18" charset="0"/>
                </a:rPr>
                <a:t>nhiều</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cơ</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hội</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để</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phát</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triển</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kinh</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tế</a:t>
              </a:r>
              <a:r>
                <a:rPr lang="en-US" sz="1800" dirty="0">
                  <a:solidFill>
                    <a:srgbClr val="EE046E"/>
                  </a:solidFill>
                  <a:effectLst/>
                  <a:latin typeface="Cambria" panose="02040503050406030204" pitchFamily="18" charset="0"/>
                  <a:ea typeface="Cambria" panose="02040503050406030204" pitchFamily="18" charset="0"/>
                </a:rPr>
                <a:t>.</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661480" y="3747137"/>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000"/>
                <a:tabLst>
                  <a:tab pos="457200" algn="l"/>
                </a:tabLst>
              </a:pPr>
              <a:r>
                <a:rPr lang="nl-NL" sz="1800" spc="-30" dirty="0">
                  <a:solidFill>
                    <a:srgbClr val="EE046E"/>
                  </a:solidFill>
                  <a:effectLst/>
                  <a:latin typeface="Cambria" panose="02040503050406030204" pitchFamily="18" charset="0"/>
                  <a:ea typeface="Cambria" panose="02040503050406030204" pitchFamily="18" charset="0"/>
                </a:rPr>
                <a:t>Nâng cao vị thế trong ASEAN và trên thế giới.</a:t>
              </a:r>
              <a:endParaRPr lang="en-US" sz="1800" dirty="0">
                <a:solidFill>
                  <a:srgbClr val="EE046E"/>
                </a:solidFill>
                <a:effectLst/>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459819" y="2442139"/>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dirty="0" err="1">
                  <a:solidFill>
                    <a:srgbClr val="EE046E"/>
                  </a:solidFill>
                  <a:effectLst/>
                  <a:latin typeface="Cambria" panose="02040503050406030204" pitchFamily="18" charset="0"/>
                  <a:ea typeface="Cambria" panose="02040503050406030204" pitchFamily="18" charset="0"/>
                </a:rPr>
                <a:t>Là</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sự</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kiện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đánh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dấu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quá</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trình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hội</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nhập</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khu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vực</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của</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Việt</a:t>
              </a:r>
              <a:r>
                <a:rPr lang="en-US" sz="1200" dirty="0">
                  <a:solidFill>
                    <a:srgbClr val="EE046E"/>
                  </a:solidFill>
                  <a:effectLst/>
                  <a:latin typeface="Cambria" panose="02040503050406030204" pitchFamily="18" charset="0"/>
                  <a:ea typeface="Cambria" panose="02040503050406030204" pitchFamily="18" charset="0"/>
                </a:rPr>
                <a:t> Nam </a:t>
              </a:r>
              <a:r>
                <a:rPr lang="en-US" sz="1200" dirty="0" err="1">
                  <a:solidFill>
                    <a:srgbClr val="EE046E"/>
                  </a:solidFill>
                  <a:effectLst/>
                  <a:latin typeface="Cambria" panose="02040503050406030204" pitchFamily="18" charset="0"/>
                  <a:ea typeface="Cambria" panose="02040503050406030204" pitchFamily="18" charset="0"/>
                </a:rPr>
                <a:t>và</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tiến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trình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hợp</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tác</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liên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kết</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của</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cả</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khu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vực</a:t>
              </a:r>
              <a:r>
                <a:rPr lang="en-US" sz="1200" dirty="0">
                  <a:solidFill>
                    <a:srgbClr val="EE046E"/>
                  </a:solidFill>
                  <a:effectLst/>
                  <a:latin typeface="Cambria" panose="02040503050406030204" pitchFamily="18" charset="0"/>
                  <a:ea typeface="Cambria" panose="02040503050406030204" pitchFamily="18" charset="0"/>
                </a:rPr>
                <a:t>.</a:t>
              </a:r>
              <a:endParaRPr lang="en-US" sz="1600" kern="1200" dirty="0">
                <a:solidFill>
                  <a:srgbClr val="EE046E"/>
                </a:solidFill>
                <a:latin typeface="Cambria" panose="02040503050406030204" pitchFamily="18" charset="0"/>
                <a:ea typeface="Cambria" panose="02040503050406030204" pitchFamily="18" charset="0"/>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0793"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1872"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5993"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3151" y="1908472"/>
            <a:ext cx="3277969" cy="2835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2" action="ppaction://hlinksldjump"/>
            <a:extLst>
              <a:ext uri="{FF2B5EF4-FFF2-40B4-BE49-F238E27FC236}">
                <a16:creationId xmlns:a16="http://schemas.microsoft.com/office/drawing/2014/main" id="{C219BE82-79C0-2955-2D59-158DED2D56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886834" flipH="1">
            <a:off x="7998353" y="194730"/>
            <a:ext cx="945000" cy="945000"/>
          </a:xfrm>
          <a:prstGeom prst="rect">
            <a:avLst/>
          </a:prstGeom>
        </p:spPr>
      </p:pic>
    </p:spTree>
    <p:extLst>
      <p:ext uri="{BB962C8B-B14F-4D97-AF65-F5344CB8AC3E}">
        <p14:creationId xmlns:p14="http://schemas.microsoft.com/office/powerpoint/2010/main" val="164189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par>
                                <p:cTn id="45" presetID="10" presetClass="entr" presetSubtype="0" fill="hold" nodeType="withEffect">
                                  <p:stCondLst>
                                    <p:cond delay="7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26" presetClass="emph" presetSubtype="0" repeatCount="5000" fill="hold" nodeType="withEffect">
                                  <p:stCondLst>
                                    <p:cond delay="75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31"/>
                                        </p:tgtEl>
                                      </p:cBhvr>
                                    </p:animEffect>
                                    <p:animScale>
                                      <p:cBhvr>
                                        <p:cTn id="56" dur="250" autoRev="1" fill="hold"/>
                                        <p:tgtEl>
                                          <p:spTgt spid="31"/>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5" name="trả-lời-sai.wav"/>
                                        </p:tgtEl>
                                      </p:cMediaNode>
                                    </p:audio>
                                  </p:subTnLst>
                                </p:cTn>
                              </p:par>
                            </p:childTnLst>
                          </p:cTn>
                        </p:par>
                        <p:par>
                          <p:cTn id="61" fill="hold">
                            <p:stCondLst>
                              <p:cond delay="1000"/>
                            </p:stCondLst>
                            <p:childTnLst>
                              <p:par>
                                <p:cTn id="62" presetID="42" presetClass="exit" presetSubtype="0" fill="hold" nodeType="afterEffect">
                                  <p:stCondLst>
                                    <p:cond delay="750"/>
                                  </p:stCondLst>
                                  <p:childTnLst>
                                    <p:animEffect transition="out" filter="fade">
                                      <p:cBhvr>
                                        <p:cTn id="63" dur="750"/>
                                        <p:tgtEl>
                                          <p:spTgt spid="34"/>
                                        </p:tgtEl>
                                      </p:cBhvr>
                                    </p:animEffect>
                                    <p:anim calcmode="lin" valueType="num">
                                      <p:cBhvr>
                                        <p:cTn id="64" dur="750"/>
                                        <p:tgtEl>
                                          <p:spTgt spid="34"/>
                                        </p:tgtEl>
                                        <p:attrNameLst>
                                          <p:attrName>ppt_x</p:attrName>
                                        </p:attrNameLst>
                                      </p:cBhvr>
                                      <p:tavLst>
                                        <p:tav tm="0">
                                          <p:val>
                                            <p:strVal val="ppt_x"/>
                                          </p:val>
                                        </p:tav>
                                        <p:tav tm="100000">
                                          <p:val>
                                            <p:strVal val="ppt_x"/>
                                          </p:val>
                                        </p:tav>
                                      </p:tavLst>
                                    </p:anim>
                                    <p:anim calcmode="lin" valueType="num">
                                      <p:cBhvr>
                                        <p:cTn id="65" dur="750"/>
                                        <p:tgtEl>
                                          <p:spTgt spid="34"/>
                                        </p:tgtEl>
                                        <p:attrNameLst>
                                          <p:attrName>ppt_y</p:attrName>
                                        </p:attrNameLst>
                                      </p:cBhvr>
                                      <p:tavLst>
                                        <p:tav tm="0">
                                          <p:val>
                                            <p:strVal val="ppt_y"/>
                                          </p:val>
                                        </p:tav>
                                        <p:tav tm="100000">
                                          <p:val>
                                            <p:strVal val="ppt_y+.1"/>
                                          </p:val>
                                        </p:tav>
                                      </p:tavLst>
                                    </p:anim>
                                    <p:set>
                                      <p:cBhvr>
                                        <p:cTn id="66"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7"/>
                                        </p:tgtEl>
                                      </p:cBhvr>
                                    </p:animEffect>
                                    <p:animScale>
                                      <p:cBhvr>
                                        <p:cTn id="72" dur="250" autoRev="1" fill="hold"/>
                                        <p:tgtEl>
                                          <p:spTgt spid="27"/>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subTnLst>
                                    <p:audio>
                                      <p:cMediaNode>
                                        <p:cTn display="0" masterRel="sameClick">
                                          <p:stCondLst>
                                            <p:cond evt="begin" delay="0">
                                              <p:tn val="74"/>
                                            </p:cond>
                                          </p:stCondLst>
                                          <p:endCondLst>
                                            <p:cond evt="onStopAudio" delay="0">
                                              <p:tgtEl>
                                                <p:sldTgt/>
                                              </p:tgtEl>
                                            </p:cond>
                                          </p:endCondLst>
                                        </p:cTn>
                                        <p:tgtEl>
                                          <p:sndTgt r:embed="rId5" name="trả-lời-sai.wav"/>
                                        </p:tgtEl>
                                      </p:cMediaNode>
                                    </p:audio>
                                  </p:subTnLst>
                                </p:cTn>
                              </p:par>
                            </p:childTnLst>
                          </p:cTn>
                        </p:par>
                        <p:par>
                          <p:cTn id="77" fill="hold">
                            <p:stCondLst>
                              <p:cond delay="1000"/>
                            </p:stCondLst>
                            <p:childTnLst>
                              <p:par>
                                <p:cTn id="78" presetID="42" presetClass="exit" presetSubtype="0" fill="hold" nodeType="afterEffect">
                                  <p:stCondLst>
                                    <p:cond delay="750"/>
                                  </p:stCondLst>
                                  <p:childTnLst>
                                    <p:animEffect transition="out" filter="fade">
                                      <p:cBhvr>
                                        <p:cTn id="79" dur="750"/>
                                        <p:tgtEl>
                                          <p:spTgt spid="38"/>
                                        </p:tgtEl>
                                      </p:cBhvr>
                                    </p:animEffect>
                                    <p:anim calcmode="lin" valueType="num">
                                      <p:cBhvr>
                                        <p:cTn id="80" dur="750"/>
                                        <p:tgtEl>
                                          <p:spTgt spid="38"/>
                                        </p:tgtEl>
                                        <p:attrNameLst>
                                          <p:attrName>ppt_x</p:attrName>
                                        </p:attrNameLst>
                                      </p:cBhvr>
                                      <p:tavLst>
                                        <p:tav tm="0">
                                          <p:val>
                                            <p:strVal val="ppt_x"/>
                                          </p:val>
                                        </p:tav>
                                        <p:tav tm="100000">
                                          <p:val>
                                            <p:strVal val="ppt_x"/>
                                          </p:val>
                                        </p:tav>
                                      </p:tavLst>
                                    </p:anim>
                                    <p:anim calcmode="lin" valueType="num">
                                      <p:cBhvr>
                                        <p:cTn id="81" dur="750"/>
                                        <p:tgtEl>
                                          <p:spTgt spid="38"/>
                                        </p:tgtEl>
                                        <p:attrNameLst>
                                          <p:attrName>ppt_y</p:attrName>
                                        </p:attrNameLst>
                                      </p:cBhvr>
                                      <p:tavLst>
                                        <p:tav tm="0">
                                          <p:val>
                                            <p:strVal val="ppt_y"/>
                                          </p:val>
                                        </p:tav>
                                        <p:tav tm="100000">
                                          <p:val>
                                            <p:strVal val="ppt_y+.1"/>
                                          </p:val>
                                        </p:tav>
                                      </p:tavLst>
                                    </p:anim>
                                    <p:set>
                                      <p:cBhvr>
                                        <p:cTn id="82"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32"/>
                                        </p:tgtEl>
                                      </p:cBhvr>
                                    </p:animEffect>
                                    <p:animScale>
                                      <p:cBhvr>
                                        <p:cTn id="88" dur="250" autoRev="1" fill="hold"/>
                                        <p:tgtEl>
                                          <p:spTgt spid="3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subTnLst>
                                    <p:audio>
                                      <p:cMediaNode>
                                        <p:cTn display="0" masterRel="sameClick">
                                          <p:stCondLst>
                                            <p:cond evt="begin" delay="0">
                                              <p:tn val="90"/>
                                            </p:cond>
                                          </p:stCondLst>
                                          <p:endCondLst>
                                            <p:cond evt="onStopAudio" delay="0">
                                              <p:tgtEl>
                                                <p:sldTgt/>
                                              </p:tgtEl>
                                            </p:cond>
                                          </p:endCondLst>
                                        </p:cTn>
                                        <p:tgtEl>
                                          <p:sndTgt r:embed="rId5" name="trả-lời-sai.wav"/>
                                        </p:tgtEl>
                                      </p:cMediaNode>
                                    </p:audio>
                                  </p:subTnLst>
                                </p:cTn>
                              </p:par>
                            </p:childTnLst>
                          </p:cTn>
                        </p:par>
                        <p:par>
                          <p:cTn id="93" fill="hold">
                            <p:stCondLst>
                              <p:cond delay="1000"/>
                            </p:stCondLst>
                            <p:childTnLst>
                              <p:par>
                                <p:cTn id="94" presetID="42" presetClass="exit" presetSubtype="0" fill="hold" nodeType="afterEffect">
                                  <p:stCondLst>
                                    <p:cond delay="750"/>
                                  </p:stCondLst>
                                  <p:childTnLst>
                                    <p:animEffect transition="out" filter="fade">
                                      <p:cBhvr>
                                        <p:cTn id="95" dur="750"/>
                                        <p:tgtEl>
                                          <p:spTgt spid="39"/>
                                        </p:tgtEl>
                                      </p:cBhvr>
                                    </p:animEffect>
                                    <p:anim calcmode="lin" valueType="num">
                                      <p:cBhvr>
                                        <p:cTn id="96" dur="750"/>
                                        <p:tgtEl>
                                          <p:spTgt spid="39"/>
                                        </p:tgtEl>
                                        <p:attrNameLst>
                                          <p:attrName>ppt_x</p:attrName>
                                        </p:attrNameLst>
                                      </p:cBhvr>
                                      <p:tavLst>
                                        <p:tav tm="0">
                                          <p:val>
                                            <p:strVal val="ppt_x"/>
                                          </p:val>
                                        </p:tav>
                                        <p:tav tm="100000">
                                          <p:val>
                                            <p:strVal val="ppt_x"/>
                                          </p:val>
                                        </p:tav>
                                      </p:tavLst>
                                    </p:anim>
                                    <p:anim calcmode="lin" valueType="num">
                                      <p:cBhvr>
                                        <p:cTn id="97" dur="750"/>
                                        <p:tgtEl>
                                          <p:spTgt spid="39"/>
                                        </p:tgtEl>
                                        <p:attrNameLst>
                                          <p:attrName>ppt_y</p:attrName>
                                        </p:attrNameLst>
                                      </p:cBhvr>
                                      <p:tavLst>
                                        <p:tav tm="0">
                                          <p:val>
                                            <p:strVal val="ppt_y"/>
                                          </p:val>
                                        </p:tav>
                                        <p:tav tm="100000">
                                          <p:val>
                                            <p:strVal val="ppt_y+.1"/>
                                          </p:val>
                                        </p:tav>
                                      </p:tavLst>
                                    </p:anim>
                                    <p:set>
                                      <p:cBhvr>
                                        <p:cTn id="98"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4C7C3-9355-3709-5FF4-D178EB20C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034" y="1919373"/>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8"/>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2" name="Tieng-yeah-tre-con-www_tiengdong_com">
            <a:hlinkClick r:id="" action="ppaction://media"/>
            <a:extLst>
              <a:ext uri="{FF2B5EF4-FFF2-40B4-BE49-F238E27FC236}">
                <a16:creationId xmlns:a16="http://schemas.microsoft.com/office/drawing/2014/main" id="{ADE2F14F-CD3C-435C-9296-352B5B2C4B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39250" y="-106873"/>
            <a:ext cx="365522" cy="365522"/>
          </a:xfrm>
          <a:prstGeom prst="rect">
            <a:avLst/>
          </a:prstGeom>
        </p:spPr>
      </p:pic>
      <p:pic>
        <p:nvPicPr>
          <p:cNvPr id="8196" name="Picture 4" descr="310 ideas de Brown | ositos de amor, muñequitos de amor, gif de amor">
            <a:extLst>
              <a:ext uri="{FF2B5EF4-FFF2-40B4-BE49-F238E27FC236}">
                <a16:creationId xmlns:a16="http://schemas.microsoft.com/office/drawing/2014/main" id="{EC941224-1641-33F4-9C67-88751DA3B7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5815880" y="2408845"/>
            <a:ext cx="3563100" cy="288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310 ideas de Brown | ositos de amor, muñequitos de amor, gif de amor">
            <a:extLst>
              <a:ext uri="{FF2B5EF4-FFF2-40B4-BE49-F238E27FC236}">
                <a16:creationId xmlns:a16="http://schemas.microsoft.com/office/drawing/2014/main" id="{ED188348-09D6-6F53-7052-C9387F73A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978" y="2408845"/>
            <a:ext cx="3563100" cy="288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060F9D-AC09-9D38-0782-C2E6CD43F309}"/>
              </a:ext>
            </a:extLst>
          </p:cNvPr>
          <p:cNvPicPr>
            <a:picLocks noChangeAspect="1"/>
          </p:cNvPicPr>
          <p:nvPr/>
        </p:nvPicPr>
        <p:blipFill>
          <a:blip r:embed="rId11"/>
          <a:stretch>
            <a:fillRect/>
          </a:stretch>
        </p:blipFill>
        <p:spPr>
          <a:xfrm>
            <a:off x="6327077" y="732211"/>
            <a:ext cx="2702286" cy="2697714"/>
          </a:xfrm>
          <a:prstGeom prst="rect">
            <a:avLst/>
          </a:prstGeom>
        </p:spPr>
      </p:pic>
      <p:pic>
        <p:nvPicPr>
          <p:cNvPr id="5" name="Picture 4">
            <a:extLst>
              <a:ext uri="{FF2B5EF4-FFF2-40B4-BE49-F238E27FC236}">
                <a16:creationId xmlns:a16="http://schemas.microsoft.com/office/drawing/2014/main" id="{729044FE-0F93-4FE3-C916-B456EC4D7737}"/>
              </a:ext>
            </a:extLst>
          </p:cNvPr>
          <p:cNvPicPr>
            <a:picLocks noChangeAspect="1"/>
          </p:cNvPicPr>
          <p:nvPr/>
        </p:nvPicPr>
        <p:blipFill>
          <a:blip r:embed="rId12"/>
          <a:stretch>
            <a:fillRect/>
          </a:stretch>
        </p:blipFill>
        <p:spPr>
          <a:xfrm>
            <a:off x="4159827" y="1541373"/>
            <a:ext cx="2889755" cy="2889755"/>
          </a:xfrm>
          <a:prstGeom prst="rect">
            <a:avLst/>
          </a:prstGeom>
        </p:spPr>
      </p:pic>
    </p:spTree>
    <p:extLst>
      <p:ext uri="{BB962C8B-B14F-4D97-AF65-F5344CB8AC3E}">
        <p14:creationId xmlns:p14="http://schemas.microsoft.com/office/powerpoint/2010/main" val="149312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3.7037E-7 L 0.21145 -0.07708 " pathEditMode="relative" rAng="0" ptsTypes="AA">
                                      <p:cBhvr>
                                        <p:cTn id="6" dur="1000" fill="hold"/>
                                        <p:tgtEl>
                                          <p:spTgt spid="69"/>
                                        </p:tgtEl>
                                        <p:attrNameLst>
                                          <p:attrName>ppt_x</p:attrName>
                                          <p:attrName>ppt_y</p:attrName>
                                        </p:attrNameLst>
                                      </p:cBhvr>
                                      <p:rCtr x="10573" y="-3866"/>
                                    </p:animMotion>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7" presetID="6" presetClass="emph" presetSubtype="0" fill="hold" nodeType="withEffect">
                                  <p:stCondLst>
                                    <p:cond delay="0"/>
                                  </p:stCondLst>
                                  <p:childTnLst>
                                    <p:animScale>
                                      <p:cBhvr>
                                        <p:cTn id="8" dur="1000" fill="hold"/>
                                        <p:tgtEl>
                                          <p:spTgt spid="69"/>
                                        </p:tgtEl>
                                      </p:cBhvr>
                                      <p:by x="75000" y="75000"/>
                                    </p:animScale>
                                  </p:childTnLst>
                                </p:cTn>
                              </p:par>
                            </p:childTnLst>
                          </p:cTn>
                        </p:par>
                        <p:par>
                          <p:cTn id="9" fill="hold">
                            <p:stCondLst>
                              <p:cond delay="1000"/>
                            </p:stCondLst>
                            <p:childTnLst>
                              <p:par>
                                <p:cTn id="10" presetID="42" presetClass="exit" presetSubtype="0" fill="hold" nodeType="afterEffect">
                                  <p:stCondLst>
                                    <p:cond delay="0"/>
                                  </p:stCondLst>
                                  <p:childTnLst>
                                    <p:animEffect transition="out" filter="fade">
                                      <p:cBhvr>
                                        <p:cTn id="11" dur="500"/>
                                        <p:tgtEl>
                                          <p:spTgt spid="69"/>
                                        </p:tgtEl>
                                      </p:cBhvr>
                                    </p:animEffect>
                                    <p:anim calcmode="lin" valueType="num">
                                      <p:cBhvr>
                                        <p:cTn id="12" dur="500"/>
                                        <p:tgtEl>
                                          <p:spTgt spid="69"/>
                                        </p:tgtEl>
                                        <p:attrNameLst>
                                          <p:attrName>ppt_x</p:attrName>
                                        </p:attrNameLst>
                                      </p:cBhvr>
                                      <p:tavLst>
                                        <p:tav tm="0">
                                          <p:val>
                                            <p:strVal val="ppt_x"/>
                                          </p:val>
                                        </p:tav>
                                        <p:tav tm="100000">
                                          <p:val>
                                            <p:strVal val="ppt_x"/>
                                          </p:val>
                                        </p:tav>
                                      </p:tavLst>
                                    </p:anim>
                                    <p:anim calcmode="lin" valueType="num">
                                      <p:cBhvr>
                                        <p:cTn id="13" dur="500"/>
                                        <p:tgtEl>
                                          <p:spTgt spid="69"/>
                                        </p:tgtEl>
                                        <p:attrNameLst>
                                          <p:attrName>ppt_y</p:attrName>
                                        </p:attrNameLst>
                                      </p:cBhvr>
                                      <p:tavLst>
                                        <p:tav tm="0">
                                          <p:val>
                                            <p:strVal val="ppt_y"/>
                                          </p:val>
                                        </p:tav>
                                        <p:tav tm="100000">
                                          <p:val>
                                            <p:strVal val="ppt_y+.1"/>
                                          </p:val>
                                        </p:tav>
                                      </p:tavLst>
                                    </p:anim>
                                    <p:set>
                                      <p:cBhvr>
                                        <p:cTn id="14" dur="1" fill="hold">
                                          <p:stCondLst>
                                            <p:cond delay="499"/>
                                          </p:stCondLst>
                                        </p:cTn>
                                        <p:tgtEl>
                                          <p:spTgt spid="69"/>
                                        </p:tgtEl>
                                        <p:attrNameLst>
                                          <p:attrName>style.visibility</p:attrName>
                                        </p:attrNameLst>
                                      </p:cBhvr>
                                      <p:to>
                                        <p:strVal val="hidden"/>
                                      </p:to>
                                    </p:se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35"/>
                                        </p:tgtEl>
                                        <p:attrNameLst>
                                          <p:attrName>r</p:attrName>
                                        </p:attrNameLst>
                                      </p:cBhvr>
                                    </p:animRot>
                                    <p:animRot by="-240000">
                                      <p:cBhvr>
                                        <p:cTn id="26" dur="200" fill="hold">
                                          <p:stCondLst>
                                            <p:cond delay="200"/>
                                          </p:stCondLst>
                                        </p:cTn>
                                        <p:tgtEl>
                                          <p:spTgt spid="35"/>
                                        </p:tgtEl>
                                        <p:attrNameLst>
                                          <p:attrName>r</p:attrName>
                                        </p:attrNameLst>
                                      </p:cBhvr>
                                    </p:animRot>
                                    <p:animRot by="240000">
                                      <p:cBhvr>
                                        <p:cTn id="27" dur="200" fill="hold">
                                          <p:stCondLst>
                                            <p:cond delay="400"/>
                                          </p:stCondLst>
                                        </p:cTn>
                                        <p:tgtEl>
                                          <p:spTgt spid="35"/>
                                        </p:tgtEl>
                                        <p:attrNameLst>
                                          <p:attrName>r</p:attrName>
                                        </p:attrNameLst>
                                      </p:cBhvr>
                                    </p:animRot>
                                    <p:animRot by="-240000">
                                      <p:cBhvr>
                                        <p:cTn id="28" dur="200" fill="hold">
                                          <p:stCondLst>
                                            <p:cond delay="600"/>
                                          </p:stCondLst>
                                        </p:cTn>
                                        <p:tgtEl>
                                          <p:spTgt spid="35"/>
                                        </p:tgtEl>
                                        <p:attrNameLst>
                                          <p:attrName>r</p:attrName>
                                        </p:attrNameLst>
                                      </p:cBhvr>
                                    </p:animRot>
                                    <p:animRot by="120000">
                                      <p:cBhvr>
                                        <p:cTn id="29" dur="200" fill="hold">
                                          <p:stCondLst>
                                            <p:cond delay="800"/>
                                          </p:stCondLst>
                                        </p:cTn>
                                        <p:tgtEl>
                                          <p:spTgt spid="35"/>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fade">
                                      <p:cBhvr>
                                        <p:cTn id="32" dur="500"/>
                                        <p:tgtEl>
                                          <p:spTgt spid="8196"/>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861082" cy="2531462"/>
          </a:xfrm>
          <a:prstGeom prst="rect">
            <a:avLst/>
          </a:prstGeom>
          <a:noFill/>
        </p:spPr>
        <p:txBody>
          <a:bodyPr wrap="square" lIns="68580" tIns="34290" rIns="68580" bIns="34290">
            <a:spAutoFit/>
          </a:bodyPr>
          <a:lstStyle/>
          <a:p>
            <a:pPr lvl="0" algn="ctr" defTabSz="685800">
              <a:buClrTx/>
            </a:pPr>
            <a:r>
              <a:rPr lang="vi-VN" sz="4000" b="1" kern="1200" dirty="0">
                <a:ln w="38100">
                  <a:noFill/>
                </a:ln>
                <a:solidFill>
                  <a:srgbClr val="FF0000"/>
                </a:solidFill>
                <a:latin typeface="Arial" panose="020B0604020202020204" pitchFamily="34" charset="0"/>
                <a:ea typeface="+mn-ea"/>
                <a:cs typeface="Arial" panose="020B0604020202020204" pitchFamily="34" charset="0"/>
              </a:rPr>
              <a:t>Sưu tầm và chia sẻ với bạn về hình ảnh quốc kì của một số quốc gia thành viên ASEAN.</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2050" name="Picture 2" descr="SẢN XUẤT CỜ CÁC NƯỚC ĐÔNG NAM Á">
            <a:extLst>
              <a:ext uri="{FF2B5EF4-FFF2-40B4-BE49-F238E27FC236}">
                <a16:creationId xmlns:a16="http://schemas.microsoft.com/office/drawing/2014/main" id="{2B25589E-37B5-8345-64F8-C194DF2FB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281" y="215712"/>
            <a:ext cx="7279060" cy="456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78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4812253" cy="3023905"/>
          </a:xfrm>
          <a:prstGeom prst="rect">
            <a:avLst/>
          </a:prstGeom>
          <a:noFill/>
        </p:spPr>
        <p:txBody>
          <a:bodyPr wrap="square" lIns="68580" tIns="34290" rIns="68580" bIns="34290">
            <a:spAutoFit/>
          </a:bodyPr>
          <a:lstStyle/>
          <a:p>
            <a:pPr algn="ctr" defTabSz="685800">
              <a:buClrTx/>
            </a:pPr>
            <a:r>
              <a:rPr lang="en-US" sz="32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a:t>
            </a:r>
            <a:r>
              <a:rPr lang="vi-VN" sz="32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ùng quan sát một số tranh ảnh về phong cảnh, di tích lịch sử, cảnh đẹp nổi tiếng,... đặt trưng của các quốc gia Đông Nam Á.</a:t>
            </a:r>
            <a:endParaRPr lang="vi-VN" sz="32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C7B48658-CD0B-BFA3-E2AF-C78CCAA8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404" y="404547"/>
            <a:ext cx="5975230" cy="3980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3F48F8-09F4-0654-E704-8D60768410E0}"/>
              </a:ext>
            </a:extLst>
          </p:cNvPr>
          <p:cNvSpPr txBox="1"/>
          <p:nvPr/>
        </p:nvSpPr>
        <p:spPr>
          <a:xfrm>
            <a:off x="4390845" y="4399472"/>
            <a:ext cx="1414732" cy="523220"/>
          </a:xfrm>
          <a:prstGeom prst="rect">
            <a:avLst/>
          </a:prstGeom>
          <a:noFill/>
        </p:spPr>
        <p:txBody>
          <a:bodyPr wrap="square" rtlCol="0">
            <a:spAutoFit/>
          </a:bodyPr>
          <a:lstStyle/>
          <a:p>
            <a:r>
              <a:rPr lang="en-US" sz="2800" b="1" dirty="0">
                <a:solidFill>
                  <a:srgbClr val="EE046E"/>
                </a:solidFill>
              </a:rPr>
              <a:t>LÀO</a:t>
            </a:r>
          </a:p>
        </p:txBody>
      </p:sp>
    </p:spTree>
    <p:extLst>
      <p:ext uri="{BB962C8B-B14F-4D97-AF65-F5344CB8AC3E}">
        <p14:creationId xmlns:p14="http://schemas.microsoft.com/office/powerpoint/2010/main" val="1444274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597215" y="4321834"/>
            <a:ext cx="2363637" cy="523220"/>
          </a:xfrm>
          <a:prstGeom prst="rect">
            <a:avLst/>
          </a:prstGeom>
          <a:noFill/>
        </p:spPr>
        <p:txBody>
          <a:bodyPr wrap="square" rtlCol="0">
            <a:spAutoFit/>
          </a:bodyPr>
          <a:lstStyle/>
          <a:p>
            <a:pPr lvl="0"/>
            <a:r>
              <a:rPr lang="en-US" sz="2800" b="1" dirty="0">
                <a:solidFill>
                  <a:srgbClr val="EE046E"/>
                </a:solidFill>
              </a:rPr>
              <a:t>Cam-</a:t>
            </a:r>
            <a:r>
              <a:rPr lang="en-US" sz="2800" b="1" dirty="0" err="1">
                <a:solidFill>
                  <a:srgbClr val="EE046E"/>
                </a:solidFill>
              </a:rPr>
              <a:t>pu</a:t>
            </a:r>
            <a:r>
              <a:rPr lang="en-US" sz="2800" b="1" dirty="0">
                <a:solidFill>
                  <a:srgbClr val="EE046E"/>
                </a:solidFill>
              </a:rPr>
              <a:t>-chia</a:t>
            </a:r>
            <a:endParaRPr kumimoji="0" lang="en-US" sz="2800" b="1" i="0" u="none" strike="noStrike" kern="0" cap="none" spc="0" normalizeH="0" baseline="0" noProof="0" dirty="0">
              <a:ln>
                <a:noFill/>
              </a:ln>
              <a:solidFill>
                <a:srgbClr val="EE046E"/>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8404C934-5042-F689-257E-EAA2A2AC691D}"/>
              </a:ext>
            </a:extLst>
          </p:cNvPr>
          <p:cNvPicPr>
            <a:picLocks noChangeAspect="1"/>
          </p:cNvPicPr>
          <p:nvPr/>
        </p:nvPicPr>
        <p:blipFill>
          <a:blip r:embed="rId3"/>
          <a:stretch>
            <a:fillRect/>
          </a:stretch>
        </p:blipFill>
        <p:spPr>
          <a:xfrm>
            <a:off x="1954967" y="456937"/>
            <a:ext cx="5437870" cy="3762788"/>
          </a:xfrm>
          <a:prstGeom prst="rect">
            <a:avLst/>
          </a:prstGeom>
        </p:spPr>
      </p:pic>
    </p:spTree>
    <p:extLst>
      <p:ext uri="{BB962C8B-B14F-4D97-AF65-F5344CB8AC3E}">
        <p14:creationId xmlns:p14="http://schemas.microsoft.com/office/powerpoint/2010/main" val="2079619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950898" y="4295955"/>
            <a:ext cx="2363637" cy="523220"/>
          </a:xfrm>
          <a:prstGeom prst="rect">
            <a:avLst/>
          </a:prstGeom>
          <a:noFill/>
        </p:spPr>
        <p:txBody>
          <a:bodyPr wrap="square" rtlCol="0">
            <a:spAutoFit/>
          </a:bodyPr>
          <a:lstStyle/>
          <a:p>
            <a:pPr lvl="0"/>
            <a:r>
              <a:rPr lang="en-US" sz="2800" b="1" dirty="0">
                <a:solidFill>
                  <a:srgbClr val="EE046E"/>
                </a:solidFill>
              </a:rPr>
              <a:t>Thái Lan</a:t>
            </a:r>
            <a:endParaRPr kumimoji="0" lang="en-US" sz="2800" b="1" i="0" u="none" strike="noStrike" kern="0" cap="none" spc="0" normalizeH="0" baseline="0" noProof="0" dirty="0">
              <a:ln>
                <a:noFill/>
              </a:ln>
              <a:solidFill>
                <a:srgbClr val="EE046E"/>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137E024-418E-E0D5-7964-4B1D411D311E}"/>
              </a:ext>
            </a:extLst>
          </p:cNvPr>
          <p:cNvPicPr>
            <a:picLocks noChangeAspect="1"/>
          </p:cNvPicPr>
          <p:nvPr/>
        </p:nvPicPr>
        <p:blipFill>
          <a:blip r:embed="rId3"/>
          <a:stretch>
            <a:fillRect/>
          </a:stretch>
        </p:blipFill>
        <p:spPr>
          <a:xfrm>
            <a:off x="1984075" y="424180"/>
            <a:ext cx="5175850" cy="3811213"/>
          </a:xfrm>
          <a:prstGeom prst="rect">
            <a:avLst/>
          </a:prstGeom>
        </p:spPr>
      </p:pic>
    </p:spTree>
    <p:extLst>
      <p:ext uri="{BB962C8B-B14F-4D97-AF65-F5344CB8AC3E}">
        <p14:creationId xmlns:p14="http://schemas.microsoft.com/office/powerpoint/2010/main" val="1821726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838756" y="4295955"/>
            <a:ext cx="24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Ma-</a:t>
            </a:r>
            <a:r>
              <a:rPr kumimoji="0" lang="en-US" sz="2800" b="1" i="0" u="none" strike="noStrike" kern="0" cap="none" spc="0" normalizeH="0" baseline="0" noProof="0" dirty="0" err="1">
                <a:ln>
                  <a:noFill/>
                </a:ln>
                <a:solidFill>
                  <a:srgbClr val="EE046E"/>
                </a:solidFill>
                <a:effectLst/>
                <a:uLnTx/>
                <a:uFillTx/>
                <a:latin typeface="Arial"/>
                <a:cs typeface="Arial"/>
                <a:sym typeface="Arial"/>
              </a:rPr>
              <a:t>lai</a:t>
            </a:r>
            <a:r>
              <a:rPr kumimoji="0" lang="en-US" sz="2800" b="1" i="0" u="none" strike="noStrike" kern="0" cap="none" spc="0" normalizeH="0" baseline="0" noProof="0" dirty="0">
                <a:ln>
                  <a:noFill/>
                </a:ln>
                <a:solidFill>
                  <a:srgbClr val="EE046E"/>
                </a:solidFill>
                <a:effectLst/>
                <a:uLnTx/>
                <a:uFillTx/>
                <a:latin typeface="Arial"/>
                <a:cs typeface="Arial"/>
                <a:sym typeface="Arial"/>
              </a:rPr>
              <a:t>-xi-a</a:t>
            </a:r>
          </a:p>
        </p:txBody>
      </p:sp>
      <p:pic>
        <p:nvPicPr>
          <p:cNvPr id="2" name="Picture 1" descr="Tháp đôi Petronas – Wikipedia tiếng Việt">
            <a:extLst>
              <a:ext uri="{FF2B5EF4-FFF2-40B4-BE49-F238E27FC236}">
                <a16:creationId xmlns:a16="http://schemas.microsoft.com/office/drawing/2014/main" id="{3C4E372C-7719-276A-210B-B09AE5C88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17" b="21535"/>
          <a:stretch/>
        </p:blipFill>
        <p:spPr bwMode="auto">
          <a:xfrm>
            <a:off x="2356058" y="355168"/>
            <a:ext cx="4545073" cy="38678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726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10" name="Picture 9">
            <a:extLst>
              <a:ext uri="{FF2B5EF4-FFF2-40B4-BE49-F238E27FC236}">
                <a16:creationId xmlns:a16="http://schemas.microsoft.com/office/drawing/2014/main" id="{5C458CCD-F893-4FD9-584B-87F664DB9510}"/>
              </a:ext>
            </a:extLst>
          </p:cNvPr>
          <p:cNvPicPr>
            <a:picLocks noChangeAspect="1"/>
          </p:cNvPicPr>
          <p:nvPr/>
        </p:nvPicPr>
        <p:blipFill>
          <a:blip r:embed="rId5"/>
          <a:stretch>
            <a:fillRect/>
          </a:stretch>
        </p:blipFill>
        <p:spPr>
          <a:xfrm>
            <a:off x="553824" y="1583469"/>
            <a:ext cx="6431837" cy="220084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6"/>
          <a:stretch>
            <a:fillRect/>
          </a:stretch>
        </p:blipFill>
        <p:spPr>
          <a:xfrm>
            <a:off x="7550528" y="3571336"/>
            <a:ext cx="1338536" cy="1338536"/>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791</TotalTime>
  <Words>789</Words>
  <Application>Microsoft Office PowerPoint</Application>
  <PresentationFormat>On-screen Show (16:9)</PresentationFormat>
  <Paragraphs>86</Paragraphs>
  <Slides>37</Slides>
  <Notes>24</Notes>
  <HiddenSlides>0</HiddenSlides>
  <MMClips>2</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37</vt:i4>
      </vt:variant>
    </vt:vector>
  </HeadingPairs>
  <TitlesOfParts>
    <vt:vector size="54" baseType="lpstr">
      <vt:lpstr>Amatic SC</vt:lpstr>
      <vt:lpstr>Arial</vt:lpstr>
      <vt:lpstr>Assistant Medium</vt:lpstr>
      <vt:lpstr>Bebas Neue</vt:lpstr>
      <vt:lpstr>Calibri</vt:lpstr>
      <vt:lpstr>Cambria</vt:lpstr>
      <vt:lpstr>Nunito</vt:lpstr>
      <vt:lpstr>Rajdhani</vt:lpstr>
      <vt:lpstr>Times New Roman</vt:lpstr>
      <vt:lpstr>UTM Cookies</vt:lpstr>
      <vt:lpstr>World War II D-Day Invasion by Slidesgo</vt:lpstr>
      <vt:lpstr>Children's Day by Slidesgo</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Nguyễn Hòa</cp:lastModifiedBy>
  <cp:revision>90</cp:revision>
  <dcterms:modified xsi:type="dcterms:W3CDTF">2025-04-13T22:11:32Z</dcterms:modified>
  <cp:category>9Slide.vn</cp:category>
</cp:coreProperties>
</file>