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4" r:id="rId3"/>
    <p:sldId id="277" r:id="rId4"/>
    <p:sldId id="287" r:id="rId5"/>
    <p:sldId id="270" r:id="rId6"/>
    <p:sldId id="259" r:id="rId7"/>
    <p:sldId id="278" r:id="rId8"/>
    <p:sldId id="261" r:id="rId9"/>
    <p:sldId id="279" r:id="rId10"/>
    <p:sldId id="280" r:id="rId11"/>
    <p:sldId id="282" r:id="rId12"/>
    <p:sldId id="281" r:id="rId13"/>
    <p:sldId id="283" r:id="rId14"/>
    <p:sldId id="288" r:id="rId15"/>
    <p:sldId id="275" r:id="rId16"/>
    <p:sldId id="284" r:id="rId17"/>
    <p:sldId id="273" r:id="rId18"/>
    <p:sldId id="285" r:id="rId19"/>
    <p:sldId id="263" r:id="rId20"/>
    <p:sldId id="286" r:id="rId21"/>
    <p:sldId id="266" r:id="rId22"/>
    <p:sldId id="276" r:id="rId23"/>
    <p:sldId id="26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CC00CC"/>
    <a:srgbClr val="CC0000"/>
    <a:srgbClr val="00FF00"/>
    <a:srgbClr val="FF66FF"/>
    <a:srgbClr val="99CCFF"/>
    <a:srgbClr val="FFCCFF"/>
    <a:srgbClr val="FF00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760" y="3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B6116D-D749-4333-8A20-75867DF24F75}"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82600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33925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85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6116D-D749-4333-8A20-75867DF24F75}"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95436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B6116D-D749-4333-8A20-75867DF24F75}" type="datetimeFigureOut">
              <a:rPr lang="en-US" smtClean="0"/>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66195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6116D-D749-4333-8A20-75867DF24F75}"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77375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B6116D-D749-4333-8A20-75867DF24F75}" type="datetimeFigureOut">
              <a:rPr lang="en-US" smtClean="0"/>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243114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B6116D-D749-4333-8A20-75867DF24F75}" type="datetimeFigureOut">
              <a:rPr lang="en-US" smtClean="0"/>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2886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6116D-D749-4333-8A20-75867DF24F75}" type="datetimeFigureOut">
              <a:rPr lang="en-US" smtClean="0"/>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80904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303025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B6116D-D749-4333-8A20-75867DF24F75}" type="datetimeFigureOut">
              <a:rPr lang="en-US" smtClean="0"/>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1201B-8794-4824-A58C-9FDADAEC2125}" type="slidenum">
              <a:rPr lang="en-US" smtClean="0"/>
              <a:t>‹#›</a:t>
            </a:fld>
            <a:endParaRPr lang="en-US"/>
          </a:p>
        </p:txBody>
      </p:sp>
    </p:spTree>
    <p:extLst>
      <p:ext uri="{BB962C8B-B14F-4D97-AF65-F5344CB8AC3E}">
        <p14:creationId xmlns:p14="http://schemas.microsoft.com/office/powerpoint/2010/main" val="17675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B6116D-D749-4333-8A20-75867DF24F75}" type="datetimeFigureOut">
              <a:rPr lang="en-US" smtClean="0"/>
              <a:t>10/24/2025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201B-8794-4824-A58C-9FDADAEC2125}" type="slidenum">
              <a:rPr lang="en-US" smtClean="0"/>
              <a:t>‹#›</a:t>
            </a:fld>
            <a:endParaRPr lang="en-US"/>
          </a:p>
        </p:txBody>
      </p:sp>
    </p:spTree>
    <p:extLst>
      <p:ext uri="{BB962C8B-B14F-4D97-AF65-F5344CB8AC3E}">
        <p14:creationId xmlns:p14="http://schemas.microsoft.com/office/powerpoint/2010/main" val="34412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4345"/>
          <a:stretch/>
        </p:blipFill>
        <p:spPr>
          <a:xfrm>
            <a:off x="2480279" y="-282386"/>
            <a:ext cx="6771297" cy="5782234"/>
          </a:xfrm>
          <a:prstGeom prst="rect">
            <a:avLst/>
          </a:prstGeom>
        </p:spPr>
      </p:pic>
      <p:pic>
        <p:nvPicPr>
          <p:cNvPr id="6" name="Picture 5"/>
          <p:cNvPicPr>
            <a:picLocks noChangeAspect="1"/>
          </p:cNvPicPr>
          <p:nvPr/>
        </p:nvPicPr>
        <p:blipFill>
          <a:blip r:embed="rId4"/>
          <a:stretch>
            <a:fillRect/>
          </a:stretch>
        </p:blipFill>
        <p:spPr>
          <a:xfrm>
            <a:off x="3267635" y="5196761"/>
            <a:ext cx="8162364" cy="1701580"/>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pic>
        <p:nvPicPr>
          <p:cNvPr id="9" name="Picture 8"/>
          <p:cNvPicPr>
            <a:picLocks noChangeAspect="1"/>
          </p:cNvPicPr>
          <p:nvPr/>
        </p:nvPicPr>
        <p:blipFill>
          <a:blip r:embed="rId7"/>
          <a:stretch>
            <a:fillRect/>
          </a:stretch>
        </p:blipFill>
        <p:spPr>
          <a:xfrm>
            <a:off x="3079376" y="457200"/>
            <a:ext cx="5768789" cy="3949251"/>
          </a:xfrm>
          <a:prstGeom prst="rect">
            <a:avLst/>
          </a:prstGeom>
        </p:spPr>
      </p:pic>
    </p:spTree>
    <p:extLst>
      <p:ext uri="{BB962C8B-B14F-4D97-AF65-F5344CB8AC3E}">
        <p14:creationId xmlns:p14="http://schemas.microsoft.com/office/powerpoint/2010/main" val="2124290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4842577" y="5799457"/>
            <a:ext cx="2398413" cy="430887"/>
          </a:xfrm>
          <a:prstGeom prst="rect">
            <a:avLst/>
          </a:prstGeom>
          <a:noFill/>
        </p:spPr>
        <p:txBody>
          <a:bodyPr wrap="none" rtlCol="0">
            <a:spAutoFit/>
          </a:bodyPr>
          <a:lstStyle/>
          <a:p>
            <a:r>
              <a:rPr lang="en-US" sz="2200" dirty="0" err="1">
                <a:latin typeface="Arial" panose="020B0604020202020204" pitchFamily="34" charset="0"/>
                <a:cs typeface="Arial" panose="020B0604020202020204" pitchFamily="34" charset="0"/>
              </a:rPr>
              <a:t>Máy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xách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tay</a:t>
            </a:r>
            <a:endParaRPr lang="en-US" sz="2200" dirty="0">
              <a:latin typeface="Arial" panose="020B0604020202020204" pitchFamily="34" charset="0"/>
              <a:cs typeface="Arial" panose="020B0604020202020204" pitchFamily="34" charset="0"/>
            </a:endParaRPr>
          </a:p>
        </p:txBody>
      </p:sp>
      <p:sp>
        <p:nvSpPr>
          <p:cNvPr id="18" name="TextBox 17"/>
          <p:cNvSpPr txBox="1"/>
          <p:nvPr/>
        </p:nvSpPr>
        <p:spPr>
          <a:xfrm>
            <a:off x="9086623" y="2103008"/>
            <a:ext cx="1648208"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hình</a:t>
            </a:r>
            <a:endParaRPr lang="en-US" sz="2600" b="1" dirty="0">
              <a:solidFill>
                <a:srgbClr val="3333CC"/>
              </a:solidFill>
              <a:latin typeface="Arial" panose="020B0604020202020204" pitchFamily="34" charset="0"/>
              <a:cs typeface="Arial" panose="020B0604020202020204" pitchFamily="34" charset="0"/>
            </a:endParaRPr>
          </a:p>
        </p:txBody>
      </p:sp>
      <p:sp>
        <p:nvSpPr>
          <p:cNvPr id="30" name="TextBox 29"/>
          <p:cNvSpPr txBox="1"/>
          <p:nvPr/>
        </p:nvSpPr>
        <p:spPr>
          <a:xfrm>
            <a:off x="9036127" y="4719988"/>
            <a:ext cx="1742785"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Thân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endParaRPr lang="en-US" sz="2600" b="1" dirty="0">
              <a:solidFill>
                <a:srgbClr val="3333CC"/>
              </a:solidFill>
              <a:latin typeface="Arial" panose="020B0604020202020204" pitchFamily="34" charset="0"/>
              <a:cs typeface="Arial" panose="020B0604020202020204" pitchFamily="34" charset="0"/>
            </a:endParaRPr>
          </a:p>
        </p:txBody>
      </p:sp>
      <p:sp>
        <p:nvSpPr>
          <p:cNvPr id="34" name="TextBox 33"/>
          <p:cNvSpPr txBox="1"/>
          <p:nvPr/>
        </p:nvSpPr>
        <p:spPr>
          <a:xfrm>
            <a:off x="1072669" y="2625885"/>
            <a:ext cx="1704313"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phím</a:t>
            </a:r>
            <a:endParaRPr lang="en-US" sz="2600" b="1"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stretch>
            <a:fillRect/>
          </a:stretch>
        </p:blipFill>
        <p:spPr>
          <a:xfrm>
            <a:off x="2894001" y="1816936"/>
            <a:ext cx="5788182" cy="3887226"/>
          </a:xfrm>
          <a:prstGeom prst="rect">
            <a:avLst/>
          </a:prstGeom>
          <a:ln w="12700">
            <a:noFill/>
          </a:ln>
        </p:spPr>
      </p:pic>
      <p:cxnSp>
        <p:nvCxnSpPr>
          <p:cNvPr id="25" name="Straight Arrow Connector 24"/>
          <p:cNvCxnSpPr/>
          <p:nvPr/>
        </p:nvCxnSpPr>
        <p:spPr>
          <a:xfrm flipH="1">
            <a:off x="3090496" y="4881037"/>
            <a:ext cx="1239611" cy="51436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879134" y="4526994"/>
            <a:ext cx="1535708" cy="512735"/>
            <a:chOff x="3879134" y="4526994"/>
            <a:chExt cx="1535708" cy="512735"/>
          </a:xfrm>
        </p:grpSpPr>
        <p:cxnSp>
          <p:nvCxnSpPr>
            <p:cNvPr id="12" name="Straight Connector 11"/>
            <p:cNvCxnSpPr/>
            <p:nvPr/>
          </p:nvCxnSpPr>
          <p:spPr>
            <a:xfrm>
              <a:off x="3879134" y="4773706"/>
              <a:ext cx="963443" cy="26602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42577" y="4770127"/>
              <a:ext cx="569981" cy="2696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39377" y="4526994"/>
              <a:ext cx="975465" cy="23326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893095" y="4533974"/>
              <a:ext cx="546282" cy="2327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124093" y="4928783"/>
            <a:ext cx="2111475" cy="892552"/>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Vùng</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chuột</a:t>
            </a:r>
            <a:r>
              <a:rPr lang="en-US" sz="2600" b="1" dirty="0">
                <a:solidFill>
                  <a:srgbClr val="3333CC"/>
                </a:solidFill>
                <a:latin typeface="Arial" panose="020B0604020202020204" pitchFamily="34" charset="0"/>
                <a:cs typeface="Arial" panose="020B0604020202020204" pitchFamily="34" charset="0"/>
              </a:rPr>
              <a:t> </a:t>
            </a:r>
          </a:p>
          <a:p>
            <a:pPr algn="ctr"/>
            <a:r>
              <a:rPr lang="en-US" sz="2600" b="1" dirty="0" err="1">
                <a:solidFill>
                  <a:srgbClr val="3333CC"/>
                </a:solidFill>
                <a:latin typeface="Arial" panose="020B0604020202020204" pitchFamily="34" charset="0"/>
                <a:cs typeface="Arial" panose="020B0604020202020204" pitchFamily="34" charset="0"/>
              </a:rPr>
              <a:t>cảm</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ứng</a:t>
            </a:r>
            <a:endParaRPr lang="en-US" sz="2600" b="1" dirty="0">
              <a:solidFill>
                <a:srgbClr val="3333CC"/>
              </a:solidFill>
              <a:latin typeface="Arial" panose="020B0604020202020204" pitchFamily="34" charset="0"/>
              <a:cs typeface="Arial" panose="020B0604020202020204" pitchFamily="34" charset="0"/>
            </a:endParaRPr>
          </a:p>
        </p:txBody>
      </p:sp>
      <p:cxnSp>
        <p:nvCxnSpPr>
          <p:cNvPr id="5" name="Straight Arrow Connector 4"/>
          <p:cNvCxnSpPr/>
          <p:nvPr/>
        </p:nvCxnSpPr>
        <p:spPr>
          <a:xfrm flipV="1">
            <a:off x="6893169" y="2364618"/>
            <a:ext cx="2197074" cy="83524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594919" y="3149105"/>
            <a:ext cx="2099826" cy="10984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7591689" y="4953338"/>
            <a:ext cx="1494934" cy="61830"/>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13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2299447" y="2043953"/>
            <a:ext cx="7678271" cy="437091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776802"/>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Phiếu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2501153" y="2477129"/>
            <a:ext cx="7046259" cy="738664"/>
          </a:xfrm>
          <a:prstGeom prst="rect">
            <a:avLst/>
          </a:prstGeom>
          <a:noFill/>
        </p:spPr>
        <p:txBody>
          <a:bodyPr wrap="square" rtlCol="0">
            <a:spAutoFit/>
          </a:bodyPr>
          <a:lstStyle/>
          <a:p>
            <a:pPr algn="ctr"/>
            <a:r>
              <a:rPr lang="en-US" sz="2100" b="1" dirty="0" err="1">
                <a:solidFill>
                  <a:srgbClr val="FF0000"/>
                </a:solidFill>
                <a:latin typeface="Arial" panose="020B0604020202020204" pitchFamily="34" charset="0"/>
                <a:cs typeface="Arial" panose="020B0604020202020204" pitchFamily="34" charset="0"/>
              </a:rPr>
              <a:t>Nêu</a:t>
            </a:r>
            <a:r>
              <a:rPr lang="en-US" sz="2100" b="1" dirty="0">
                <a:solidFill>
                  <a:srgbClr val="FF0000"/>
                </a:solidFill>
                <a:latin typeface="Arial" panose="020B0604020202020204" pitchFamily="34" charset="0"/>
                <a:cs typeface="Arial" panose="020B0604020202020204" pitchFamily="34" charset="0"/>
              </a:rPr>
              <a:t> c</a:t>
            </a:r>
            <a:r>
              <a:rPr lang="vi-VN" sz="2100" b="1" dirty="0">
                <a:solidFill>
                  <a:srgbClr val="FF0000"/>
                </a:solidFill>
                <a:latin typeface="Arial" panose="020B0604020202020204" pitchFamily="34" charset="0"/>
                <a:cs typeface="Arial" panose="020B0604020202020204" pitchFamily="34" charset="0"/>
              </a:rPr>
              <a:t>ác thành phần cơ bản của</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máy tính </a:t>
            </a:r>
            <a:r>
              <a:rPr lang="en-US" sz="2100" b="1" dirty="0">
                <a:solidFill>
                  <a:srgbClr val="FF0000"/>
                </a:solidFill>
                <a:latin typeface="Arial" panose="020B0604020202020204" pitchFamily="34" charset="0"/>
                <a:cs typeface="Arial" panose="020B0604020202020204" pitchFamily="34" charset="0"/>
              </a:rPr>
              <a:t>x</a:t>
            </a:r>
            <a:r>
              <a:rPr lang="vi-VN" sz="2100" b="1" dirty="0">
                <a:solidFill>
                  <a:srgbClr val="FF0000"/>
                </a:solidFill>
                <a:latin typeface="Arial" panose="020B0604020202020204" pitchFamily="34" charset="0"/>
                <a:cs typeface="Arial" panose="020B0604020202020204" pitchFamily="34" charset="0"/>
              </a:rPr>
              <a:t>ách tay và </a:t>
            </a:r>
            <a:r>
              <a:rPr lang="en-US" sz="2100" b="1" dirty="0" err="1">
                <a:solidFill>
                  <a:srgbClr val="FF0000"/>
                </a:solidFill>
                <a:latin typeface="Arial" panose="020B0604020202020204" pitchFamily="34" charset="0"/>
                <a:cs typeface="Arial" panose="020B0604020202020204" pitchFamily="34" charset="0"/>
              </a:rPr>
              <a:t>máy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tính</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để bàn</a:t>
            </a:r>
            <a:r>
              <a:rPr lang="en-US" sz="2100" b="1" dirty="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06254040"/>
              </p:ext>
            </p:extLst>
          </p:nvPr>
        </p:nvGraphicFramePr>
        <p:xfrm>
          <a:off x="2635624" y="3256134"/>
          <a:ext cx="6992470" cy="2933292"/>
        </p:xfrm>
        <a:graphic>
          <a:graphicData uri="http://schemas.openxmlformats.org/drawingml/2006/table">
            <a:tbl>
              <a:tblPr firstRow="1" bandRow="1">
                <a:tableStyleId>{7DF18680-E054-41AD-8BC1-D1AEF772440D}</a:tableStyleId>
              </a:tblPr>
              <a:tblGrid>
                <a:gridCol w="3496235">
                  <a:extLst>
                    <a:ext uri="{9D8B030D-6E8A-4147-A177-3AD203B41FA5}">
                      <a16:colId xmlns:a16="http://schemas.microsoft.com/office/drawing/2014/main" val="20000"/>
                    </a:ext>
                  </a:extLst>
                </a:gridCol>
                <a:gridCol w="3496235">
                  <a:extLst>
                    <a:ext uri="{9D8B030D-6E8A-4147-A177-3AD203B41FA5}">
                      <a16:colId xmlns:a16="http://schemas.microsoft.com/office/drawing/2014/main" val="20001"/>
                    </a:ext>
                  </a:extLst>
                </a:gridCol>
              </a:tblGrid>
              <a:tr h="512784">
                <a:tc>
                  <a:txBody>
                    <a:bodyPr/>
                    <a:lstStyle/>
                    <a:p>
                      <a:pPr algn="ctr"/>
                      <a:r>
                        <a:rPr lang="en-US" sz="2000" dirty="0"/>
                        <a:t>MÁY</a:t>
                      </a:r>
                      <a:r>
                        <a:rPr lang="en-US" sz="2000" baseline="0" dirty="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a:t>MÁY</a:t>
                      </a:r>
                      <a:r>
                        <a:rPr lang="en-US" sz="2000" baseline="0" dirty="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420508">
                <a:tc>
                  <a:txBody>
                    <a:bodyPr/>
                    <a:lstStyle/>
                    <a:p>
                      <a:pPr algn="l">
                        <a:lnSpc>
                          <a:spcPct val="150000"/>
                        </a:lnSpc>
                      </a:pPr>
                      <a:r>
                        <a:rPr lang="en-US" sz="2200" b="1" dirty="0" err="1">
                          <a:latin typeface="Arial" panose="020B0604020202020204" pitchFamily="34" charset="0"/>
                          <a:cs typeface="Arial" panose="020B0604020202020204" pitchFamily="34" charset="0"/>
                        </a:rPr>
                        <a:t>Các</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thành</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phần</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cơ</a:t>
                      </a:r>
                      <a:r>
                        <a:rPr lang="en-US" sz="2200" b="1" baseline="0" dirty="0">
                          <a:latin typeface="Arial" panose="020B0604020202020204" pitchFamily="34" charset="0"/>
                          <a:cs typeface="Arial" panose="020B0604020202020204" pitchFamily="34" charset="0"/>
                        </a:rPr>
                        <a:t> </a:t>
                      </a:r>
                      <a:r>
                        <a:rPr lang="en-US" sz="2200" b="1" baseline="0" dirty="0" err="1">
                          <a:latin typeface="Arial" panose="020B0604020202020204" pitchFamily="34" charset="0"/>
                          <a:cs typeface="Arial" panose="020B0604020202020204" pitchFamily="34" charset="0"/>
                        </a:rPr>
                        <a:t>bản</a:t>
                      </a:r>
                      <a:r>
                        <a:rPr lang="en-US" sz="2200" b="1" baseline="0" dirty="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Màn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hình</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Thân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máy</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Chuột</a:t>
                      </a:r>
                      <a:endParaRPr lang="en-US" sz="22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200" b="0" baseline="0" dirty="0" err="1">
                          <a:latin typeface="Arial" panose="020B0604020202020204" pitchFamily="34" charset="0"/>
                          <a:cs typeface="Arial" panose="020B0604020202020204" pitchFamily="34" charset="0"/>
                        </a:rPr>
                        <a:t>Bàn</a:t>
                      </a:r>
                      <a:r>
                        <a:rPr lang="en-US" sz="2200" b="0" baseline="0" dirty="0">
                          <a:latin typeface="Arial" panose="020B0604020202020204" pitchFamily="34" charset="0"/>
                          <a:cs typeface="Arial" panose="020B0604020202020204" pitchFamily="34" charset="0"/>
                        </a:rPr>
                        <a:t> </a:t>
                      </a:r>
                      <a:r>
                        <a:rPr lang="en-US" sz="2200" b="0" baseline="0" dirty="0" err="1">
                          <a:latin typeface="Arial" panose="020B0604020202020204" pitchFamily="34" charset="0"/>
                          <a:cs typeface="Arial" panose="020B0604020202020204" pitchFamily="34" charset="0"/>
                        </a:rPr>
                        <a:t>phím</a:t>
                      </a:r>
                      <a:endParaRPr lang="en-US" sz="2200" b="0" baseline="0" dirty="0">
                        <a:latin typeface="Arial" panose="020B0604020202020204" pitchFamily="34" charset="0"/>
                        <a:cs typeface="Arial" panose="020B0604020202020204" pitchFamily="34" charset="0"/>
                      </a:endParaRPr>
                    </a:p>
                  </a:txBody>
                  <a:tcPr/>
                </a:tc>
                <a:tc>
                  <a:txBody>
                    <a:bodyPr/>
                    <a:lstStyle/>
                    <a:p>
                      <a:pPr algn="l">
                        <a:lnSpc>
                          <a:spcPct val="150000"/>
                        </a:lnSpc>
                      </a:pPr>
                      <a:r>
                        <a:rPr lang="en-US" sz="2000" b="1" dirty="0" err="1">
                          <a:latin typeface="Arial" panose="020B0604020202020204" pitchFamily="34" charset="0"/>
                          <a:cs typeface="Arial" panose="020B0604020202020204" pitchFamily="34" charset="0"/>
                        </a:rPr>
                        <a:t>Các</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thành</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phần</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cơ</a:t>
                      </a:r>
                      <a:r>
                        <a:rPr lang="en-US" sz="2000" b="1" baseline="0" dirty="0">
                          <a:latin typeface="Arial" panose="020B0604020202020204" pitchFamily="34" charset="0"/>
                          <a:cs typeface="Arial" panose="020B0604020202020204" pitchFamily="34" charset="0"/>
                        </a:rPr>
                        <a:t> </a:t>
                      </a:r>
                      <a:r>
                        <a:rPr lang="en-US" sz="2000" b="1" baseline="0" dirty="0" err="1">
                          <a:latin typeface="Arial" panose="020B0604020202020204" pitchFamily="34" charset="0"/>
                          <a:cs typeface="Arial" panose="020B0604020202020204" pitchFamily="34" charset="0"/>
                        </a:rPr>
                        <a:t>bản</a:t>
                      </a:r>
                      <a:r>
                        <a:rPr lang="en-US" sz="2000" b="1" baseline="0" dirty="0">
                          <a:latin typeface="Arial" panose="020B0604020202020204" pitchFamily="34" charset="0"/>
                          <a:cs typeface="Arial" panose="020B0604020202020204" pitchFamily="34" charset="0"/>
                        </a:rPr>
                        <a:t>:</a:t>
                      </a: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Màn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hình</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Thân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máy</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Vùng</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cảm</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ứng</a:t>
                      </a:r>
                      <a:r>
                        <a:rPr lang="en-US" sz="2000" b="0" baseline="0" dirty="0">
                          <a:latin typeface="Arial" panose="020B0604020202020204" pitchFamily="34" charset="0"/>
                          <a:cs typeface="Arial" panose="020B0604020202020204" pitchFamily="34" charset="0"/>
                        </a:rPr>
                        <a:t> </a:t>
                      </a:r>
                      <a:r>
                        <a:rPr lang="en-US" sz="2000" b="0" baseline="0">
                          <a:latin typeface="Arial" panose="020B0604020202020204" pitchFamily="34" charset="0"/>
                          <a:cs typeface="Arial" panose="020B0604020202020204" pitchFamily="34" charset="0"/>
                        </a:rPr>
                        <a:t>chuột</a:t>
                      </a:r>
                      <a:endParaRPr lang="en-US" sz="2000" b="0" baseline="0" dirty="0">
                        <a:latin typeface="Arial" panose="020B0604020202020204" pitchFamily="34" charset="0"/>
                        <a:cs typeface="Arial" panose="020B0604020202020204" pitchFamily="34" charset="0"/>
                      </a:endParaRPr>
                    </a:p>
                    <a:p>
                      <a:pPr marL="342900" marR="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lang="en-US" sz="2000" b="0" baseline="0" dirty="0" err="1">
                          <a:latin typeface="Arial" panose="020B0604020202020204" pitchFamily="34" charset="0"/>
                          <a:cs typeface="Arial" panose="020B0604020202020204" pitchFamily="34" charset="0"/>
                        </a:rPr>
                        <a:t>Bàn</a:t>
                      </a:r>
                      <a:r>
                        <a:rPr lang="en-US" sz="2000" b="0" baseline="0" dirty="0">
                          <a:latin typeface="Arial" panose="020B0604020202020204" pitchFamily="34" charset="0"/>
                          <a:cs typeface="Arial" panose="020B0604020202020204" pitchFamily="34" charset="0"/>
                        </a:rPr>
                        <a:t> </a:t>
                      </a:r>
                      <a:r>
                        <a:rPr lang="en-US" sz="2000" b="0" baseline="0" dirty="0" err="1">
                          <a:latin typeface="Arial" panose="020B0604020202020204" pitchFamily="34" charset="0"/>
                          <a:cs typeface="Arial" panose="020B0604020202020204" pitchFamily="34" charset="0"/>
                        </a:rPr>
                        <a:t>phím</a:t>
                      </a:r>
                      <a:endParaRPr lang="en-US" sz="2000" b="0" baseline="0" dirty="0">
                        <a:latin typeface="Arial" panose="020B0604020202020204" pitchFamily="34" charset="0"/>
                        <a:cs typeface="Arial" panose="020B0604020202020204" pitchFamily="34" charset="0"/>
                      </a:endParaRPr>
                    </a:p>
                    <a:p>
                      <a:pPr algn="ctr">
                        <a:lnSpc>
                          <a:spcPct val="150000"/>
                        </a:lnSpc>
                      </a:pPr>
                      <a:endParaRPr lang="en-US" sz="2000" baseline="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3143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427291" y="1208496"/>
            <a:ext cx="11419567" cy="536587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1030601" y="1383308"/>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28" name="Horizontal Scroll 27"/>
          <p:cNvSpPr/>
          <p:nvPr/>
        </p:nvSpPr>
        <p:spPr>
          <a:xfrm>
            <a:off x="1537727" y="2508908"/>
            <a:ext cx="9354391"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để</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bàn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và</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xách</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tay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đều</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có</a:t>
            </a:r>
            <a:r>
              <a:rPr lang="en-US" sz="2600" b="1" dirty="0">
                <a:latin typeface="Arial" panose="020B0604020202020204" pitchFamily="34" charset="0"/>
                <a:cs typeface="Arial" panose="020B0604020202020204" pitchFamily="34" charset="0"/>
              </a:rPr>
              <a:t> </a:t>
            </a:r>
            <a:r>
              <a:rPr lang="vi-VN" sz="2600" b="1" dirty="0">
                <a:latin typeface="Arial" panose="020B0604020202020204" pitchFamily="34" charset="0"/>
                <a:cs typeface="Arial" panose="020B0604020202020204" pitchFamily="34" charset="0"/>
              </a:rPr>
              <a:t>bốn thành phần cơ bản là: thân máy, màn hình, bàn phím và chuột máy tính hoặc vùng cảm ứng chuột.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78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882684" y="1390706"/>
            <a:ext cx="8330678" cy="584775"/>
            <a:chOff x="712076" y="1405392"/>
            <a:chExt cx="8330678"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82355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800" b="1" dirty="0" err="1">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5" name="Picture 14"/>
          <p:cNvPicPr>
            <a:picLocks noChangeAspect="1"/>
          </p:cNvPicPr>
          <p:nvPr/>
        </p:nvPicPr>
        <p:blipFill rotWithShape="1">
          <a:blip r:embed="rId3"/>
          <a:srcRect t="7401"/>
          <a:stretch/>
        </p:blipFill>
        <p:spPr>
          <a:xfrm>
            <a:off x="823275" y="2765074"/>
            <a:ext cx="5904869" cy="3253572"/>
          </a:xfrm>
          <a:prstGeom prst="rect">
            <a:avLst/>
          </a:prstGeom>
          <a:ln w="12700">
            <a:noFill/>
          </a:ln>
        </p:spPr>
      </p:pic>
      <p:pic>
        <p:nvPicPr>
          <p:cNvPr id="3" name="Picture 2"/>
          <p:cNvPicPr>
            <a:picLocks noChangeAspect="1"/>
          </p:cNvPicPr>
          <p:nvPr/>
        </p:nvPicPr>
        <p:blipFill>
          <a:blip r:embed="rId4"/>
          <a:stretch>
            <a:fillRect/>
          </a:stretch>
        </p:blipFill>
        <p:spPr>
          <a:xfrm>
            <a:off x="5325728" y="3092822"/>
            <a:ext cx="2724149" cy="2064845"/>
          </a:xfrm>
          <a:prstGeom prst="rect">
            <a:avLst/>
          </a:prstGeom>
        </p:spPr>
      </p:pic>
      <p:sp>
        <p:nvSpPr>
          <p:cNvPr id="4" name="Oval 3"/>
          <p:cNvSpPr/>
          <p:nvPr/>
        </p:nvSpPr>
        <p:spPr>
          <a:xfrm>
            <a:off x="5312281" y="3231756"/>
            <a:ext cx="2836638" cy="2046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8318715" y="2636466"/>
            <a:ext cx="2351438" cy="825191"/>
          </a:xfrm>
          <a:prstGeom prst="wedgeEllipseCallout">
            <a:avLst>
              <a:gd name="adj1" fmla="val -73573"/>
              <a:gd name="adj2" fmla="val 50917"/>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Đây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gì</a:t>
            </a:r>
            <a:r>
              <a:rPr lang="en-US" sz="2400" dirty="0">
                <a:solidFill>
                  <a:schemeClr val="tx1"/>
                </a:solidFill>
                <a:latin typeface="Arial" panose="020B0604020202020204" pitchFamily="34" charset="0"/>
                <a:cs typeface="Arial" panose="020B0604020202020204" pitchFamily="34" charset="0"/>
              </a:rPr>
              <a:t>?</a:t>
            </a:r>
          </a:p>
        </p:txBody>
      </p:sp>
      <p:cxnSp>
        <p:nvCxnSpPr>
          <p:cNvPr id="24" name="Straight Arrow Connector 23"/>
          <p:cNvCxnSpPr/>
          <p:nvPr/>
        </p:nvCxnSpPr>
        <p:spPr>
          <a:xfrm flipV="1">
            <a:off x="6874515" y="2575545"/>
            <a:ext cx="594320" cy="9965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095575" y="2173554"/>
            <a:ext cx="824265" cy="523220"/>
          </a:xfrm>
          <a:prstGeom prst="rect">
            <a:avLst/>
          </a:prstGeom>
          <a:noFill/>
        </p:spPr>
        <p:txBody>
          <a:bodyPr wrap="none" rtlCol="0">
            <a:spAutoFit/>
          </a:bodyPr>
          <a:lstStyle/>
          <a:p>
            <a:r>
              <a:rPr lang="en-US" sz="2800" b="1" dirty="0">
                <a:solidFill>
                  <a:srgbClr val="3333CC"/>
                </a:solidFill>
                <a:latin typeface="Arial" panose="020B0604020202020204" pitchFamily="34" charset="0"/>
                <a:cs typeface="Arial" panose="020B0604020202020204" pitchFamily="34" charset="0"/>
              </a:rPr>
              <a:t>Loa</a:t>
            </a:r>
          </a:p>
        </p:txBody>
      </p:sp>
      <p:sp>
        <p:nvSpPr>
          <p:cNvPr id="28" name="Rounded Rectangle 27"/>
          <p:cNvSpPr/>
          <p:nvPr/>
        </p:nvSpPr>
        <p:spPr>
          <a:xfrm>
            <a:off x="7969195" y="2842535"/>
            <a:ext cx="3798450" cy="2858237"/>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hãy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thân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máy</a:t>
            </a:r>
            <a:r>
              <a:rPr lang="en-US" sz="2600" dirty="0">
                <a:latin typeface="Arial" panose="020B0604020202020204" pitchFamily="34" charset="0"/>
                <a:cs typeface="Arial" panose="020B0604020202020204" pitchFamily="34" charset="0"/>
              </a:rPr>
              <a:t>, </a:t>
            </a:r>
            <a:r>
              <a:rPr lang="vi-VN" sz="2600" dirty="0">
                <a:latin typeface="Arial" panose="020B0604020202020204" pitchFamily="34" charset="0"/>
                <a:cs typeface="Arial" panose="020B0604020202020204" pitchFamily="34" charset="0"/>
              </a:rPr>
              <a:t>bàn phím, chuột, màn hình và loa có chức năng gì?</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76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1"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7" grpId="0" animBg="1"/>
      <p:bldP spid="17" grpId="1" animBg="1"/>
      <p:bldP spid="25" grpId="0"/>
      <p:bldP spid="25" grpId="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TRÒ CHƠI</a:t>
            </a:r>
            <a:endPar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le 6"/>
          <p:cNvSpPr/>
          <p:nvPr/>
        </p:nvSpPr>
        <p:spPr>
          <a:xfrm>
            <a:off x="333162" y="1173104"/>
            <a:ext cx="11582400" cy="542595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142997" y="2514600"/>
            <a:ext cx="1734671"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Bàn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phím</a:t>
            </a:r>
            <a:endParaRPr lang="en-US" sz="2400" b="1" dirty="0">
              <a:solidFill>
                <a:srgbClr val="FF0000"/>
              </a:solidFill>
              <a:latin typeface="Arial" pitchFamily="34" charset="0"/>
              <a:cs typeface="Arial" pitchFamily="34" charset="0"/>
            </a:endParaRPr>
          </a:p>
        </p:txBody>
      </p:sp>
      <p:sp>
        <p:nvSpPr>
          <p:cNvPr id="19" name="TextBox 18"/>
          <p:cNvSpPr txBox="1"/>
          <p:nvPr/>
        </p:nvSpPr>
        <p:spPr>
          <a:xfrm>
            <a:off x="1116104" y="4114997"/>
            <a:ext cx="1761564"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Màn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hình</a:t>
            </a:r>
            <a:endParaRPr lang="en-US" sz="2400" b="1" dirty="0">
              <a:solidFill>
                <a:srgbClr val="FF0000"/>
              </a:solidFill>
              <a:latin typeface="Arial" pitchFamily="34" charset="0"/>
              <a:cs typeface="Arial" pitchFamily="34" charset="0"/>
            </a:endParaRPr>
          </a:p>
        </p:txBody>
      </p:sp>
      <p:sp>
        <p:nvSpPr>
          <p:cNvPr id="22" name="TextBox 21"/>
          <p:cNvSpPr txBox="1"/>
          <p:nvPr/>
        </p:nvSpPr>
        <p:spPr>
          <a:xfrm>
            <a:off x="1116104" y="3321522"/>
            <a:ext cx="1761564"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Chuột</a:t>
            </a:r>
            <a:endParaRPr lang="en-US" sz="2400" b="1" dirty="0">
              <a:solidFill>
                <a:srgbClr val="FF0000"/>
              </a:solidFill>
              <a:latin typeface="Arial" pitchFamily="34" charset="0"/>
              <a:cs typeface="Arial" pitchFamily="34" charset="0"/>
            </a:endParaRPr>
          </a:p>
        </p:txBody>
      </p:sp>
      <p:sp>
        <p:nvSpPr>
          <p:cNvPr id="26" name="TextBox 25"/>
          <p:cNvSpPr txBox="1"/>
          <p:nvPr/>
        </p:nvSpPr>
        <p:spPr>
          <a:xfrm>
            <a:off x="1116104" y="4902087"/>
            <a:ext cx="1761564"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a:solidFill>
                  <a:srgbClr val="FF0000"/>
                </a:solidFill>
                <a:latin typeface="Arial" pitchFamily="34" charset="0"/>
                <a:cs typeface="Arial" pitchFamily="34" charset="0"/>
              </a:rPr>
              <a:t>Loa</a:t>
            </a:r>
          </a:p>
        </p:txBody>
      </p:sp>
      <p:sp>
        <p:nvSpPr>
          <p:cNvPr id="27" name="TextBox 26"/>
          <p:cNvSpPr txBox="1"/>
          <p:nvPr/>
        </p:nvSpPr>
        <p:spPr>
          <a:xfrm>
            <a:off x="5114354" y="2492189"/>
            <a:ext cx="587188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Giúp</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điều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khiển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máy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tính</a:t>
            </a:r>
            <a:r>
              <a:rPr lang="en-US" sz="2400" b="1" dirty="0">
                <a:solidFill>
                  <a:srgbClr val="FF0000"/>
                </a:solidFill>
                <a:latin typeface="Arial" pitchFamily="34" charset="0"/>
                <a:cs typeface="Arial" pitchFamily="34" charset="0"/>
              </a:rPr>
              <a:t> …</a:t>
            </a:r>
          </a:p>
        </p:txBody>
      </p:sp>
      <p:sp>
        <p:nvSpPr>
          <p:cNvPr id="29" name="TextBox 28"/>
          <p:cNvSpPr txBox="1"/>
          <p:nvPr/>
        </p:nvSpPr>
        <p:spPr>
          <a:xfrm>
            <a:off x="5087461" y="4065692"/>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Gửi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các</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hiệu</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vào</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máy</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tính</a:t>
            </a:r>
            <a:endParaRPr lang="en-US" sz="2400" b="1" dirty="0">
              <a:solidFill>
                <a:srgbClr val="FF0000"/>
              </a:solidFill>
              <a:latin typeface="Arial" pitchFamily="34" charset="0"/>
              <a:cs typeface="Arial" pitchFamily="34" charset="0"/>
            </a:endParaRPr>
          </a:p>
        </p:txBody>
      </p:sp>
      <p:sp>
        <p:nvSpPr>
          <p:cNvPr id="30" name="TextBox 29"/>
          <p:cNvSpPr txBox="1"/>
          <p:nvPr/>
        </p:nvSpPr>
        <p:spPr>
          <a:xfrm>
            <a:off x="5087461" y="3299111"/>
            <a:ext cx="5893527" cy="461665"/>
          </a:xfrm>
          <a:prstGeom prst="rect">
            <a:avLst/>
          </a:prstGeom>
          <a:ln w="28575">
            <a:solidFill>
              <a:srgbClr val="3333C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Để</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phát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âm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thanh</a:t>
            </a:r>
            <a:endParaRPr lang="en-US" sz="2400" b="1" dirty="0">
              <a:solidFill>
                <a:srgbClr val="FF0000"/>
              </a:solidFill>
              <a:latin typeface="Arial" pitchFamily="34" charset="0"/>
              <a:cs typeface="Arial" pitchFamily="34" charset="0"/>
            </a:endParaRPr>
          </a:p>
        </p:txBody>
      </p:sp>
      <p:sp>
        <p:nvSpPr>
          <p:cNvPr id="31" name="TextBox 30"/>
          <p:cNvSpPr txBox="1"/>
          <p:nvPr/>
        </p:nvSpPr>
        <p:spPr>
          <a:xfrm>
            <a:off x="5087461" y="4879676"/>
            <a:ext cx="5893527" cy="461665"/>
          </a:xfrm>
          <a:prstGeom prst="rect">
            <a:avLst/>
          </a:prstGeom>
          <a:ln w="28575">
            <a:solidFill>
              <a:srgbClr val="3333CC"/>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err="1">
                <a:solidFill>
                  <a:srgbClr val="FF0000"/>
                </a:solidFill>
                <a:latin typeface="Arial" pitchFamily="34" charset="0"/>
                <a:cs typeface="Arial" pitchFamily="34" charset="0"/>
              </a:rPr>
              <a:t>Nơi</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hiển</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thị</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kết</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quả</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làm</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việc</a:t>
            </a:r>
            <a:endParaRPr lang="en-US" sz="2400" b="1" dirty="0">
              <a:solidFill>
                <a:srgbClr val="FF0000"/>
              </a:solidFill>
              <a:latin typeface="Arial" pitchFamily="34" charset="0"/>
              <a:cs typeface="Arial" pitchFamily="34" charset="0"/>
            </a:endParaRPr>
          </a:p>
        </p:txBody>
      </p:sp>
      <p:cxnSp>
        <p:nvCxnSpPr>
          <p:cNvPr id="5" name="Straight Arrow Connector 4"/>
          <p:cNvCxnSpPr>
            <a:stCxn id="18" idx="3"/>
          </p:cNvCxnSpPr>
          <p:nvPr/>
        </p:nvCxnSpPr>
        <p:spPr>
          <a:xfrm>
            <a:off x="2877668" y="2745433"/>
            <a:ext cx="2209793" cy="16114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877667" y="2723021"/>
            <a:ext cx="2209794" cy="81885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880666" y="4356847"/>
            <a:ext cx="2206795" cy="77607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874670" y="3484198"/>
            <a:ext cx="2185898" cy="162724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653682" y="1990165"/>
            <a:ext cx="2497223" cy="923330"/>
          </a:xfrm>
          <a:prstGeom prst="rect">
            <a:avLst/>
          </a:prstGeom>
          <a:noFill/>
        </p:spPr>
        <p:txBody>
          <a:bodyPr wrap="square" rtlCol="0">
            <a:spAutoFit/>
          </a:bodyPr>
          <a:lstStyle/>
          <a:p>
            <a:r>
              <a:rPr lang="en-US" dirty="0"/>
              <a:t>Click </a:t>
            </a:r>
            <a:r>
              <a:rPr lang="en-US" dirty="0" err="1"/>
              <a:t>vào</a:t>
            </a:r>
            <a:r>
              <a:rPr lang="en-US" dirty="0"/>
              <a:t> </a:t>
            </a:r>
            <a:r>
              <a:rPr lang="en-US" dirty="0" err="1"/>
              <a:t>bàn</a:t>
            </a:r>
            <a:r>
              <a:rPr lang="en-US" dirty="0"/>
              <a:t> </a:t>
            </a:r>
            <a:r>
              <a:rPr lang="en-US" dirty="0" err="1"/>
              <a:t>phím</a:t>
            </a:r>
            <a:r>
              <a:rPr lang="en-US" dirty="0"/>
              <a:t>, </a:t>
            </a:r>
            <a:r>
              <a:rPr lang="en-US" dirty="0" err="1"/>
              <a:t>chuột</a:t>
            </a:r>
            <a:r>
              <a:rPr lang="en-US" dirty="0"/>
              <a:t>… </a:t>
            </a:r>
            <a:r>
              <a:rPr lang="en-US" dirty="0" err="1"/>
              <a:t>để</a:t>
            </a:r>
            <a:r>
              <a:rPr lang="en-US" dirty="0"/>
              <a:t> </a:t>
            </a:r>
            <a:r>
              <a:rPr lang="en-US" dirty="0" err="1"/>
              <a:t>xuất</a:t>
            </a:r>
            <a:r>
              <a:rPr lang="en-US" dirty="0"/>
              <a:t> </a:t>
            </a:r>
            <a:r>
              <a:rPr lang="en-US" dirty="0" err="1"/>
              <a:t>hiện</a:t>
            </a:r>
            <a:r>
              <a:rPr lang="en-US" dirty="0"/>
              <a:t> </a:t>
            </a:r>
            <a:r>
              <a:rPr lang="en-US" dirty="0" err="1"/>
              <a:t>liên</a:t>
            </a:r>
            <a:r>
              <a:rPr lang="en-US" dirty="0"/>
              <a:t> </a:t>
            </a:r>
            <a:r>
              <a:rPr lang="en-US" dirty="0" err="1"/>
              <a:t>kết</a:t>
            </a:r>
            <a:endParaRPr lang="en-US" dirty="0"/>
          </a:p>
        </p:txBody>
      </p:sp>
    </p:spTree>
    <p:extLst>
      <p:ext uri="{BB962C8B-B14F-4D97-AF65-F5344CB8AC3E}">
        <p14:creationId xmlns:p14="http://schemas.microsoft.com/office/powerpoint/2010/main" val="66718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linds(horizontal)">
                                      <p:cBhvr>
                                        <p:cTn id="19" dur="500"/>
                                        <p:tgtEl>
                                          <p:spTgt spid="2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linds(horizontal)">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18" grpId="0" animBg="1"/>
      <p:bldP spid="19" grpId="0" animBg="1"/>
      <p:bldP spid="22" grpId="0" animBg="1"/>
      <p:bldP spid="26" grpId="0" animBg="1"/>
      <p:bldP spid="27" grpId="0" animBg="1"/>
      <p:bldP spid="29" grpId="0" animBg="1"/>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sp>
        <p:nvSpPr>
          <p:cNvPr id="7" name="Rounded Rectangle 6"/>
          <p:cNvSpPr/>
          <p:nvPr/>
        </p:nvSpPr>
        <p:spPr>
          <a:xfrm>
            <a:off x="346609" y="1146209"/>
            <a:ext cx="11582400" cy="542940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788555" y="1296577"/>
            <a:ext cx="7696210" cy="584775"/>
            <a:chOff x="712076" y="1405392"/>
            <a:chExt cx="7696210" cy="584775"/>
          </a:xfrm>
        </p:grpSpPr>
        <p:grpSp>
          <p:nvGrpSpPr>
            <p:cNvPr id="9" name="Group 8"/>
            <p:cNvGrpSpPr/>
            <p:nvPr/>
          </p:nvGrpSpPr>
          <p:grpSpPr>
            <a:xfrm>
              <a:off x="712076" y="1405392"/>
              <a:ext cx="445956" cy="584775"/>
              <a:chOff x="1104838" y="1405332"/>
              <a:chExt cx="445956" cy="584775"/>
            </a:xfrm>
          </p:grpSpPr>
          <p:sp>
            <p:nvSpPr>
              <p:cNvPr id="11" name="Rectangle 10"/>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0" name="TextBox 9"/>
            <p:cNvSpPr txBox="1"/>
            <p:nvPr/>
          </p:nvSpPr>
          <p:spPr>
            <a:xfrm>
              <a:off x="1219202" y="1459948"/>
              <a:ext cx="7189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Thân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màn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hình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bàn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phím</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chuột</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loa</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4" name="Rounded Rectangle 13"/>
          <p:cNvSpPr/>
          <p:nvPr/>
        </p:nvSpPr>
        <p:spPr>
          <a:xfrm>
            <a:off x="802195" y="2003612"/>
            <a:ext cx="7230306" cy="4343399"/>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indent="-403225" algn="just">
              <a:lnSpc>
                <a:spcPct val="114000"/>
              </a:lnSpc>
            </a:pPr>
            <a:r>
              <a:rPr lang="vi-VN" sz="2400" dirty="0">
                <a:solidFill>
                  <a:srgbClr val="3333CC"/>
                </a:solidFill>
              </a:rPr>
              <a:t>a. </a:t>
            </a:r>
            <a:r>
              <a:rPr lang="vi-VN" sz="2400" dirty="0">
                <a:solidFill>
                  <a:srgbClr val="FF0000"/>
                </a:solidFill>
              </a:rPr>
              <a:t>Thân máy </a:t>
            </a:r>
            <a:r>
              <a:rPr lang="vi-VN" sz="2400" dirty="0">
                <a:solidFill>
                  <a:srgbClr val="3333CC"/>
                </a:solidFill>
              </a:rPr>
              <a:t>xử lí các thông tin và điều khiển mọi hoạt động của máy tính.</a:t>
            </a:r>
            <a:endParaRPr lang="en-US" sz="2400" dirty="0">
              <a:solidFill>
                <a:srgbClr val="3333CC"/>
              </a:solidFill>
            </a:endParaRPr>
          </a:p>
          <a:p>
            <a:pPr marL="403225" indent="-403225" algn="just">
              <a:lnSpc>
                <a:spcPct val="114000"/>
              </a:lnSpc>
            </a:pPr>
            <a:r>
              <a:rPr lang="vi-VN" sz="2400" dirty="0">
                <a:solidFill>
                  <a:srgbClr val="3333CC"/>
                </a:solidFill>
              </a:rPr>
              <a:t>b. </a:t>
            </a:r>
            <a:r>
              <a:rPr lang="vi-VN" sz="2400" dirty="0">
                <a:solidFill>
                  <a:srgbClr val="FF0000"/>
                </a:solidFill>
              </a:rPr>
              <a:t>Màn hình </a:t>
            </a:r>
            <a:r>
              <a:rPr lang="vi-VN" sz="2400" dirty="0">
                <a:solidFill>
                  <a:srgbClr val="3333CC"/>
                </a:solidFill>
              </a:rPr>
              <a:t>là nơi hiển thị kết quả làm việc của máy tính.</a:t>
            </a:r>
            <a:r>
              <a:rPr lang="en-US" sz="2400" dirty="0">
                <a:solidFill>
                  <a:srgbClr val="3333CC"/>
                </a:solidFill>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ứng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có</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thêm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chức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nhập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a:t>
            </a:r>
          </a:p>
          <a:p>
            <a:pPr marL="403225" indent="-403225" algn="just">
              <a:lnSpc>
                <a:spcPct val="114000"/>
              </a:lnSpc>
            </a:pPr>
            <a:r>
              <a:rPr lang="vi-VN" sz="2400" dirty="0">
                <a:solidFill>
                  <a:srgbClr val="3333CC"/>
                </a:solidFill>
              </a:rPr>
              <a:t>c. </a:t>
            </a:r>
            <a:r>
              <a:rPr lang="vi-VN" sz="2400" dirty="0">
                <a:solidFill>
                  <a:srgbClr val="FF0000"/>
                </a:solidFill>
              </a:rPr>
              <a:t>Bàn phím </a:t>
            </a:r>
            <a:r>
              <a:rPr lang="vi-VN" sz="2400" dirty="0">
                <a:solidFill>
                  <a:srgbClr val="3333CC"/>
                </a:solidFill>
              </a:rPr>
              <a:t>dùng để nhập văn bản và gửi tín hiệu vào cho máy tính.</a:t>
            </a:r>
            <a:endParaRPr lang="en-US" sz="2400" dirty="0">
              <a:solidFill>
                <a:srgbClr val="3333CC"/>
              </a:solidFill>
            </a:endParaRPr>
          </a:p>
          <a:p>
            <a:pPr marL="403225" indent="-403225" algn="just">
              <a:lnSpc>
                <a:spcPct val="114000"/>
              </a:lnSpc>
            </a:pPr>
            <a:r>
              <a:rPr lang="vi-VN" sz="2400" dirty="0">
                <a:solidFill>
                  <a:srgbClr val="3333CC"/>
                </a:solidFill>
              </a:rPr>
              <a:t>d. </a:t>
            </a:r>
            <a:r>
              <a:rPr lang="vi-VN" sz="2400" dirty="0">
                <a:solidFill>
                  <a:srgbClr val="FF0000"/>
                </a:solidFill>
              </a:rPr>
              <a:t>Chuột máy tính </a:t>
            </a:r>
            <a:r>
              <a:rPr lang="vi-VN" sz="2400" dirty="0">
                <a:solidFill>
                  <a:srgbClr val="3333CC"/>
                </a:solidFill>
              </a:rPr>
              <a:t>giúp điều khiển máy tính thuận tiện hơn. </a:t>
            </a:r>
            <a:endParaRPr lang="en-US" sz="2400" dirty="0">
              <a:solidFill>
                <a:srgbClr val="3333CC"/>
              </a:solidFill>
            </a:endParaRPr>
          </a:p>
          <a:p>
            <a:pPr marL="403225" indent="-403225" algn="just">
              <a:lnSpc>
                <a:spcPct val="114000"/>
              </a:lnSpc>
            </a:pPr>
            <a:r>
              <a:rPr lang="vi-VN" sz="2400" dirty="0">
                <a:solidFill>
                  <a:srgbClr val="3333CC"/>
                </a:solidFill>
              </a:rPr>
              <a:t>e. </a:t>
            </a:r>
            <a:r>
              <a:rPr lang="vi-VN" sz="2400" dirty="0">
                <a:solidFill>
                  <a:srgbClr val="FF0000"/>
                </a:solidFill>
              </a:rPr>
              <a:t>Loa </a:t>
            </a:r>
            <a:r>
              <a:rPr lang="vi-VN" sz="2400" dirty="0">
                <a:solidFill>
                  <a:srgbClr val="3333CC"/>
                </a:solidFill>
              </a:rPr>
              <a:t>dùng để phát âm thanh. </a:t>
            </a:r>
            <a:endParaRPr lang="en-US" sz="24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081682" y="2913387"/>
            <a:ext cx="3688416" cy="2102366"/>
          </a:xfrm>
          <a:prstGeom prst="rect">
            <a:avLst/>
          </a:prstGeom>
        </p:spPr>
      </p:pic>
      <p:sp>
        <p:nvSpPr>
          <p:cNvPr id="4" name="Oval 3"/>
          <p:cNvSpPr/>
          <p:nvPr/>
        </p:nvSpPr>
        <p:spPr>
          <a:xfrm>
            <a:off x="8081682" y="3133164"/>
            <a:ext cx="995083" cy="17659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903913" y="3271480"/>
            <a:ext cx="1627094" cy="1071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8916133" y="4481079"/>
            <a:ext cx="1760831" cy="5346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0578523" y="4451165"/>
            <a:ext cx="645008" cy="487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0356805" y="3453346"/>
            <a:ext cx="1462474" cy="10277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4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par>
                                <p:cTn id="16" presetID="10" presetClass="exit" presetSubtype="0" fill="hold" grpId="1" nodeType="withEffect">
                                  <p:stCondLst>
                                    <p:cond delay="0"/>
                                  </p:stCondLst>
                                  <p:childTnLst>
                                    <p:animEffect transition="out" filter="fad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500"/>
                                        <p:tgtEl>
                                          <p:spTgt spid="14">
                                            <p:txEl>
                                              <p:pRg st="2" end="2"/>
                                            </p:txEl>
                                          </p:spTgt>
                                        </p:tgtEl>
                                      </p:cBhvr>
                                    </p:animEffect>
                                  </p:childTnLst>
                                </p:cTn>
                              </p:par>
                              <p:par>
                                <p:cTn id="27" presetID="10" presetClass="exit" presetSubtype="0" fill="hold" grpId="1" nodeType="withEffect">
                                  <p:stCondLst>
                                    <p:cond delay="0"/>
                                  </p:stCondLst>
                                  <p:childTnLst>
                                    <p:animEffect transition="out" filter="fade">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500"/>
                                        <p:tgtEl>
                                          <p:spTgt spid="14">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xit" presetSubtype="0" fill="hold" grpId="1" nodeType="withEffect">
                                  <p:stCondLst>
                                    <p:cond delay="0"/>
                                  </p:stCondLst>
                                  <p:childTnLst>
                                    <p:animEffect transition="out" filter="fade">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fade">
                                      <p:cBhvr>
                                        <p:cTn id="48" dur="500"/>
                                        <p:tgtEl>
                                          <p:spTgt spid="14">
                                            <p:txEl>
                                              <p:pRg st="4" end="4"/>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xit" presetSubtype="0" fill="hold" grpId="1" nodeType="withEffect">
                                  <p:stCondLst>
                                    <p:cond delay="0"/>
                                  </p:stCondLst>
                                  <p:childTnLst>
                                    <p:animEffect transition="out" filter="fade">
                                      <p:cBhvr>
                                        <p:cTn id="53" dur="500"/>
                                        <p:tgtEl>
                                          <p:spTgt spid="18"/>
                                        </p:tgtEl>
                                      </p:cBhvr>
                                    </p:animEffect>
                                    <p:set>
                                      <p:cBhvr>
                                        <p:cTn id="54"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6" grpId="0" animBg="1"/>
      <p:bldP spid="16" grpId="1" animBg="1"/>
      <p:bldP spid="17" grpId="0" animBg="1"/>
      <p:bldP spid="17" grpId="1" animBg="1"/>
      <p:bldP spid="18" grpId="0" animBg="1"/>
      <p:bldP spid="18" grpId="1"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296577"/>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minh</a:t>
              </a:r>
            </a:p>
          </p:txBody>
        </p:sp>
      </p:grpSp>
      <p:pic>
        <p:nvPicPr>
          <p:cNvPr id="4" name="Picture 3"/>
          <p:cNvPicPr>
            <a:picLocks noChangeAspect="1"/>
          </p:cNvPicPr>
          <p:nvPr/>
        </p:nvPicPr>
        <p:blipFill>
          <a:blip r:embed="rId3"/>
          <a:stretch>
            <a:fillRect/>
          </a:stretch>
        </p:blipFill>
        <p:spPr>
          <a:xfrm>
            <a:off x="2329996" y="2231257"/>
            <a:ext cx="2619375" cy="3228975"/>
          </a:xfrm>
          <a:prstGeom prst="rect">
            <a:avLst/>
          </a:prstGeom>
        </p:spPr>
      </p:pic>
      <p:pic>
        <p:nvPicPr>
          <p:cNvPr id="5" name="Picture 4"/>
          <p:cNvPicPr>
            <a:picLocks noChangeAspect="1"/>
          </p:cNvPicPr>
          <p:nvPr/>
        </p:nvPicPr>
        <p:blipFill>
          <a:blip r:embed="rId4"/>
          <a:stretch>
            <a:fillRect/>
          </a:stretch>
        </p:blipFill>
        <p:spPr>
          <a:xfrm>
            <a:off x="7489170" y="2974207"/>
            <a:ext cx="1247775" cy="2486025"/>
          </a:xfrm>
          <a:prstGeom prst="rect">
            <a:avLst/>
          </a:prstGeom>
        </p:spPr>
      </p:pic>
      <p:sp>
        <p:nvSpPr>
          <p:cNvPr id="21" name="TextBox 20"/>
          <p:cNvSpPr txBox="1"/>
          <p:nvPr/>
        </p:nvSpPr>
        <p:spPr>
          <a:xfrm>
            <a:off x="2652072" y="5593757"/>
            <a:ext cx="1975221" cy="430887"/>
          </a:xfrm>
          <a:prstGeom prst="rect">
            <a:avLst/>
          </a:prstGeom>
          <a:noFill/>
        </p:spPr>
        <p:txBody>
          <a:bodyPr wrap="none" rtlCol="0">
            <a:spAutoFit/>
          </a:bodyPr>
          <a:lstStyle/>
          <a:p>
            <a:r>
              <a:rPr lang="en-US" sz="2200" dirty="0" err="1">
                <a:solidFill>
                  <a:srgbClr val="FF0000"/>
                </a:solidFill>
                <a:latin typeface="Arial" panose="020B0604020202020204" pitchFamily="34" charset="0"/>
                <a:cs typeface="Arial" panose="020B0604020202020204" pitchFamily="34" charset="0"/>
              </a:rPr>
              <a:t>Máy</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tính</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bảng</a:t>
            </a:r>
            <a:endParaRPr lang="en-US" sz="2200"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6725239" y="5519374"/>
            <a:ext cx="2932213" cy="430887"/>
          </a:xfrm>
          <a:prstGeom prst="rect">
            <a:avLst/>
          </a:prstGeom>
          <a:noFill/>
        </p:spPr>
        <p:txBody>
          <a:bodyPr wrap="none" rtlCol="0">
            <a:spAutoFit/>
          </a:bodyPr>
          <a:lstStyle/>
          <a:p>
            <a:r>
              <a:rPr lang="en-US" sz="2200" dirty="0" err="1">
                <a:solidFill>
                  <a:srgbClr val="FF0000"/>
                </a:solidFill>
                <a:latin typeface="Arial" panose="020B0604020202020204" pitchFamily="34" charset="0"/>
                <a:cs typeface="Arial" panose="020B0604020202020204" pitchFamily="34" charset="0"/>
              </a:rPr>
              <a:t>Điện</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thoại</a:t>
            </a:r>
            <a:r>
              <a:rPr lang="en-US" sz="2200" dirty="0">
                <a:solidFill>
                  <a:srgbClr val="FF0000"/>
                </a:solidFill>
                <a:latin typeface="Arial" panose="020B0604020202020204" pitchFamily="34" charset="0"/>
                <a:cs typeface="Arial" panose="020B0604020202020204" pitchFamily="34" charset="0"/>
              </a:rPr>
              <a:t> </a:t>
            </a:r>
            <a:r>
              <a:rPr lang="en-US" sz="2200" dirty="0" err="1">
                <a:solidFill>
                  <a:srgbClr val="FF0000"/>
                </a:solidFill>
                <a:latin typeface="Arial" panose="020B0604020202020204" pitchFamily="34" charset="0"/>
                <a:cs typeface="Arial" panose="020B0604020202020204" pitchFamily="34" charset="0"/>
              </a:rPr>
              <a:t>thông</a:t>
            </a:r>
            <a:r>
              <a:rPr lang="en-US" sz="2200" dirty="0">
                <a:solidFill>
                  <a:srgbClr val="FF0000"/>
                </a:solidFill>
                <a:latin typeface="Arial" panose="020B0604020202020204" pitchFamily="34" charset="0"/>
                <a:cs typeface="Arial" panose="020B0604020202020204" pitchFamily="34" charset="0"/>
              </a:rPr>
              <a:t> minh</a:t>
            </a:r>
          </a:p>
        </p:txBody>
      </p:sp>
    </p:spTree>
    <p:extLst>
      <p:ext uri="{BB962C8B-B14F-4D97-AF65-F5344CB8AC3E}">
        <p14:creationId xmlns:p14="http://schemas.microsoft.com/office/powerpoint/2010/main" val="416564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14190" y="1102433"/>
            <a:ext cx="11255188"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005516" y="118900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minh</a:t>
              </a:r>
            </a:p>
          </p:txBody>
        </p:sp>
      </p:grpSp>
      <p:sp>
        <p:nvSpPr>
          <p:cNvPr id="16" name="Rounded Rectangle 15"/>
          <p:cNvSpPr/>
          <p:nvPr/>
        </p:nvSpPr>
        <p:spPr>
          <a:xfrm>
            <a:off x="780367" y="2119323"/>
            <a:ext cx="4988859" cy="4338990"/>
          </a:xfrm>
          <a:prstGeom prst="roundRect">
            <a:avLst/>
          </a:prstGeom>
          <a:solidFill>
            <a:schemeClr val="bg1"/>
          </a:solid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33180" y="1845075"/>
            <a:ext cx="2683237" cy="502457"/>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chẵn</a:t>
            </a:r>
            <a:endParaRPr lang="en-US" sz="2400" b="1" dirty="0">
              <a:latin typeface="Arial" panose="020B0604020202020204" pitchFamily="34" charset="0"/>
              <a:cs typeface="Arial" panose="020B0604020202020204" pitchFamily="34" charset="0"/>
            </a:endParaRPr>
          </a:p>
        </p:txBody>
      </p:sp>
      <p:sp>
        <p:nvSpPr>
          <p:cNvPr id="18" name="Rounded Rectangle 17"/>
          <p:cNvSpPr/>
          <p:nvPr/>
        </p:nvSpPr>
        <p:spPr>
          <a:xfrm>
            <a:off x="6282100" y="2149945"/>
            <a:ext cx="5062860" cy="4277747"/>
          </a:xfrm>
          <a:prstGeom prst="roundRect">
            <a:avLst/>
          </a:prstGeom>
          <a:solidFill>
            <a:schemeClr val="bg1"/>
          </a:solidFill>
          <a:ln w="95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10807" y="1894449"/>
            <a:ext cx="2445135" cy="505505"/>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lẻ</a:t>
            </a:r>
            <a:endParaRPr lang="en-US" sz="2400" b="1"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291" y="1957806"/>
            <a:ext cx="1792747" cy="1417406"/>
          </a:xfrm>
          <a:prstGeom prst="rect">
            <a:avLst/>
          </a:prstGeom>
        </p:spPr>
      </p:pic>
      <p:sp>
        <p:nvSpPr>
          <p:cNvPr id="21" name="TextBox 20"/>
          <p:cNvSpPr txBox="1"/>
          <p:nvPr/>
        </p:nvSpPr>
        <p:spPr>
          <a:xfrm>
            <a:off x="807261" y="4253670"/>
            <a:ext cx="4907739"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a:solidFill>
                  <a:srgbClr val="3333CC"/>
                </a:solidFill>
                <a:latin typeface="Arial" panose="020B0604020202020204" pitchFamily="34" charset="0"/>
                <a:cs typeface="Arial" panose="020B0604020202020204" pitchFamily="34" charset="0"/>
              </a:rPr>
              <a:t>Em</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hãy</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trao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đổi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với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bạn</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và</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cho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biế</a:t>
            </a:r>
            <a:r>
              <a:rPr lang="en-US" sz="2200" spc="-150" dirty="0" err="1">
                <a:solidFill>
                  <a:srgbClr val="3333CC"/>
                </a:solidFill>
                <a:latin typeface="Arial" panose="020B0604020202020204" pitchFamily="34" charset="0"/>
                <a:cs typeface="Arial" panose="020B0604020202020204" pitchFamily="34" charset="0"/>
              </a:rPr>
              <a:t>t</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bảng</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đó</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với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a:stretch>
            <a:fillRect/>
          </a:stretch>
        </p:blipFill>
        <p:spPr>
          <a:xfrm>
            <a:off x="2566635" y="2419191"/>
            <a:ext cx="1416325" cy="1812772"/>
          </a:xfrm>
          <a:prstGeom prst="rect">
            <a:avLst/>
          </a:prstGeom>
        </p:spPr>
      </p:pic>
      <p:sp>
        <p:nvSpPr>
          <p:cNvPr id="24" name="TextBox 23"/>
          <p:cNvSpPr txBox="1"/>
          <p:nvPr/>
        </p:nvSpPr>
        <p:spPr>
          <a:xfrm>
            <a:off x="6308994" y="4245410"/>
            <a:ext cx="4945177" cy="2057999"/>
          </a:xfrm>
          <a:prstGeom prst="rect">
            <a:avLst/>
          </a:prstGeom>
          <a:noFill/>
        </p:spPr>
        <p:txBody>
          <a:bodyPr wrap="square" rtlCol="0">
            <a:spAutoFit/>
          </a:bodyPr>
          <a:lstStyle/>
          <a:p>
            <a:pPr marL="342900" indent="-342900" algn="just">
              <a:lnSpc>
                <a:spcPct val="120000"/>
              </a:lnSpc>
              <a:buClr>
                <a:srgbClr val="FF0000"/>
              </a:buClr>
              <a:buFont typeface="Wingdings" panose="05000000000000000000" pitchFamily="2" charset="2"/>
              <a:buChar char="q"/>
            </a:pPr>
            <a:r>
              <a:rPr lang="en-US" sz="2200" b="1" spc="-150" dirty="0" err="1">
                <a:solidFill>
                  <a:srgbClr val="3333CC"/>
                </a:solidFill>
                <a:latin typeface="Arial" panose="020B0604020202020204" pitchFamily="34" charset="0"/>
                <a:cs typeface="Arial" panose="020B0604020202020204" pitchFamily="34" charset="0"/>
              </a:rPr>
              <a:t>Em</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hãy</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trao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đổi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với</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bạn</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và</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cho</a:t>
            </a:r>
            <a:r>
              <a:rPr lang="en-US" sz="2200" b="1" spc="-150" dirty="0">
                <a:solidFill>
                  <a:srgbClr val="3333CC"/>
                </a:solidFill>
                <a:latin typeface="Arial" panose="020B0604020202020204" pitchFamily="34" charset="0"/>
                <a:cs typeface="Arial" panose="020B0604020202020204" pitchFamily="34" charset="0"/>
              </a:rPr>
              <a:t> </a:t>
            </a:r>
            <a:r>
              <a:rPr lang="en-US" sz="2200" b="1" spc="-150" dirty="0" err="1">
                <a:solidFill>
                  <a:srgbClr val="3333CC"/>
                </a:solidFill>
                <a:latin typeface="Arial" panose="020B0604020202020204" pitchFamily="34" charset="0"/>
                <a:cs typeface="Arial" panose="020B0604020202020204" pitchFamily="34" charset="0"/>
              </a:rPr>
              <a:t>biế</a:t>
            </a:r>
            <a:r>
              <a:rPr lang="en-US" sz="2200" spc="-150" dirty="0" err="1">
                <a:solidFill>
                  <a:srgbClr val="3333CC"/>
                </a:solidFill>
                <a:latin typeface="Arial" panose="020B0604020202020204" pitchFamily="34" charset="0"/>
                <a:cs typeface="Arial" panose="020B0604020202020204" pitchFamily="34" charset="0"/>
              </a:rPr>
              <a:t>t</a:t>
            </a:r>
            <a:r>
              <a:rPr lang="en-US" sz="2200" spc="-150" dirty="0">
                <a:solidFill>
                  <a:srgbClr val="3333CC"/>
                </a:solidFill>
                <a:latin typeface="Arial" panose="020B0604020202020204" pitchFamily="34" charset="0"/>
                <a:cs typeface="Arial" panose="020B0604020202020204" pitchFamily="34" charset="0"/>
              </a:rPr>
              <a:t>:</a:t>
            </a:r>
          </a:p>
          <a:p>
            <a:pPr marL="511175" indent="-228600" algn="just">
              <a:spcBef>
                <a:spcPts val="800"/>
              </a:spcBef>
              <a:buClr>
                <a:srgbClr val="FF0000"/>
              </a:buClr>
              <a:buFont typeface="Arial" panose="020B0604020202020204" pitchFamily="34" charset="0"/>
              <a:buChar char="•"/>
            </a:pPr>
            <a:r>
              <a:rPr lang="en-US" sz="2200" spc="-150" dirty="0" err="1">
                <a:solidFill>
                  <a:srgbClr val="3333CC"/>
                </a:solidFill>
                <a:latin typeface="Arial" panose="020B0604020202020204" pitchFamily="34" charset="0"/>
                <a:cs typeface="Arial" panose="020B0604020202020204" pitchFamily="34" charset="0"/>
              </a:rPr>
              <a:t>Tên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điện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thoại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thông</a:t>
            </a:r>
            <a:r>
              <a:rPr lang="en-US" sz="2200" spc="-150" dirty="0">
                <a:solidFill>
                  <a:srgbClr val="3333CC"/>
                </a:solidFill>
                <a:latin typeface="Arial" panose="020B0604020202020204" pitchFamily="34" charset="0"/>
                <a:cs typeface="Arial" panose="020B0604020202020204" pitchFamily="34" charset="0"/>
              </a:rPr>
              <a:t> minh.</a:t>
            </a:r>
          </a:p>
          <a:p>
            <a:pPr marL="511175" indent="-228600" algn="just">
              <a:spcBef>
                <a:spcPts val="800"/>
              </a:spcBef>
              <a:buClr>
                <a:srgbClr val="FF0000"/>
              </a:buClr>
              <a:buFont typeface="Arial" panose="020B0604020202020204" pitchFamily="34" charset="0"/>
              <a:buChar char="•"/>
            </a:pPr>
            <a:r>
              <a:rPr lang="en-US" sz="2200" spc="-150" dirty="0">
                <a:solidFill>
                  <a:srgbClr val="3333CC"/>
                </a:solidFill>
                <a:latin typeface="Arial" panose="020B0604020202020204" pitchFamily="34" charset="0"/>
                <a:cs typeface="Arial" panose="020B0604020202020204" pitchFamily="34" charset="0"/>
              </a:rPr>
              <a:t>So </a:t>
            </a:r>
            <a:r>
              <a:rPr lang="en-US" sz="2200" spc="-150" dirty="0" err="1">
                <a:solidFill>
                  <a:srgbClr val="3333CC"/>
                </a:solidFill>
                <a:latin typeface="Arial" panose="020B0604020202020204" pitchFamily="34" charset="0"/>
                <a:cs typeface="Arial" panose="020B0604020202020204" pitchFamily="34" charset="0"/>
              </a:rPr>
              <a:t>sánh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đó</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với</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các</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thành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phần</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của</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máy</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tính</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để</a:t>
            </a:r>
            <a:r>
              <a:rPr lang="en-US" sz="2200" spc="-150" dirty="0">
                <a:solidFill>
                  <a:srgbClr val="3333CC"/>
                </a:solidFill>
                <a:latin typeface="Arial" panose="020B0604020202020204" pitchFamily="34" charset="0"/>
                <a:cs typeface="Arial" panose="020B0604020202020204" pitchFamily="34" charset="0"/>
              </a:rPr>
              <a:t> </a:t>
            </a:r>
            <a:r>
              <a:rPr lang="en-US" sz="2200" spc="-150" dirty="0" err="1">
                <a:solidFill>
                  <a:srgbClr val="3333CC"/>
                </a:solidFill>
                <a:latin typeface="Arial" panose="020B0604020202020204" pitchFamily="34" charset="0"/>
                <a:cs typeface="Arial" panose="020B0604020202020204" pitchFamily="34" charset="0"/>
              </a:rPr>
              <a:t>bàn</a:t>
            </a:r>
            <a:endParaRPr lang="en-US" sz="2200" spc="-150" dirty="0">
              <a:solidFill>
                <a:srgbClr val="3333CC"/>
              </a:solidFill>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5"/>
          <a:stretch>
            <a:fillRect/>
          </a:stretch>
        </p:blipFill>
        <p:spPr>
          <a:xfrm>
            <a:off x="8448821" y="2454745"/>
            <a:ext cx="885264" cy="1763771"/>
          </a:xfrm>
          <a:prstGeom prst="rect">
            <a:avLst/>
          </a:prstGeom>
        </p:spPr>
      </p:pic>
    </p:spTree>
    <p:extLst>
      <p:ext uri="{BB962C8B-B14F-4D97-AF65-F5344CB8AC3E}">
        <p14:creationId xmlns:p14="http://schemas.microsoft.com/office/powerpoint/2010/main" val="26197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094" y="1102433"/>
            <a:ext cx="11185284" cy="54866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865174" y="232761"/>
            <a:ext cx="4353220" cy="595086"/>
            <a:chOff x="3865174" y="232761"/>
            <a:chExt cx="4353220" cy="595086"/>
          </a:xfrm>
        </p:grpSpPr>
        <p:sp>
          <p:nvSpPr>
            <p:cNvPr id="6" name="Rounded Rectangle 5"/>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 name="Picture 1"/>
            <p:cNvPicPr>
              <a:picLocks noChangeAspect="1"/>
            </p:cNvPicPr>
            <p:nvPr/>
          </p:nvPicPr>
          <p:blipFill>
            <a:blip r:embed="rId2"/>
            <a:stretch>
              <a:fillRect/>
            </a:stretch>
          </p:blipFill>
          <p:spPr>
            <a:xfrm>
              <a:off x="4663621" y="254079"/>
              <a:ext cx="571500" cy="552450"/>
            </a:xfrm>
            <a:prstGeom prst="rect">
              <a:avLst/>
            </a:prstGeom>
          </p:spPr>
        </p:pic>
      </p:grpSp>
      <p:grpSp>
        <p:nvGrpSpPr>
          <p:cNvPr id="11" name="Group 10"/>
          <p:cNvGrpSpPr/>
          <p:nvPr/>
        </p:nvGrpSpPr>
        <p:grpSpPr>
          <a:xfrm>
            <a:off x="1139986" y="1323471"/>
            <a:ext cx="6975563" cy="584775"/>
            <a:chOff x="712076" y="1405392"/>
            <a:chExt cx="6975563" cy="584775"/>
          </a:xfrm>
        </p:grpSpPr>
        <p:grpSp>
          <p:nvGrpSpPr>
            <p:cNvPr id="12" name="Group 11"/>
            <p:cNvGrpSpPr/>
            <p:nvPr/>
          </p:nvGrpSpPr>
          <p:grpSpPr>
            <a:xfrm>
              <a:off x="712076" y="1405392"/>
              <a:ext cx="445956" cy="584775"/>
              <a:chOff x="1104838" y="1405332"/>
              <a:chExt cx="445956" cy="584775"/>
            </a:xfrm>
          </p:grpSpPr>
          <p:sp>
            <p:nvSpPr>
              <p:cNvPr id="14" name="Rectangle 13"/>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3" name="TextBox 12"/>
            <p:cNvSpPr txBox="1"/>
            <p:nvPr/>
          </p:nvSpPr>
          <p:spPr>
            <a:xfrm>
              <a:off x="1219202" y="1459948"/>
              <a:ext cx="6468437"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Máy</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tính</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bảng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và</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điện</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thoại</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a:t>
              </a:r>
              <a:r>
                <a:rPr lang="en-US" sz="2600" b="1" dirty="0" err="1">
                  <a:solidFill>
                    <a:srgbClr val="3333CC"/>
                  </a:solidFill>
                  <a:latin typeface="Arial" panose="020B0604020202020204" pitchFamily="34" charset="0"/>
                  <a:ea typeface="Tahoma" panose="020B0604030504040204" pitchFamily="34" charset="0"/>
                  <a:cs typeface="Arial" panose="020B0604020202020204" pitchFamily="34" charset="0"/>
                </a:rPr>
                <a:t>thông</a:t>
              </a:r>
              <a:r>
                <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rPr>
                <a:t> minh</a:t>
              </a:r>
            </a:p>
          </p:txBody>
        </p:sp>
      </p:grpSp>
      <p:sp>
        <p:nvSpPr>
          <p:cNvPr id="16" name="Horizontal Scroll 15"/>
          <p:cNvSpPr/>
          <p:nvPr/>
        </p:nvSpPr>
        <p:spPr>
          <a:xfrm>
            <a:off x="1537728" y="2508908"/>
            <a:ext cx="9018214" cy="2926417"/>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b="1" dirty="0"/>
              <a:t>Máy tính bảng và điện thoại thông minh có các thành phần với chức năng giống những thành phần cơ bản của máy tính. </a:t>
            </a:r>
            <a:endParaRPr lang="en-US" sz="2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34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pic>
        <p:nvPicPr>
          <p:cNvPr id="3" name="Picture 2"/>
          <p:cNvPicPr>
            <a:picLocks noChangeAspect="1"/>
          </p:cNvPicPr>
          <p:nvPr/>
        </p:nvPicPr>
        <p:blipFill rotWithShape="1">
          <a:blip r:embed="rId3"/>
          <a:srcRect l="444"/>
          <a:stretch/>
        </p:blipFill>
        <p:spPr>
          <a:xfrm>
            <a:off x="1775012" y="2910556"/>
            <a:ext cx="8404412" cy="3732291"/>
          </a:xfrm>
          <a:prstGeom prst="rect">
            <a:avLst/>
          </a:prstGeom>
        </p:spPr>
      </p:pic>
      <p:grpSp>
        <p:nvGrpSpPr>
          <p:cNvPr id="7" name="Group 6"/>
          <p:cNvGrpSpPr/>
          <p:nvPr/>
        </p:nvGrpSpPr>
        <p:grpSpPr>
          <a:xfrm>
            <a:off x="1764491" y="1400273"/>
            <a:ext cx="8293908" cy="1443048"/>
            <a:chOff x="1764491" y="1400273"/>
            <a:chExt cx="8293908" cy="1443048"/>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4491" y="1631349"/>
              <a:ext cx="1095090" cy="1007790"/>
            </a:xfrm>
            <a:prstGeom prst="rect">
              <a:avLst/>
            </a:prstGeom>
          </p:spPr>
        </p:pic>
        <p:sp>
          <p:nvSpPr>
            <p:cNvPr id="19" name="Rounded Rectangle 18"/>
            <p:cNvSpPr/>
            <p:nvPr/>
          </p:nvSpPr>
          <p:spPr>
            <a:xfrm>
              <a:off x="2873028" y="1400273"/>
              <a:ext cx="7185371" cy="1443048"/>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4000"/>
                </a:lnSpc>
              </a:pPr>
              <a:r>
                <a:rPr lang="vi-VN" sz="2400" b="1" dirty="0"/>
                <a:t>Em hãy chỉ ra các cặp tương ứng của thành phần máy tính với hình ảnh của nó ở bảng bên.</a:t>
              </a:r>
              <a:endParaRPr lang="en-US" sz="2200" b="1" dirty="0">
                <a:latin typeface="Arial" panose="020B0604020202020204" pitchFamily="34" charset="0"/>
                <a:cs typeface="Arial" panose="020B0604020202020204" pitchFamily="34" charset="0"/>
              </a:endParaRPr>
            </a:p>
          </p:txBody>
        </p:sp>
      </p:grpSp>
      <p:sp>
        <p:nvSpPr>
          <p:cNvPr id="8" name="TextBox 7"/>
          <p:cNvSpPr txBox="1"/>
          <p:nvPr/>
        </p:nvSpPr>
        <p:spPr>
          <a:xfrm>
            <a:off x="5630006" y="561504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A</a:t>
            </a:r>
          </a:p>
        </p:txBody>
      </p:sp>
      <p:sp>
        <p:nvSpPr>
          <p:cNvPr id="20" name="TextBox 19"/>
          <p:cNvSpPr txBox="1"/>
          <p:nvPr/>
        </p:nvSpPr>
        <p:spPr>
          <a:xfrm>
            <a:off x="7945056" y="5615046"/>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B</a:t>
            </a:r>
          </a:p>
        </p:txBody>
      </p:sp>
      <p:sp>
        <p:nvSpPr>
          <p:cNvPr id="21" name="TextBox 20"/>
          <p:cNvSpPr txBox="1"/>
          <p:nvPr/>
        </p:nvSpPr>
        <p:spPr>
          <a:xfrm>
            <a:off x="5630006" y="423509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C</a:t>
            </a:r>
          </a:p>
        </p:txBody>
      </p:sp>
      <p:sp>
        <p:nvSpPr>
          <p:cNvPr id="22" name="TextBox 21"/>
          <p:cNvSpPr txBox="1"/>
          <p:nvPr/>
        </p:nvSpPr>
        <p:spPr>
          <a:xfrm>
            <a:off x="7945056" y="4233447"/>
            <a:ext cx="425116" cy="492443"/>
          </a:xfrm>
          <a:prstGeom prst="rect">
            <a:avLst/>
          </a:prstGeom>
          <a:noFill/>
        </p:spPr>
        <p:txBody>
          <a:bodyPr wrap="none" rtlCol="0">
            <a:spAutoFit/>
          </a:bodyPr>
          <a:lstStyle/>
          <a:p>
            <a:r>
              <a:rPr lang="en-US" sz="2600" b="1" dirty="0">
                <a:solidFill>
                  <a:srgbClr val="FF0000"/>
                </a:solidFill>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328781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68188" y="1501253"/>
            <a:ext cx="10327341" cy="4611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865174" y="334359"/>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41719C"/>
                </a:solidFill>
                <a:latin typeface="Tahoma" panose="020B0604030504040204" pitchFamily="34" charset="0"/>
                <a:ea typeface="Tahoma" panose="020B0604030504040204" pitchFamily="34" charset="0"/>
                <a:cs typeface="Tahoma" panose="020B0604030504040204" pitchFamily="34" charset="0"/>
              </a:rPr>
              <a:t>ÔN BÀI </a:t>
            </a: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CŨ</a:t>
            </a:r>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7512874" cy="2702318"/>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máy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lý</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mà</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biết</a:t>
            </a:r>
            <a:r>
              <a:rPr lang="en-US" sz="2800" b="1" dirty="0">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492901" y="1120466"/>
            <a:ext cx="11228294" cy="5535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3930438" y="143527"/>
            <a:ext cx="4353220" cy="645358"/>
            <a:chOff x="3930438" y="818781"/>
            <a:chExt cx="4353220" cy="645358"/>
          </a:xfrm>
        </p:grpSpPr>
        <p:sp>
          <p:nvSpPr>
            <p:cNvPr id="17" name="Rounded Rectangle 16"/>
            <p:cNvSpPr/>
            <p:nvPr/>
          </p:nvSpPr>
          <p:spPr>
            <a:xfrm>
              <a:off x="3930438" y="818781"/>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0070C0"/>
                  </a:solidFill>
                  <a:latin typeface="Arial" panose="020B0604020202020204" pitchFamily="34" charset="0"/>
                  <a:cs typeface="Arial" panose="020B0604020202020204" pitchFamily="34" charset="0"/>
                </a:rPr>
                <a:t>LUYỆN TẬP</a:t>
              </a:r>
            </a:p>
          </p:txBody>
        </p:sp>
        <p:pic>
          <p:nvPicPr>
            <p:cNvPr id="18" name="Picture 17"/>
            <p:cNvPicPr>
              <a:picLocks noChangeAspect="1"/>
            </p:cNvPicPr>
            <p:nvPr/>
          </p:nvPicPr>
          <p:blipFill>
            <a:blip r:embed="rId2"/>
            <a:stretch>
              <a:fillRect/>
            </a:stretch>
          </p:blipFill>
          <p:spPr>
            <a:xfrm>
              <a:off x="4712495" y="845675"/>
              <a:ext cx="576956" cy="614616"/>
            </a:xfrm>
            <a:prstGeom prst="rect">
              <a:avLst/>
            </a:prstGeom>
          </p:spPr>
        </p:pic>
      </p:grpSp>
      <p:sp>
        <p:nvSpPr>
          <p:cNvPr id="8" name="TextBox 7"/>
          <p:cNvSpPr txBox="1"/>
          <p:nvPr/>
        </p:nvSpPr>
        <p:spPr>
          <a:xfrm>
            <a:off x="656173" y="5298845"/>
            <a:ext cx="2018287" cy="830997"/>
          </a:xfrm>
          <a:prstGeom prst="rect">
            <a:avLst/>
          </a:prstGeom>
          <a:noFill/>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Điện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thoại</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thông</a:t>
            </a:r>
            <a:r>
              <a:rPr lang="en-US" sz="2400" b="1" dirty="0">
                <a:solidFill>
                  <a:srgbClr val="FF0000"/>
                </a:solidFill>
                <a:latin typeface="Arial" panose="020B0604020202020204" pitchFamily="34" charset="0"/>
                <a:cs typeface="Arial" panose="020B0604020202020204" pitchFamily="34" charset="0"/>
              </a:rPr>
              <a:t> minh</a:t>
            </a:r>
          </a:p>
        </p:txBody>
      </p:sp>
      <p:sp>
        <p:nvSpPr>
          <p:cNvPr id="20" name="TextBox 19"/>
          <p:cNvSpPr txBox="1"/>
          <p:nvPr/>
        </p:nvSpPr>
        <p:spPr>
          <a:xfrm>
            <a:off x="3002012" y="5339789"/>
            <a:ext cx="3000820" cy="461665"/>
          </a:xfrm>
          <a:prstGeom prst="rect">
            <a:avLst/>
          </a:prstGeom>
          <a:noFill/>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xách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tay</a:t>
            </a:r>
            <a:endParaRPr lang="en-US" sz="24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nvSpPr>
        <p:spPr>
          <a:xfrm>
            <a:off x="6043776" y="5324960"/>
            <a:ext cx="2250937" cy="461665"/>
          </a:xfrm>
          <a:prstGeom prst="rect">
            <a:avLst/>
          </a:prstGeom>
          <a:noFill/>
        </p:spPr>
        <p:txBody>
          <a:bodyPr wrap="none" rtlCol="0">
            <a:spAutoFit/>
          </a:bodyPr>
          <a:lstStyle/>
          <a:p>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bảng</a:t>
            </a:r>
            <a:endParaRPr lang="en-US" sz="24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9110779" y="5309543"/>
            <a:ext cx="2507418" cy="461665"/>
          </a:xfrm>
          <a:prstGeom prst="rect">
            <a:avLst/>
          </a:prstGeom>
          <a:noFill/>
        </p:spPr>
        <p:txBody>
          <a:bodyPr wrap="none" rtlCol="0">
            <a:spAutoFit/>
          </a:bodyPr>
          <a:lstStyle/>
          <a:p>
            <a:r>
              <a:rPr lang="en-US" sz="2400" b="1" dirty="0" err="1">
                <a:solidFill>
                  <a:srgbClr val="FF0000"/>
                </a:solidFill>
                <a:latin typeface="Arial" panose="020B0604020202020204" pitchFamily="34" charset="0"/>
                <a:cs typeface="Arial" panose="020B0604020202020204" pitchFamily="34" charset="0"/>
              </a:rPr>
              <a:t>Máy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tính</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để</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bàn</a:t>
            </a:r>
            <a:endParaRPr lang="en-US" sz="2400" b="1" dirty="0">
              <a:solidFill>
                <a:srgbClr val="FF0000"/>
              </a:solidFill>
              <a:latin typeface="Arial" panose="020B0604020202020204" pitchFamily="34" charset="0"/>
              <a:cs typeface="Arial" panose="020B0604020202020204" pitchFamily="34" charset="0"/>
            </a:endParaRPr>
          </a:p>
        </p:txBody>
      </p:sp>
      <p:sp>
        <p:nvSpPr>
          <p:cNvPr id="14" name="Rounded Rectangle 13"/>
          <p:cNvSpPr/>
          <p:nvPr/>
        </p:nvSpPr>
        <p:spPr>
          <a:xfrm>
            <a:off x="968991" y="1496547"/>
            <a:ext cx="10249469" cy="716417"/>
          </a:xfrm>
          <a:prstGeom prst="round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Aft>
                <a:spcPts val="600"/>
              </a:spcAft>
              <a:buClr>
                <a:srgbClr val="FFFF00"/>
              </a:buClr>
            </a:pPr>
            <a:r>
              <a:rPr lang="en-US" sz="2600" b="1" dirty="0" err="1">
                <a:latin typeface="Arial" panose="020B0604020202020204" pitchFamily="34" charset="0"/>
                <a:cs typeface="Arial" panose="020B0604020202020204" pitchFamily="34" charset="0"/>
              </a:rPr>
              <a:t>Em</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hãy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gọi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tên</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loại</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máy</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tính</a:t>
            </a:r>
            <a:r>
              <a:rPr lang="en-US" sz="2600" b="1" dirty="0">
                <a:latin typeface="Arial" panose="020B0604020202020204" pitchFamily="34" charset="0"/>
                <a:cs typeface="Arial" panose="020B0604020202020204" pitchFamily="34" charset="0"/>
              </a:rPr>
              <a:t> ở </a:t>
            </a:r>
            <a:r>
              <a:rPr lang="en-US" sz="2600" b="1" dirty="0" err="1">
                <a:latin typeface="Arial" panose="020B0604020202020204" pitchFamily="34" charset="0"/>
                <a:cs typeface="Arial" panose="020B0604020202020204" pitchFamily="34" charset="0"/>
              </a:rPr>
              <a:t>các</a:t>
            </a:r>
            <a:r>
              <a:rPr lang="en-US" sz="2600" b="1" dirty="0">
                <a:latin typeface="Arial" panose="020B0604020202020204" pitchFamily="34" charset="0"/>
                <a:cs typeface="Arial" panose="020B0604020202020204" pitchFamily="34" charset="0"/>
              </a:rPr>
              <a:t> </a:t>
            </a:r>
            <a:r>
              <a:rPr lang="en-US" sz="2600" b="1" dirty="0" err="1">
                <a:latin typeface="Arial" panose="020B0604020202020204" pitchFamily="34" charset="0"/>
                <a:cs typeface="Arial" panose="020B0604020202020204" pitchFamily="34" charset="0"/>
              </a:rPr>
              <a:t>hình</a:t>
            </a:r>
            <a:r>
              <a:rPr lang="en-US" sz="2600" b="1" dirty="0">
                <a:latin typeface="Arial" panose="020B0604020202020204" pitchFamily="34" charset="0"/>
                <a:cs typeface="Arial" panose="020B0604020202020204" pitchFamily="34" charset="0"/>
              </a:rPr>
              <a:t> 5.4a, 5.4b, 5.4c, 5.4d.</a:t>
            </a:r>
            <a:endParaRPr lang="en-US" sz="2600" b="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33917" y="2825090"/>
            <a:ext cx="10651465" cy="2517619"/>
          </a:xfrm>
          <a:prstGeom prst="rect">
            <a:avLst/>
          </a:prstGeom>
        </p:spPr>
      </p:pic>
    </p:spTree>
    <p:extLst>
      <p:ext uri="{BB962C8B-B14F-4D97-AF65-F5344CB8AC3E}">
        <p14:creationId xmlns:p14="http://schemas.microsoft.com/office/powerpoint/2010/main" val="29221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933487" y="155474"/>
            <a:ext cx="4353220" cy="645358"/>
            <a:chOff x="4041063" y="747142"/>
            <a:chExt cx="4353220" cy="645358"/>
          </a:xfrm>
        </p:grpSpPr>
        <p:sp>
          <p:nvSpPr>
            <p:cNvPr id="12" name="Rounded Rectangle 11"/>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VẬN 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902348" y="773790"/>
              <a:ext cx="589389" cy="565168"/>
            </a:xfrm>
            <a:prstGeom prst="rect">
              <a:avLst/>
            </a:prstGeom>
          </p:spPr>
        </p:pic>
      </p:grpSp>
      <p:pic>
        <p:nvPicPr>
          <p:cNvPr id="2" name="Picture 1"/>
          <p:cNvPicPr>
            <a:picLocks noChangeAspect="1"/>
          </p:cNvPicPr>
          <p:nvPr/>
        </p:nvPicPr>
        <p:blipFill>
          <a:blip r:embed="rId3"/>
          <a:stretch>
            <a:fillRect/>
          </a:stretch>
        </p:blipFill>
        <p:spPr>
          <a:xfrm>
            <a:off x="4623494" y="1119119"/>
            <a:ext cx="7395241" cy="5521514"/>
          </a:xfrm>
          <a:prstGeom prst="rect">
            <a:avLst/>
          </a:prstGeom>
        </p:spPr>
      </p:pic>
      <p:sp>
        <p:nvSpPr>
          <p:cNvPr id="14" name="Rounded Rectangle 13"/>
          <p:cNvSpPr/>
          <p:nvPr/>
        </p:nvSpPr>
        <p:spPr>
          <a:xfrm>
            <a:off x="216924" y="1883391"/>
            <a:ext cx="4150357" cy="4265920"/>
          </a:xfrm>
          <a:prstGeom prst="roundRect">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4000"/>
              </a:lnSpc>
            </a:pPr>
            <a:r>
              <a:rPr lang="vi-VN" sz="2600" b="1" dirty="0"/>
              <a:t>Em hãy trao đổi với bạn, chỉ ra các bộ ba tương ứng với nhau giữa chức năng - hình ảnh - tên gọi ở bảng dưới đây. </a:t>
            </a:r>
            <a:endParaRPr lang="en-US" sz="2600" b="1" dirty="0"/>
          </a:p>
          <a:p>
            <a:pPr algn="just">
              <a:lnSpc>
                <a:spcPct val="114000"/>
              </a:lnSpc>
            </a:pPr>
            <a:r>
              <a:rPr lang="vi-VN" sz="2600" b="1" dirty="0"/>
              <a:t>Ví dụ: A – 1 – a là sai, </a:t>
            </a:r>
            <a:r>
              <a:rPr lang="en-US" sz="2600" b="1" dirty="0"/>
              <a:t>     </a:t>
            </a:r>
            <a:r>
              <a:rPr lang="vi-VN" sz="2600" b="1" dirty="0"/>
              <a:t>A – 3 – d là đúng.</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1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694328" y="1290916"/>
            <a:ext cx="882127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455040" y="2030197"/>
            <a:ext cx="5299849" cy="830997"/>
          </a:xfrm>
          <a:prstGeom prst="rect">
            <a:avLst/>
          </a:prstGeom>
          <a:noFill/>
        </p:spPr>
        <p:txBody>
          <a:bodyPr wrap="none" rtlCol="0">
            <a:spAutoFit/>
          </a:bodyPr>
          <a:lstStyle/>
          <a:p>
            <a:pPr algn="ctr">
              <a:lnSpc>
                <a:spcPct val="150000"/>
              </a:lnSpc>
            </a:pPr>
            <a:r>
              <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rPr>
              <a:t>TRÒ CHƠI: </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TRUYỀN HOA</a:t>
            </a:r>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sp>
        <p:nvSpPr>
          <p:cNvPr id="19" name="Horizontal Scroll 18"/>
          <p:cNvSpPr/>
          <p:nvPr/>
        </p:nvSpPr>
        <p:spPr>
          <a:xfrm>
            <a:off x="2520218" y="3094380"/>
            <a:ext cx="7169489" cy="2169789"/>
          </a:xfrm>
          <a:prstGeom prst="horizontalScroll">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Arial" panose="020B0604020202020204" pitchFamily="34" charset="0"/>
                <a:cs typeface="Arial" panose="020B0604020202020204" pitchFamily="34" charset="0"/>
              </a:rPr>
              <a:t>Hãy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tên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loại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đồ</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dùng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thể</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lí</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thông</a:t>
            </a:r>
            <a:r>
              <a:rPr lang="en-US" sz="2800" b="1" dirty="0">
                <a:latin typeface="Arial" panose="020B0604020202020204" pitchFamily="34" charset="0"/>
                <a:cs typeface="Arial" panose="020B0604020202020204" pitchFamily="34" charset="0"/>
              </a:rPr>
              <a:t> tin </a:t>
            </a:r>
            <a:r>
              <a:rPr lang="en-US" sz="2800" b="1" dirty="0" err="1">
                <a:latin typeface="Arial" panose="020B0604020202020204" pitchFamily="34" charset="0"/>
                <a:cs typeface="Arial" panose="020B0604020202020204" pitchFamily="34" charset="0"/>
              </a:rPr>
              <a:t>trong</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gia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a:t>
            </a:r>
            <a:endParaRPr lang="en-US" sz="2800" b="1" dirty="0">
              <a:solidFill>
                <a:srgbClr val="FFFFCC"/>
              </a:solidFill>
              <a:latin typeface="Arial" panose="020B0604020202020204" pitchFamily="34" charset="0"/>
              <a:cs typeface="Arial" panose="020B0604020202020204" pitchFamily="34" charset="0"/>
            </a:endParaRPr>
          </a:p>
        </p:txBody>
      </p:sp>
      <p:grpSp>
        <p:nvGrpSpPr>
          <p:cNvPr id="9" name="Group 8"/>
          <p:cNvGrpSpPr/>
          <p:nvPr/>
        </p:nvGrpSpPr>
        <p:grpSpPr>
          <a:xfrm>
            <a:off x="3933487" y="155474"/>
            <a:ext cx="4353220" cy="645358"/>
            <a:chOff x="4041063" y="747142"/>
            <a:chExt cx="4353220" cy="645358"/>
          </a:xfrm>
        </p:grpSpPr>
        <p:sp>
          <p:nvSpPr>
            <p:cNvPr id="10" name="Rounded Rectangle 9"/>
            <p:cNvSpPr/>
            <p:nvPr/>
          </p:nvSpPr>
          <p:spPr>
            <a:xfrm>
              <a:off x="4041063" y="747142"/>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VẬN DỤNG</a:t>
              </a:r>
              <a:endParaRPr lang="en-US" sz="3200" b="1" dirty="0">
                <a:solidFill>
                  <a:srgbClr val="0070C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stretch>
              <a:fillRect/>
            </a:stretch>
          </p:blipFill>
          <p:spPr>
            <a:xfrm>
              <a:off x="4902348" y="773790"/>
              <a:ext cx="589389" cy="565168"/>
            </a:xfrm>
            <a:prstGeom prst="rect">
              <a:avLst/>
            </a:prstGeom>
          </p:spPr>
        </p:pic>
      </p:grpSp>
    </p:spTree>
    <p:extLst>
      <p:ext uri="{BB962C8B-B14F-4D97-AF65-F5344CB8AC3E}">
        <p14:creationId xmlns:p14="http://schemas.microsoft.com/office/powerpoint/2010/main" val="122590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33487" y="15547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
        <p:nvSpPr>
          <p:cNvPr id="7" name="Rounded Rectangle 6"/>
          <p:cNvSpPr/>
          <p:nvPr/>
        </p:nvSpPr>
        <p:spPr>
          <a:xfrm>
            <a:off x="443959" y="954741"/>
            <a:ext cx="11282289" cy="55267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66791" y="1796674"/>
            <a:ext cx="2299243" cy="3280293"/>
          </a:xfrm>
          <a:prstGeom prst="rect">
            <a:avLst/>
          </a:prstGeom>
        </p:spPr>
      </p:pic>
      <p:sp>
        <p:nvSpPr>
          <p:cNvPr id="8" name="Horizontal Scroll 7"/>
          <p:cNvSpPr/>
          <p:nvPr/>
        </p:nvSpPr>
        <p:spPr>
          <a:xfrm>
            <a:off x="2797794" y="1984934"/>
            <a:ext cx="8570792" cy="4006433"/>
          </a:xfrm>
          <a:prstGeom prst="horizontalScroll">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800" dirty="0"/>
              <a:t>Các loại máy tính: để bàn, xách tay, bảng và điện thoại thông minh thường có bốn thành phần cơ bản là thân máy, màn hình, bàn phím và chuột. Bàn phím, chuột, màn hình và loa giúp sử dụng máy tính dễ dàng và hiệu quả.</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47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575" y="319315"/>
            <a:ext cx="11825754" cy="61830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utoShape 4" descr="Có nên để điều hòa một chiều ở 30 độ C? - Vn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4" name="Group 13"/>
          <p:cNvGrpSpPr/>
          <p:nvPr/>
        </p:nvGrpSpPr>
        <p:grpSpPr>
          <a:xfrm>
            <a:off x="743748" y="478758"/>
            <a:ext cx="3531795" cy="2454816"/>
            <a:chOff x="743748" y="519099"/>
            <a:chExt cx="3531795" cy="2454816"/>
          </a:xfrm>
        </p:grpSpPr>
        <p:pic>
          <p:nvPicPr>
            <p:cNvPr id="8" name="Picture 7"/>
            <p:cNvPicPr>
              <a:picLocks noChangeAspect="1"/>
            </p:cNvPicPr>
            <p:nvPr/>
          </p:nvPicPr>
          <p:blipFill>
            <a:blip r:embed="rId2"/>
            <a:stretch>
              <a:fillRect/>
            </a:stretch>
          </p:blipFill>
          <p:spPr>
            <a:xfrm>
              <a:off x="743748" y="519099"/>
              <a:ext cx="3531795" cy="2112152"/>
            </a:xfrm>
            <a:prstGeom prst="rect">
              <a:avLst/>
            </a:prstGeom>
          </p:spPr>
        </p:pic>
        <p:sp>
          <p:nvSpPr>
            <p:cNvPr id="13" name="TextBox 12"/>
            <p:cNvSpPr txBox="1"/>
            <p:nvPr/>
          </p:nvSpPr>
          <p:spPr>
            <a:xfrm>
              <a:off x="1926793" y="2573805"/>
              <a:ext cx="1165704"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5" name="Group 14"/>
          <p:cNvGrpSpPr/>
          <p:nvPr/>
        </p:nvGrpSpPr>
        <p:grpSpPr>
          <a:xfrm>
            <a:off x="5512494" y="501413"/>
            <a:ext cx="1340432" cy="2458038"/>
            <a:chOff x="5512494" y="608989"/>
            <a:chExt cx="1340432" cy="2458038"/>
          </a:xfrm>
        </p:grpSpPr>
        <p:pic>
          <p:nvPicPr>
            <p:cNvPr id="1026" name="Picture 2" descr="Điện Thoại Oppo A3s 16GB Tím Đen CPH1803 Giá Rẻ"/>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18" r="19609"/>
            <a:stretch/>
          </p:blipFill>
          <p:spPr bwMode="auto">
            <a:xfrm>
              <a:off x="5585773" y="608989"/>
              <a:ext cx="1164650" cy="19952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512494" y="2666917"/>
              <a:ext cx="1340432"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Điện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thoại</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6" name="Group 15"/>
          <p:cNvGrpSpPr/>
          <p:nvPr/>
        </p:nvGrpSpPr>
        <p:grpSpPr>
          <a:xfrm>
            <a:off x="8187225" y="608989"/>
            <a:ext cx="2706589" cy="2395313"/>
            <a:chOff x="8187225" y="608989"/>
            <a:chExt cx="2706589" cy="2395313"/>
          </a:xfrm>
        </p:grpSpPr>
        <p:pic>
          <p:nvPicPr>
            <p:cNvPr id="9" name="Picture 8"/>
            <p:cNvPicPr>
              <a:picLocks noChangeAspect="1"/>
            </p:cNvPicPr>
            <p:nvPr/>
          </p:nvPicPr>
          <p:blipFill>
            <a:blip r:embed="rId4"/>
            <a:stretch>
              <a:fillRect/>
            </a:stretch>
          </p:blipFill>
          <p:spPr>
            <a:xfrm>
              <a:off x="8187225" y="608989"/>
              <a:ext cx="2706589" cy="1880649"/>
            </a:xfrm>
            <a:prstGeom prst="rect">
              <a:avLst/>
            </a:prstGeom>
          </p:spPr>
        </p:pic>
        <p:sp>
          <p:nvSpPr>
            <p:cNvPr id="19" name="TextBox 18"/>
            <p:cNvSpPr txBox="1"/>
            <p:nvPr/>
          </p:nvSpPr>
          <p:spPr>
            <a:xfrm>
              <a:off x="8721313" y="2604192"/>
              <a:ext cx="1806905"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bảng</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18" name="Group 17"/>
          <p:cNvGrpSpPr/>
          <p:nvPr/>
        </p:nvGrpSpPr>
        <p:grpSpPr>
          <a:xfrm>
            <a:off x="460375" y="3407287"/>
            <a:ext cx="2403663" cy="2768818"/>
            <a:chOff x="460375" y="3407287"/>
            <a:chExt cx="2403663" cy="2768818"/>
          </a:xfrm>
        </p:grpSpPr>
        <p:pic>
          <p:nvPicPr>
            <p:cNvPr id="1030" name="Picture 6" descr="Nồi Cơm Điện Tử Toshiba RC-18DH1NV 1.8 Lít Giá Rẻ"/>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5" y="3407287"/>
              <a:ext cx="2403663" cy="23291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36561" y="5775995"/>
              <a:ext cx="2020105"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Nồi</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cơm</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điện</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tử</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0" name="Group 19"/>
          <p:cNvGrpSpPr/>
          <p:nvPr/>
        </p:nvGrpSpPr>
        <p:grpSpPr>
          <a:xfrm>
            <a:off x="3457496" y="3284305"/>
            <a:ext cx="3655998" cy="2914934"/>
            <a:chOff x="3363367" y="3324646"/>
            <a:chExt cx="3655998" cy="2914934"/>
          </a:xfrm>
        </p:grpSpPr>
        <p:pic>
          <p:nvPicPr>
            <p:cNvPr id="10" name="Picture 9"/>
            <p:cNvPicPr>
              <a:picLocks noChangeAspect="1"/>
            </p:cNvPicPr>
            <p:nvPr/>
          </p:nvPicPr>
          <p:blipFill>
            <a:blip r:embed="rId6"/>
            <a:stretch>
              <a:fillRect/>
            </a:stretch>
          </p:blipFill>
          <p:spPr>
            <a:xfrm>
              <a:off x="3363367" y="3324646"/>
              <a:ext cx="3655998" cy="2452086"/>
            </a:xfrm>
            <a:prstGeom prst="rect">
              <a:avLst/>
            </a:prstGeom>
          </p:spPr>
        </p:pic>
        <p:sp>
          <p:nvSpPr>
            <p:cNvPr id="23" name="TextBox 22"/>
            <p:cNvSpPr txBox="1"/>
            <p:nvPr/>
          </p:nvSpPr>
          <p:spPr>
            <a:xfrm>
              <a:off x="4373582" y="5839470"/>
              <a:ext cx="1212191"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Điều</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hòa</a:t>
              </a:r>
              <a:endParaRPr lang="en-US" sz="2000" dirty="0">
                <a:solidFill>
                  <a:srgbClr val="FF0000"/>
                </a:solidFill>
                <a:latin typeface="Arial" panose="020B0604020202020204" pitchFamily="34" charset="0"/>
                <a:cs typeface="Arial" panose="020B0604020202020204" pitchFamily="34" charset="0"/>
              </a:endParaRPr>
            </a:p>
          </p:txBody>
        </p:sp>
      </p:grpSp>
      <p:grpSp>
        <p:nvGrpSpPr>
          <p:cNvPr id="22" name="Group 21"/>
          <p:cNvGrpSpPr/>
          <p:nvPr/>
        </p:nvGrpSpPr>
        <p:grpSpPr>
          <a:xfrm>
            <a:off x="7803736" y="3243964"/>
            <a:ext cx="3868311" cy="3065216"/>
            <a:chOff x="7803736" y="3243964"/>
            <a:chExt cx="3868311" cy="3065216"/>
          </a:xfrm>
        </p:grpSpPr>
        <p:pic>
          <p:nvPicPr>
            <p:cNvPr id="12" name="Picture 11"/>
            <p:cNvPicPr>
              <a:picLocks noChangeAspect="1"/>
            </p:cNvPicPr>
            <p:nvPr/>
          </p:nvPicPr>
          <p:blipFill rotWithShape="1">
            <a:blip r:embed="rId7"/>
            <a:srcRect l="3457" r="3929" b="3288"/>
            <a:stretch/>
          </p:blipFill>
          <p:spPr>
            <a:xfrm>
              <a:off x="7803736" y="3243964"/>
              <a:ext cx="3868311" cy="2635125"/>
            </a:xfrm>
            <a:prstGeom prst="rect">
              <a:avLst/>
            </a:prstGeom>
          </p:spPr>
        </p:pic>
        <p:sp>
          <p:nvSpPr>
            <p:cNvPr id="25" name="TextBox 24"/>
            <p:cNvSpPr txBox="1"/>
            <p:nvPr/>
          </p:nvSpPr>
          <p:spPr>
            <a:xfrm>
              <a:off x="8936465" y="5909070"/>
              <a:ext cx="1353256"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Lò</a:t>
              </a:r>
              <a:r>
                <a:rPr lang="en-US" sz="2000" dirty="0">
                  <a:solidFill>
                    <a:srgbClr val="FF0000"/>
                  </a:solidFill>
                  <a:latin typeface="Arial" panose="020B0604020202020204" pitchFamily="34" charset="0"/>
                  <a:cs typeface="Arial" panose="020B0604020202020204" pitchFamily="34" charset="0"/>
                </a:rPr>
                <a:t> vi </a:t>
              </a:r>
              <a:r>
                <a:rPr lang="en-US" sz="2000" dirty="0" err="1">
                  <a:solidFill>
                    <a:srgbClr val="FF0000"/>
                  </a:solidFill>
                  <a:latin typeface="Arial" panose="020B0604020202020204" pitchFamily="34" charset="0"/>
                  <a:cs typeface="Arial" panose="020B0604020202020204" pitchFamily="34" charset="0"/>
                </a:rPr>
                <a:t>sóng</a:t>
              </a:r>
              <a:endParaRPr lang="en-US" sz="2000"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266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35424" y="981635"/>
            <a:ext cx="10098741" cy="51448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Callout 1">
            <a:extLst>
              <a:ext uri="{FF2B5EF4-FFF2-40B4-BE49-F238E27FC236}">
                <a16:creationId xmlns:a16="http://schemas.microsoft.com/office/drawing/2014/main" id="{CEF4D80B-0136-DA40-A050-C7F1E816987F}"/>
              </a:ext>
            </a:extLst>
          </p:cNvPr>
          <p:cNvSpPr/>
          <p:nvPr/>
        </p:nvSpPr>
        <p:spPr>
          <a:xfrm>
            <a:off x="2736595" y="2483831"/>
            <a:ext cx="6851158" cy="2347477"/>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Arial" panose="020B0604020202020204" pitchFamily="34" charset="0"/>
                <a:cs typeface="Arial" panose="020B0604020202020204" pitchFamily="34" charset="0"/>
              </a:rPr>
              <a:t>Em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biết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gì</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về</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máy</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tính</a:t>
            </a:r>
            <a:r>
              <a:rPr lang="en-US"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190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10"/>
            </p:par>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14345"/>
          <a:stretch/>
        </p:blipFill>
        <p:spPr>
          <a:xfrm>
            <a:off x="2356143" y="-7466"/>
            <a:ext cx="7003010" cy="5247769"/>
          </a:xfrm>
          <a:prstGeom prst="rect">
            <a:avLst/>
          </a:prstGeom>
        </p:spPr>
      </p:pic>
      <p:pic>
        <p:nvPicPr>
          <p:cNvPr id="5" name="Picture 4"/>
          <p:cNvPicPr>
            <a:picLocks noChangeAspect="1"/>
          </p:cNvPicPr>
          <p:nvPr/>
        </p:nvPicPr>
        <p:blipFill>
          <a:blip r:embed="rId4"/>
          <a:stretch>
            <a:fillRect/>
          </a:stretch>
        </p:blipFill>
        <p:spPr>
          <a:xfrm>
            <a:off x="3267635" y="5196761"/>
            <a:ext cx="8162364" cy="1701580"/>
          </a:xfrm>
          <a:prstGeom prst="rect">
            <a:avLst/>
          </a:prstGeom>
        </p:spPr>
      </p:pic>
      <p:pic>
        <p:nvPicPr>
          <p:cNvPr id="6" name="Picture 5"/>
          <p:cNvPicPr>
            <a:picLocks noChangeAspect="1"/>
          </p:cNvPicPr>
          <p:nvPr/>
        </p:nvPicPr>
        <p:blipFill>
          <a:blip r:embed="rId5">
            <a:extLst>
              <a:ext uri="{BEBA8EAE-BF5A-486C-A8C5-ECC9F3942E4B}">
                <a14:imgProps xmlns:a14="http://schemas.microsoft.com/office/drawing/2010/main">
                  <a14:imgLayer r:embed="rId6">
                    <a14:imgEffect>
                      <a14:backgroundRemoval t="9804" b="89216" l="3759" r="89474"/>
                    </a14:imgEffect>
                  </a14:imgLayer>
                </a14:imgProps>
              </a:ext>
            </a:extLst>
          </a:blip>
          <a:stretch>
            <a:fillRect/>
          </a:stretch>
        </p:blipFill>
        <p:spPr>
          <a:xfrm>
            <a:off x="9088809" y="5437126"/>
            <a:ext cx="1574707" cy="1086378"/>
          </a:xfrm>
          <a:prstGeom prst="rect">
            <a:avLst/>
          </a:prstGeom>
        </p:spPr>
      </p:pic>
      <p:sp>
        <p:nvSpPr>
          <p:cNvPr id="3" name="Rectangle 2"/>
          <p:cNvSpPr/>
          <p:nvPr/>
        </p:nvSpPr>
        <p:spPr>
          <a:xfrm>
            <a:off x="2944906" y="661180"/>
            <a:ext cx="5983941" cy="3573195"/>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a:latin typeface="Arial" panose="020B0604020202020204" pitchFamily="34" charset="0"/>
              <a:cs typeface="Arial" panose="020B0604020202020204" pitchFamily="34" charset="0"/>
            </a:endParaRPr>
          </a:p>
          <a:p>
            <a:pPr algn="ctr"/>
            <a:endParaRPr lang="en-US" sz="3800" dirty="0">
              <a:latin typeface="Arial" panose="020B0604020202020204" pitchFamily="34" charset="0"/>
              <a:cs typeface="Arial" panose="020B0604020202020204" pitchFamily="34" charset="0"/>
            </a:endParaRPr>
          </a:p>
          <a:p>
            <a:pPr algn="ctr">
              <a:lnSpc>
                <a:spcPct val="150000"/>
              </a:lnSpc>
            </a:pPr>
            <a:r>
              <a:rPr lang="en-US" sz="3600" b="1" spc="-70" dirty="0" err="1">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Bài</a:t>
            </a:r>
            <a:r>
              <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 5 </a:t>
            </a:r>
          </a:p>
          <a:p>
            <a:pPr algn="ctr">
              <a:lnSpc>
                <a:spcPct val="150000"/>
              </a:lnSpc>
            </a:pPr>
            <a:r>
              <a:rPr lang="en-US" sz="3600" b="1" spc="-70" dirty="0">
                <a:ln>
                  <a:solidFill>
                    <a:schemeClr val="bg1"/>
                  </a:solidFill>
                </a:ln>
                <a:solidFill>
                  <a:srgbClr val="3333CC"/>
                </a:solidFill>
                <a:latin typeface="Tahoma" panose="020B0604030504040204" pitchFamily="34" charset="0"/>
                <a:ea typeface="Tahoma" panose="020B0604030504040204" pitchFamily="34" charset="0"/>
                <a:cs typeface="Tahoma" panose="020B0604030504040204" pitchFamily="34" charset="0"/>
              </a:rPr>
              <a:t>LÀM QUEN VỚI MÁY TÍNH</a:t>
            </a:r>
          </a:p>
        </p:txBody>
      </p:sp>
      <p:sp>
        <p:nvSpPr>
          <p:cNvPr id="15" name="Rectangle 14"/>
          <p:cNvSpPr/>
          <p:nvPr/>
        </p:nvSpPr>
        <p:spPr>
          <a:xfrm>
            <a:off x="4053884" y="1251355"/>
            <a:ext cx="4842992" cy="815608"/>
          </a:xfrm>
          <a:prstGeom prst="rect">
            <a:avLst/>
          </a:prstGeom>
          <a:noFill/>
        </p:spPr>
        <p:txBody>
          <a:bodyPr wrap="none" lIns="91440" tIns="45720" rIns="91440" bIns="45720">
            <a:spAutoFit/>
          </a:bodyPr>
          <a:lstStyle/>
          <a:p>
            <a:pPr algn="ctr"/>
            <a:r>
              <a:rPr lang="en-US" sz="4700" b="1" cap="none" spc="-300" dirty="0">
                <a:ln w="28575">
                  <a:solidFill>
                    <a:schemeClr val="bg1"/>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MÁY TÍNH VÀ EM</a:t>
            </a:r>
          </a:p>
        </p:txBody>
      </p:sp>
      <p:sp>
        <p:nvSpPr>
          <p:cNvPr id="17" name="Oval 16"/>
          <p:cNvSpPr/>
          <p:nvPr/>
        </p:nvSpPr>
        <p:spPr>
          <a:xfrm>
            <a:off x="3039036" y="1048869"/>
            <a:ext cx="1096582" cy="1127633"/>
          </a:xfrm>
          <a:prstGeom prst="ellipse">
            <a:avLst/>
          </a:prstGeom>
          <a:blipFill>
            <a:blip r:embed="rId7"/>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7118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865174" y="334359"/>
            <a:ext cx="4353220" cy="595086"/>
            <a:chOff x="3865174" y="226783"/>
            <a:chExt cx="4353220" cy="595086"/>
          </a:xfrm>
          <a:solidFill>
            <a:srgbClr val="FFFF00"/>
          </a:solidFill>
        </p:grpSpPr>
        <p:sp>
          <p:nvSpPr>
            <p:cNvPr id="6" name="Rounded Rectangle 5"/>
            <p:cNvSpPr/>
            <p:nvPr/>
          </p:nvSpPr>
          <p:spPr>
            <a:xfrm>
              <a:off x="3865174" y="226783"/>
              <a:ext cx="4353220" cy="595086"/>
            </a:xfrm>
            <a:prstGeom prst="round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MỞ ĐẦU</a:t>
              </a:r>
            </a:p>
          </p:txBody>
        </p:sp>
        <p:pic>
          <p:nvPicPr>
            <p:cNvPr id="3" name="Picture 2"/>
            <p:cNvPicPr>
              <a:picLocks noChangeAspect="1"/>
            </p:cNvPicPr>
            <p:nvPr/>
          </p:nvPicPr>
          <p:blipFill>
            <a:blip r:embed="rId2"/>
            <a:stretch>
              <a:fillRect/>
            </a:stretch>
          </p:blipFill>
          <p:spPr>
            <a:xfrm>
              <a:off x="4753883" y="247862"/>
              <a:ext cx="561975" cy="561975"/>
            </a:xfrm>
            <a:prstGeom prst="rect">
              <a:avLst/>
            </a:prstGeom>
            <a:grpFill/>
          </p:spPr>
        </p:pic>
      </p:grpSp>
      <p:sp>
        <p:nvSpPr>
          <p:cNvPr id="7" name="Rounded Rectangle 6"/>
          <p:cNvSpPr/>
          <p:nvPr/>
        </p:nvSpPr>
        <p:spPr>
          <a:xfrm>
            <a:off x="407961" y="1290916"/>
            <a:ext cx="11451101" cy="520435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837330" y="5264169"/>
            <a:ext cx="7503460" cy="369332"/>
          </a:xfrm>
          <a:prstGeom prst="rect">
            <a:avLst/>
          </a:prstGeom>
          <a:noFill/>
        </p:spPr>
        <p:txBody>
          <a:bodyPr wrap="square" rtlCol="0">
            <a:spAutoFit/>
          </a:bodyPr>
          <a:lstStyle/>
          <a:p>
            <a:endParaRPr lang="en-US" dirty="0"/>
          </a:p>
        </p:txBody>
      </p:sp>
      <p:pic>
        <p:nvPicPr>
          <p:cNvPr id="8" name="Picture 7"/>
          <p:cNvPicPr>
            <a:picLocks noChangeAspect="1"/>
          </p:cNvPicPr>
          <p:nvPr/>
        </p:nvPicPr>
        <p:blipFill>
          <a:blip r:embed="rId3"/>
          <a:stretch>
            <a:fillRect/>
          </a:stretch>
        </p:blipFill>
        <p:spPr>
          <a:xfrm>
            <a:off x="671711" y="1565720"/>
            <a:ext cx="3717409" cy="2637064"/>
          </a:xfrm>
          <a:prstGeom prst="rect">
            <a:avLst/>
          </a:prstGeom>
        </p:spPr>
      </p:pic>
      <p:pic>
        <p:nvPicPr>
          <p:cNvPr id="10" name="Picture 9"/>
          <p:cNvPicPr>
            <a:picLocks noChangeAspect="1"/>
          </p:cNvPicPr>
          <p:nvPr/>
        </p:nvPicPr>
        <p:blipFill>
          <a:blip r:embed="rId4"/>
          <a:stretch>
            <a:fillRect/>
          </a:stretch>
        </p:blipFill>
        <p:spPr>
          <a:xfrm>
            <a:off x="8042339" y="3134390"/>
            <a:ext cx="3436898" cy="3187964"/>
          </a:xfrm>
          <a:prstGeom prst="rect">
            <a:avLst/>
          </a:prstGeom>
        </p:spPr>
      </p:pic>
      <p:pic>
        <p:nvPicPr>
          <p:cNvPr id="5" name="Picture 4"/>
          <p:cNvPicPr>
            <a:picLocks noChangeAspect="1"/>
          </p:cNvPicPr>
          <p:nvPr/>
        </p:nvPicPr>
        <p:blipFill>
          <a:blip r:embed="rId5"/>
          <a:stretch>
            <a:fillRect/>
          </a:stretch>
        </p:blipFill>
        <p:spPr>
          <a:xfrm>
            <a:off x="5722851" y="1467713"/>
            <a:ext cx="3225931" cy="2833078"/>
          </a:xfrm>
          <a:prstGeom prst="rect">
            <a:avLst/>
          </a:prstGeom>
        </p:spPr>
      </p:pic>
      <p:pic>
        <p:nvPicPr>
          <p:cNvPr id="9" name="Picture 8"/>
          <p:cNvPicPr>
            <a:picLocks noChangeAspect="1"/>
          </p:cNvPicPr>
          <p:nvPr/>
        </p:nvPicPr>
        <p:blipFill>
          <a:blip r:embed="rId6"/>
          <a:stretch>
            <a:fillRect/>
          </a:stretch>
        </p:blipFill>
        <p:spPr>
          <a:xfrm>
            <a:off x="3556048" y="3716718"/>
            <a:ext cx="2288211" cy="2604345"/>
          </a:xfrm>
          <a:prstGeom prst="rect">
            <a:avLst/>
          </a:prstGeom>
        </p:spPr>
      </p:pic>
    </p:spTree>
    <p:extLst>
      <p:ext uri="{BB962C8B-B14F-4D97-AF65-F5344CB8AC3E}">
        <p14:creationId xmlns:p14="http://schemas.microsoft.com/office/powerpoint/2010/main" val="27419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2643516" y="4847880"/>
            <a:ext cx="2020105"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để</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bàn</a:t>
            </a:r>
            <a:endParaRPr lang="en-US" sz="2000" dirty="0">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942677" y="1872120"/>
            <a:ext cx="5366684" cy="2957033"/>
          </a:xfrm>
          <a:prstGeom prst="rect">
            <a:avLst/>
          </a:prstGeom>
          <a:ln w="12700">
            <a:solidFill>
              <a:schemeClr val="tx1"/>
            </a:solidFill>
          </a:ln>
        </p:spPr>
      </p:pic>
      <p:pic>
        <p:nvPicPr>
          <p:cNvPr id="4" name="Picture 3"/>
          <p:cNvPicPr>
            <a:picLocks noChangeAspect="1"/>
          </p:cNvPicPr>
          <p:nvPr/>
        </p:nvPicPr>
        <p:blipFill>
          <a:blip r:embed="rId4"/>
          <a:stretch>
            <a:fillRect/>
          </a:stretch>
        </p:blipFill>
        <p:spPr>
          <a:xfrm>
            <a:off x="6904256" y="1852434"/>
            <a:ext cx="4406167" cy="2959093"/>
          </a:xfrm>
          <a:prstGeom prst="rect">
            <a:avLst/>
          </a:prstGeom>
          <a:ln w="12700">
            <a:solidFill>
              <a:schemeClr val="tx1"/>
            </a:solidFill>
          </a:ln>
        </p:spPr>
      </p:pic>
      <p:sp>
        <p:nvSpPr>
          <p:cNvPr id="22" name="TextBox 21"/>
          <p:cNvSpPr txBox="1"/>
          <p:nvPr/>
        </p:nvSpPr>
        <p:spPr>
          <a:xfrm>
            <a:off x="7784613" y="4819744"/>
            <a:ext cx="2190023"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Máy</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tính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xách</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tay</a:t>
            </a:r>
            <a:endParaRPr lang="en-US" sz="2000" dirty="0">
              <a:solidFill>
                <a:srgbClr val="FF0000"/>
              </a:solidFill>
              <a:latin typeface="Arial" panose="020B0604020202020204" pitchFamily="34" charset="0"/>
              <a:cs typeface="Arial" panose="020B0604020202020204" pitchFamily="34" charset="0"/>
            </a:endParaRPr>
          </a:p>
        </p:txBody>
      </p:sp>
      <p:sp>
        <p:nvSpPr>
          <p:cNvPr id="24" name="Cloud Callout 1">
            <a:extLst>
              <a:ext uri="{FF2B5EF4-FFF2-40B4-BE49-F238E27FC236}">
                <a16:creationId xmlns:a16="http://schemas.microsoft.com/office/drawing/2014/main" id="{CEF4D80B-0136-DA40-A050-C7F1E816987F}"/>
              </a:ext>
            </a:extLst>
          </p:cNvPr>
          <p:cNvSpPr/>
          <p:nvPr/>
        </p:nvSpPr>
        <p:spPr>
          <a:xfrm>
            <a:off x="1007187" y="5214003"/>
            <a:ext cx="10410091" cy="1441055"/>
          </a:xfrm>
          <a:prstGeom prst="cloudCallout">
            <a:avLst>
              <a:gd name="adj1" fmla="val -36925"/>
              <a:gd name="adj2" fmla="val -1924"/>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Arial" panose="020B0604020202020204" pitchFamily="34" charset="0"/>
                <a:cs typeface="Arial" panose="020B0604020202020204" pitchFamily="34" charset="0"/>
              </a:rPr>
              <a:t>Các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em</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hãy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quan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sát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máy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để</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và</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máy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xách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tay</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rồi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hoàn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thiện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phiếu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học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tập</a:t>
            </a:r>
            <a:r>
              <a:rPr lang="en-US" sz="2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053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940391"/>
            <a:ext cx="11582400" cy="5713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148353"/>
            <a:ext cx="4353220" cy="595086"/>
            <a:chOff x="3865174" y="148353"/>
            <a:chExt cx="4353220" cy="595086"/>
          </a:xfrm>
        </p:grpSpPr>
        <p:sp>
          <p:nvSpPr>
            <p:cNvPr id="21" name="Rounded Rectangle 20"/>
            <p:cNvSpPr/>
            <p:nvPr/>
          </p:nvSpPr>
          <p:spPr>
            <a:xfrm>
              <a:off x="3865174" y="148353"/>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183739"/>
              <a:ext cx="571500" cy="552450"/>
            </a:xfrm>
            <a:prstGeom prst="rect">
              <a:avLst/>
            </a:prstGeom>
          </p:spPr>
        </p:pic>
      </p:grpSp>
      <p:grpSp>
        <p:nvGrpSpPr>
          <p:cNvPr id="7" name="Group 6"/>
          <p:cNvGrpSpPr/>
          <p:nvPr/>
        </p:nvGrpSpPr>
        <p:grpSpPr>
          <a:xfrm>
            <a:off x="923628" y="1107666"/>
            <a:ext cx="6573210" cy="553998"/>
            <a:chOff x="712076" y="1405392"/>
            <a:chExt cx="6573210" cy="553998"/>
          </a:xfrm>
        </p:grpSpPr>
        <p:grpSp>
          <p:nvGrpSpPr>
            <p:cNvPr id="8" name="Group 7"/>
            <p:cNvGrpSpPr/>
            <p:nvPr/>
          </p:nvGrpSpPr>
          <p:grpSpPr>
            <a:xfrm>
              <a:off x="712076" y="1405392"/>
              <a:ext cx="445956" cy="553998"/>
              <a:chOff x="1104838" y="1405332"/>
              <a:chExt cx="445956" cy="553998"/>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066084" cy="492443"/>
            </a:xfrm>
            <a:prstGeom prst="rect">
              <a:avLst/>
            </a:prstGeom>
            <a:noFill/>
          </p:spPr>
          <p:txBody>
            <a:bodyPr wrap="none" rtlCol="0">
              <a:spAutoFit/>
            </a:bodyPr>
            <a:lstStyle/>
            <a:p>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để</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bàn</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và</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máy</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tính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xách</a:t>
              </a:r>
              <a:r>
                <a:rPr lang="en-US" sz="2600" b="1" dirty="0">
                  <a:solidFill>
                    <a:srgbClr val="3333CC"/>
                  </a:solidFill>
                  <a:latin typeface="Arial" panose="020B0604020202020204" pitchFamily="34" charset="0"/>
                  <a:cs typeface="Arial" panose="020B0604020202020204" pitchFamily="34" charset="0"/>
                </a:rPr>
                <a:t> </a:t>
              </a:r>
              <a:r>
                <a:rPr lang="en-US" sz="2600" b="1" dirty="0" err="1">
                  <a:solidFill>
                    <a:srgbClr val="3333CC"/>
                  </a:solidFill>
                  <a:latin typeface="Arial" panose="020B0604020202020204" pitchFamily="34" charset="0"/>
                  <a:cs typeface="Arial" panose="020B0604020202020204" pitchFamily="34" charset="0"/>
                </a:rPr>
                <a:t>tay</a:t>
              </a:r>
              <a:endParaRPr lang="en-US" sz="26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3" name="Rounded Rectangle 2"/>
          <p:cNvSpPr/>
          <p:nvPr/>
        </p:nvSpPr>
        <p:spPr>
          <a:xfrm>
            <a:off x="3277771" y="2104907"/>
            <a:ext cx="5711485" cy="4309961"/>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4703870" y="1817143"/>
            <a:ext cx="2864554" cy="575528"/>
          </a:xfrm>
          <a:prstGeom prst="ellipse">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Phiếu</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học</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tập</a:t>
            </a:r>
            <a:endParaRPr lang="en-US" sz="2200" b="1" dirty="0">
              <a:latin typeface="Arial" panose="020B0604020202020204" pitchFamily="34" charset="0"/>
              <a:cs typeface="Arial" panose="020B0604020202020204" pitchFamily="34" charset="0"/>
            </a:endParaRPr>
          </a:p>
        </p:txBody>
      </p:sp>
      <p:sp>
        <p:nvSpPr>
          <p:cNvPr id="5" name="TextBox 4"/>
          <p:cNvSpPr txBox="1"/>
          <p:nvPr/>
        </p:nvSpPr>
        <p:spPr>
          <a:xfrm>
            <a:off x="3305907" y="2477129"/>
            <a:ext cx="5674859" cy="738664"/>
          </a:xfrm>
          <a:prstGeom prst="rect">
            <a:avLst/>
          </a:prstGeom>
          <a:noFill/>
        </p:spPr>
        <p:txBody>
          <a:bodyPr wrap="square" rtlCol="0">
            <a:spAutoFit/>
          </a:bodyPr>
          <a:lstStyle/>
          <a:p>
            <a:pPr algn="ctr"/>
            <a:r>
              <a:rPr lang="en-US" sz="2100" b="1" dirty="0" err="1">
                <a:solidFill>
                  <a:srgbClr val="FF0000"/>
                </a:solidFill>
                <a:latin typeface="Arial" panose="020B0604020202020204" pitchFamily="34" charset="0"/>
                <a:cs typeface="Arial" panose="020B0604020202020204" pitchFamily="34" charset="0"/>
              </a:rPr>
              <a:t>Nêu</a:t>
            </a:r>
            <a:r>
              <a:rPr lang="en-US" sz="2100" b="1" dirty="0">
                <a:solidFill>
                  <a:srgbClr val="FF0000"/>
                </a:solidFill>
                <a:latin typeface="Arial" panose="020B0604020202020204" pitchFamily="34" charset="0"/>
                <a:cs typeface="Arial" panose="020B0604020202020204" pitchFamily="34" charset="0"/>
              </a:rPr>
              <a:t> c</a:t>
            </a:r>
            <a:r>
              <a:rPr lang="vi-VN" sz="2100" b="1" dirty="0">
                <a:solidFill>
                  <a:srgbClr val="FF0000"/>
                </a:solidFill>
                <a:latin typeface="Arial" panose="020B0604020202020204" pitchFamily="34" charset="0"/>
                <a:cs typeface="Arial" panose="020B0604020202020204" pitchFamily="34" charset="0"/>
              </a:rPr>
              <a:t>ác thành phần cơ bản của</a:t>
            </a:r>
            <a:endParaRPr lang="en-US" sz="2100" b="1" dirty="0">
              <a:solidFill>
                <a:srgbClr val="FF0000"/>
              </a:solidFill>
              <a:latin typeface="Arial" panose="020B0604020202020204" pitchFamily="34" charset="0"/>
              <a:cs typeface="Arial" panose="020B0604020202020204" pitchFamily="34" charset="0"/>
            </a:endParaRPr>
          </a:p>
          <a:p>
            <a:pPr algn="ctr"/>
            <a:r>
              <a:rPr lang="vi-VN" sz="2100" b="1" dirty="0">
                <a:solidFill>
                  <a:srgbClr val="FF0000"/>
                </a:solidFill>
                <a:latin typeface="Arial" panose="020B0604020202020204" pitchFamily="34" charset="0"/>
                <a:cs typeface="Arial" panose="020B0604020202020204" pitchFamily="34" charset="0"/>
              </a:rPr>
              <a:t> máy tính </a:t>
            </a:r>
            <a:r>
              <a:rPr lang="en-US" sz="2100" b="1" dirty="0">
                <a:solidFill>
                  <a:srgbClr val="FF0000"/>
                </a:solidFill>
                <a:latin typeface="Arial" panose="020B0604020202020204" pitchFamily="34" charset="0"/>
                <a:cs typeface="Arial" panose="020B0604020202020204" pitchFamily="34" charset="0"/>
              </a:rPr>
              <a:t>x</a:t>
            </a:r>
            <a:r>
              <a:rPr lang="vi-VN" sz="2100" b="1" dirty="0">
                <a:solidFill>
                  <a:srgbClr val="FF0000"/>
                </a:solidFill>
                <a:latin typeface="Arial" panose="020B0604020202020204" pitchFamily="34" charset="0"/>
                <a:cs typeface="Arial" panose="020B0604020202020204" pitchFamily="34" charset="0"/>
              </a:rPr>
              <a:t>ách tay và </a:t>
            </a:r>
            <a:r>
              <a:rPr lang="en-US" sz="2100" b="1" dirty="0" err="1">
                <a:solidFill>
                  <a:srgbClr val="FF0000"/>
                </a:solidFill>
                <a:latin typeface="Arial" panose="020B0604020202020204" pitchFamily="34" charset="0"/>
                <a:cs typeface="Arial" panose="020B0604020202020204" pitchFamily="34" charset="0"/>
              </a:rPr>
              <a:t>máy</a:t>
            </a:r>
            <a:r>
              <a:rPr lang="en-US" sz="2100" b="1" dirty="0">
                <a:solidFill>
                  <a:srgbClr val="FF0000"/>
                </a:solidFill>
                <a:latin typeface="Arial" panose="020B0604020202020204" pitchFamily="34" charset="0"/>
                <a:cs typeface="Arial" panose="020B0604020202020204" pitchFamily="34" charset="0"/>
              </a:rPr>
              <a:t> </a:t>
            </a:r>
            <a:r>
              <a:rPr lang="en-US" sz="2100" b="1" dirty="0" err="1">
                <a:solidFill>
                  <a:srgbClr val="FF0000"/>
                </a:solidFill>
                <a:latin typeface="Arial" panose="020B0604020202020204" pitchFamily="34" charset="0"/>
                <a:cs typeface="Arial" panose="020B0604020202020204" pitchFamily="34" charset="0"/>
              </a:rPr>
              <a:t>tính</a:t>
            </a:r>
            <a:r>
              <a:rPr lang="en-US" sz="2100" b="1" dirty="0">
                <a:solidFill>
                  <a:srgbClr val="FF0000"/>
                </a:solidFill>
                <a:latin typeface="Arial" panose="020B0604020202020204" pitchFamily="34" charset="0"/>
                <a:cs typeface="Arial" panose="020B0604020202020204" pitchFamily="34" charset="0"/>
              </a:rPr>
              <a:t> </a:t>
            </a:r>
            <a:r>
              <a:rPr lang="vi-VN" sz="2100" b="1" dirty="0">
                <a:solidFill>
                  <a:srgbClr val="FF0000"/>
                </a:solidFill>
                <a:latin typeface="Arial" panose="020B0604020202020204" pitchFamily="34" charset="0"/>
                <a:cs typeface="Arial" panose="020B0604020202020204" pitchFamily="34" charset="0"/>
              </a:rPr>
              <a:t>để bàn</a:t>
            </a:r>
            <a:r>
              <a:rPr lang="en-US" sz="2100" b="1" dirty="0">
                <a:solidFill>
                  <a:srgbClr val="FF0000"/>
                </a:solidFill>
                <a:latin typeface="Arial" panose="020B0604020202020204" pitchFamily="34" charset="0"/>
                <a:cs typeface="Arial" panose="020B0604020202020204" pitchFamily="34" charset="0"/>
              </a:rPr>
              <a:t>.</a:t>
            </a:r>
            <a:endParaRPr lang="en-US" sz="2100" dirty="0">
              <a:solidFill>
                <a:srgbClr val="FF000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6523978"/>
              </p:ext>
            </p:extLst>
          </p:nvPr>
        </p:nvGraphicFramePr>
        <p:xfrm>
          <a:off x="3432518" y="3213859"/>
          <a:ext cx="5401994" cy="2881438"/>
        </p:xfrm>
        <a:graphic>
          <a:graphicData uri="http://schemas.openxmlformats.org/drawingml/2006/table">
            <a:tbl>
              <a:tblPr firstRow="1" bandRow="1">
                <a:tableStyleId>{7DF18680-E054-41AD-8BC1-D1AEF772440D}</a:tableStyleId>
              </a:tblPr>
              <a:tblGrid>
                <a:gridCol w="2700997">
                  <a:extLst>
                    <a:ext uri="{9D8B030D-6E8A-4147-A177-3AD203B41FA5}">
                      <a16:colId xmlns:a16="http://schemas.microsoft.com/office/drawing/2014/main" val="20000"/>
                    </a:ext>
                  </a:extLst>
                </a:gridCol>
                <a:gridCol w="2700997">
                  <a:extLst>
                    <a:ext uri="{9D8B030D-6E8A-4147-A177-3AD203B41FA5}">
                      <a16:colId xmlns:a16="http://schemas.microsoft.com/office/drawing/2014/main" val="20001"/>
                    </a:ext>
                  </a:extLst>
                </a:gridCol>
              </a:tblGrid>
              <a:tr h="503998">
                <a:tc>
                  <a:txBody>
                    <a:bodyPr/>
                    <a:lstStyle/>
                    <a:p>
                      <a:pPr algn="ctr"/>
                      <a:r>
                        <a:rPr lang="en-US" sz="2000" dirty="0"/>
                        <a:t>MÁY</a:t>
                      </a:r>
                      <a:r>
                        <a:rPr lang="en-US" sz="2000" baseline="0" dirty="0"/>
                        <a:t> TÍNH ĐỂ BÀN</a:t>
                      </a:r>
                      <a:endParaRPr lang="en-US" sz="2000" dirty="0">
                        <a:latin typeface="Arial" panose="020B0604020202020204" pitchFamily="34" charset="0"/>
                        <a:cs typeface="Arial" panose="020B0604020202020204" pitchFamily="34" charset="0"/>
                      </a:endParaRPr>
                    </a:p>
                  </a:txBody>
                  <a:tcPr anchor="ctr"/>
                </a:tc>
                <a:tc>
                  <a:txBody>
                    <a:bodyPr/>
                    <a:lstStyle/>
                    <a:p>
                      <a:pPr algn="ctr"/>
                      <a:r>
                        <a:rPr lang="en-US" sz="2000" dirty="0"/>
                        <a:t>MÁY</a:t>
                      </a:r>
                      <a:r>
                        <a:rPr lang="en-US" sz="2000" baseline="0" dirty="0"/>
                        <a:t> TÍNH XÁCH TAY</a:t>
                      </a:r>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2308387">
                <a:tc>
                  <a:txBody>
                    <a:bodyPr/>
                    <a:lstStyle/>
                    <a:p>
                      <a:pPr algn="ctr">
                        <a:lnSpc>
                          <a:spcPct val="150000"/>
                        </a:lnSpc>
                      </a:pPr>
                      <a:r>
                        <a:rPr lang="en-US" sz="2000" dirty="0" err="1"/>
                        <a:t>Các</a:t>
                      </a:r>
                      <a:r>
                        <a:rPr lang="en-US" sz="2000" baseline="0" dirty="0"/>
                        <a:t> </a:t>
                      </a:r>
                      <a:r>
                        <a:rPr lang="en-US" sz="2000" baseline="0" dirty="0" err="1"/>
                        <a:t>thành</a:t>
                      </a:r>
                      <a:r>
                        <a:rPr lang="en-US" sz="2000" baseline="0" dirty="0"/>
                        <a:t> </a:t>
                      </a:r>
                      <a:r>
                        <a:rPr lang="en-US" sz="2000" baseline="0" dirty="0" err="1"/>
                        <a:t>phần</a:t>
                      </a:r>
                      <a:r>
                        <a:rPr lang="en-US" sz="2000" baseline="0" dirty="0"/>
                        <a:t> </a:t>
                      </a:r>
                      <a:r>
                        <a:rPr lang="en-US" sz="2000" baseline="0" dirty="0" err="1"/>
                        <a:t>cơ</a:t>
                      </a:r>
                      <a:r>
                        <a:rPr lang="en-US" sz="2000" baseline="0" dirty="0"/>
                        <a:t> </a:t>
                      </a:r>
                      <a:r>
                        <a:rPr lang="en-US" sz="2000" baseline="0" dirty="0" err="1"/>
                        <a:t>bản</a:t>
                      </a:r>
                      <a:r>
                        <a:rPr lang="en-US" sz="2000" baseline="0" dirty="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a:latin typeface="Arial" panose="020B0604020202020204" pitchFamily="34" charset="0"/>
                          <a:cs typeface="Arial" panose="020B0604020202020204" pitchFamily="34" charset="0"/>
                        </a:rPr>
                        <a:t>………………………………………………………………………………………………………………………………………………</a:t>
                      </a:r>
                    </a:p>
                  </a:txBody>
                  <a:tcPr/>
                </a:tc>
                <a:tc>
                  <a:txBody>
                    <a:bodyPr/>
                    <a:lstStyle/>
                    <a:p>
                      <a:pPr algn="ctr">
                        <a:lnSpc>
                          <a:spcPct val="150000"/>
                        </a:lnSpc>
                      </a:pPr>
                      <a:r>
                        <a:rPr lang="en-US" sz="2000" dirty="0" err="1"/>
                        <a:t>Các</a:t>
                      </a:r>
                      <a:r>
                        <a:rPr lang="en-US" sz="2000" baseline="0" dirty="0"/>
                        <a:t> </a:t>
                      </a:r>
                      <a:r>
                        <a:rPr lang="en-US" sz="2000" baseline="0" dirty="0" err="1"/>
                        <a:t>thành</a:t>
                      </a:r>
                      <a:r>
                        <a:rPr lang="en-US" sz="2000" baseline="0" dirty="0"/>
                        <a:t> </a:t>
                      </a:r>
                      <a:r>
                        <a:rPr lang="en-US" sz="2000" baseline="0" dirty="0" err="1"/>
                        <a:t>phần</a:t>
                      </a:r>
                      <a:r>
                        <a:rPr lang="en-US" sz="2000" baseline="0" dirty="0"/>
                        <a:t> </a:t>
                      </a:r>
                      <a:r>
                        <a:rPr lang="en-US" sz="2000" baseline="0" dirty="0" err="1"/>
                        <a:t>cơ</a:t>
                      </a:r>
                      <a:r>
                        <a:rPr lang="en-US" sz="2000" baseline="0" dirty="0"/>
                        <a:t> </a:t>
                      </a:r>
                      <a:r>
                        <a:rPr lang="en-US" sz="2000" baseline="0" dirty="0" err="1"/>
                        <a:t>bản</a:t>
                      </a:r>
                      <a:r>
                        <a:rPr lang="en-US" sz="2000" baseline="0" dirty="0"/>
                        <a:t>:</a:t>
                      </a:r>
                    </a:p>
                    <a:p>
                      <a:pPr algn="ctr"/>
                      <a:r>
                        <a:rPr lang="en-US" sz="2000" baseline="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val="10001"/>
                  </a:ext>
                </a:extLst>
              </a:tr>
            </a:tbl>
          </a:graphicData>
        </a:graphic>
      </p:graphicFrame>
      <p:pic>
        <p:nvPicPr>
          <p:cNvPr id="18" name="Picture 17"/>
          <p:cNvPicPr>
            <a:picLocks noChangeAspect="1"/>
          </p:cNvPicPr>
          <p:nvPr/>
        </p:nvPicPr>
        <p:blipFill rotWithShape="1">
          <a:blip r:embed="rId3"/>
          <a:srcRect t="7401"/>
          <a:stretch/>
        </p:blipFill>
        <p:spPr>
          <a:xfrm>
            <a:off x="411569" y="2630654"/>
            <a:ext cx="2767729" cy="1645923"/>
          </a:xfrm>
          <a:prstGeom prst="rect">
            <a:avLst/>
          </a:prstGeom>
          <a:ln w="12700">
            <a:solidFill>
              <a:schemeClr val="tx1"/>
            </a:solidFill>
          </a:ln>
        </p:spPr>
      </p:pic>
      <p:pic>
        <p:nvPicPr>
          <p:cNvPr id="22" name="Picture 21"/>
          <p:cNvPicPr>
            <a:picLocks noChangeAspect="1"/>
          </p:cNvPicPr>
          <p:nvPr/>
        </p:nvPicPr>
        <p:blipFill>
          <a:blip r:embed="rId4"/>
          <a:stretch>
            <a:fillRect/>
          </a:stretch>
        </p:blipFill>
        <p:spPr>
          <a:xfrm>
            <a:off x="9087731" y="2574381"/>
            <a:ext cx="2658793" cy="1784871"/>
          </a:xfrm>
          <a:prstGeom prst="rect">
            <a:avLst/>
          </a:prstGeom>
          <a:ln w="12700">
            <a:solidFill>
              <a:schemeClr val="tx1"/>
            </a:solidFill>
          </a:ln>
        </p:spPr>
      </p:pic>
      <p:sp>
        <p:nvSpPr>
          <p:cNvPr id="24" name="TextBox 23"/>
          <p:cNvSpPr txBox="1"/>
          <p:nvPr/>
        </p:nvSpPr>
        <p:spPr>
          <a:xfrm>
            <a:off x="878847" y="4350218"/>
            <a:ext cx="2020105" cy="400110"/>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để</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bàn</a:t>
            </a:r>
            <a:endParaRPr lang="en-US" sz="2000" dirty="0">
              <a:latin typeface="Arial" panose="020B0604020202020204" pitchFamily="34" charset="0"/>
              <a:cs typeface="Arial" panose="020B0604020202020204" pitchFamily="34" charset="0"/>
            </a:endParaRPr>
          </a:p>
        </p:txBody>
      </p:sp>
      <p:sp>
        <p:nvSpPr>
          <p:cNvPr id="25" name="TextBox 24"/>
          <p:cNvSpPr txBox="1"/>
          <p:nvPr/>
        </p:nvSpPr>
        <p:spPr>
          <a:xfrm>
            <a:off x="9378189" y="4395525"/>
            <a:ext cx="2190023" cy="400110"/>
          </a:xfrm>
          <a:prstGeom prst="rect">
            <a:avLst/>
          </a:prstGeom>
          <a:noFill/>
        </p:spPr>
        <p:txBody>
          <a:bodyPr wrap="none" rtlCol="0">
            <a:spAutoFit/>
          </a:bodyPr>
          <a:lstStyle/>
          <a:p>
            <a:r>
              <a:rPr lang="en-US" sz="2000" dirty="0" err="1">
                <a:latin typeface="Arial" panose="020B0604020202020204" pitchFamily="34" charset="0"/>
                <a:cs typeface="Arial" panose="020B0604020202020204" pitchFamily="34" charset="0"/>
              </a:rPr>
              <a:t>Máy</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tính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xách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1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46609" y="1006150"/>
            <a:ext cx="11582400" cy="56489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865174" y="232761"/>
            <a:ext cx="4353220" cy="595086"/>
            <a:chOff x="3865174" y="232761"/>
            <a:chExt cx="4353220" cy="595086"/>
          </a:xfrm>
        </p:grpSpPr>
        <p:sp>
          <p:nvSpPr>
            <p:cNvPr id="21" name="Rounded Rectangle 20"/>
            <p:cNvSpPr/>
            <p:nvPr/>
          </p:nvSpPr>
          <p:spPr>
            <a:xfrm>
              <a:off x="3865174" y="232761"/>
              <a:ext cx="4353220" cy="595086"/>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rgbClr val="CC0000"/>
                  </a:solidFill>
                  <a:latin typeface="Tahoma" panose="020B0604030504040204" pitchFamily="34" charset="0"/>
                  <a:ea typeface="Tahoma" panose="020B0604030504040204" pitchFamily="34" charset="0"/>
                  <a:cs typeface="Tahoma" panose="020B0604030504040204" pitchFamily="34" charset="0"/>
                </a:rPr>
                <a:t>KHÁM PHÁ</a:t>
              </a:r>
            </a:p>
          </p:txBody>
        </p:sp>
        <p:pic>
          <p:nvPicPr>
            <p:cNvPr id="23" name="Picture 22"/>
            <p:cNvPicPr>
              <a:picLocks noChangeAspect="1"/>
            </p:cNvPicPr>
            <p:nvPr/>
          </p:nvPicPr>
          <p:blipFill>
            <a:blip r:embed="rId2"/>
            <a:stretch>
              <a:fillRect/>
            </a:stretch>
          </p:blipFill>
          <p:spPr>
            <a:xfrm>
              <a:off x="4663621" y="254079"/>
              <a:ext cx="571500" cy="552450"/>
            </a:xfrm>
            <a:prstGeom prst="rect">
              <a:avLst/>
            </a:prstGeom>
          </p:spPr>
        </p:pic>
      </p:grpSp>
      <p:grpSp>
        <p:nvGrpSpPr>
          <p:cNvPr id="7" name="Group 6"/>
          <p:cNvGrpSpPr/>
          <p:nvPr/>
        </p:nvGrpSpPr>
        <p:grpSpPr>
          <a:xfrm>
            <a:off x="882684" y="1141262"/>
            <a:ext cx="7026860" cy="584775"/>
            <a:chOff x="712076" y="1405392"/>
            <a:chExt cx="7026860" cy="584775"/>
          </a:xfrm>
        </p:grpSpPr>
        <p:grpSp>
          <p:nvGrpSpPr>
            <p:cNvPr id="8" name="Group 7"/>
            <p:cNvGrpSpPr/>
            <p:nvPr/>
          </p:nvGrpSpPr>
          <p:grpSpPr>
            <a:xfrm>
              <a:off x="712076" y="1405392"/>
              <a:ext cx="445956" cy="584775"/>
              <a:chOff x="1104838" y="1405332"/>
              <a:chExt cx="445956" cy="584775"/>
            </a:xfrm>
          </p:grpSpPr>
          <p:sp>
            <p:nvSpPr>
              <p:cNvPr id="10" name="Rectangle 9"/>
              <p:cNvSpPr/>
              <p:nvPr/>
            </p:nvSpPr>
            <p:spPr>
              <a:xfrm>
                <a:off x="1104838" y="1470217"/>
                <a:ext cx="445956" cy="4765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04838" y="1405332"/>
                <a:ext cx="445956" cy="584775"/>
              </a:xfrm>
              <a:prstGeom prst="rect">
                <a:avLst/>
              </a:prstGeom>
              <a:noFill/>
            </p:spPr>
            <p:txBody>
              <a:bodyPr wrap="none" rtlCol="0">
                <a:spAutoFit/>
              </a:bodyPr>
              <a:lstStyle/>
              <a:p>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sp>
          <p:nvSpPr>
            <p:cNvPr id="9" name="TextBox 8"/>
            <p:cNvSpPr txBox="1"/>
            <p:nvPr/>
          </p:nvSpPr>
          <p:spPr>
            <a:xfrm>
              <a:off x="1219202" y="1459948"/>
              <a:ext cx="6519734"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và</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xách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tay</a:t>
              </a:r>
              <a:endParaRPr lang="en-US" sz="28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5127755" y="5656114"/>
            <a:ext cx="2210862" cy="430887"/>
          </a:xfrm>
          <a:prstGeom prst="rect">
            <a:avLst/>
          </a:prstGeom>
          <a:noFill/>
        </p:spPr>
        <p:txBody>
          <a:bodyPr wrap="none" rtlCol="0">
            <a:spAutoFit/>
          </a:bodyPr>
          <a:lstStyle/>
          <a:p>
            <a:r>
              <a:rPr lang="en-US" sz="2200" dirty="0" err="1">
                <a:latin typeface="Arial" panose="020B0604020202020204" pitchFamily="34" charset="0"/>
                <a:cs typeface="Arial" panose="020B0604020202020204" pitchFamily="34" charset="0"/>
              </a:rPr>
              <a:t>Máy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bàn</a:t>
            </a:r>
            <a:endParaRPr lang="en-US" sz="22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7401"/>
          <a:stretch/>
        </p:blipFill>
        <p:spPr>
          <a:xfrm>
            <a:off x="3185374" y="2203818"/>
            <a:ext cx="5904869" cy="3253572"/>
          </a:xfrm>
          <a:prstGeom prst="rect">
            <a:avLst/>
          </a:prstGeom>
          <a:ln w="12700">
            <a:noFill/>
          </a:ln>
        </p:spPr>
      </p:pic>
      <p:cxnSp>
        <p:nvCxnSpPr>
          <p:cNvPr id="5" name="Straight Arrow Connector 4"/>
          <p:cNvCxnSpPr/>
          <p:nvPr/>
        </p:nvCxnSpPr>
        <p:spPr>
          <a:xfrm flipV="1">
            <a:off x="6893169" y="2364618"/>
            <a:ext cx="2197074" cy="8352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657415" y="1841398"/>
            <a:ext cx="1762021"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Màn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hình</a:t>
            </a:r>
            <a:endParaRPr lang="en-US" sz="2800" b="1" dirty="0">
              <a:solidFill>
                <a:srgbClr val="3333CC"/>
              </a:solidFill>
              <a:latin typeface="Arial" panose="020B0604020202020204" pitchFamily="34" charset="0"/>
              <a:cs typeface="Arial" panose="020B0604020202020204" pitchFamily="34" charset="0"/>
            </a:endParaRPr>
          </a:p>
        </p:txBody>
      </p:sp>
      <p:cxnSp>
        <p:nvCxnSpPr>
          <p:cNvPr id="25" name="Straight Arrow Connector 24"/>
          <p:cNvCxnSpPr/>
          <p:nvPr/>
        </p:nvCxnSpPr>
        <p:spPr>
          <a:xfrm flipV="1">
            <a:off x="8632041" y="4040666"/>
            <a:ext cx="1440427" cy="8091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668819" y="3459784"/>
            <a:ext cx="122341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Chuột</a:t>
            </a:r>
            <a:endParaRPr lang="en-US" sz="2800" b="1" dirty="0">
              <a:solidFill>
                <a:srgbClr val="3333CC"/>
              </a:solidFill>
              <a:latin typeface="Arial" panose="020B0604020202020204" pitchFamily="34" charset="0"/>
              <a:cs typeface="Arial" panose="020B0604020202020204" pitchFamily="34" charset="0"/>
            </a:endParaRPr>
          </a:p>
        </p:txBody>
      </p:sp>
      <p:cxnSp>
        <p:nvCxnSpPr>
          <p:cNvPr id="29" name="Straight Arrow Connector 28"/>
          <p:cNvCxnSpPr>
            <a:endCxn id="30" idx="2"/>
          </p:cNvCxnSpPr>
          <p:nvPr/>
        </p:nvCxnSpPr>
        <p:spPr>
          <a:xfrm flipH="1" flipV="1">
            <a:off x="1776283" y="3097189"/>
            <a:ext cx="2088900" cy="943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4777" y="2573969"/>
            <a:ext cx="1863011"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Thân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endParaRPr lang="en-US" sz="2800" b="1" dirty="0">
              <a:solidFill>
                <a:srgbClr val="3333CC"/>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a:off x="3088283" y="5003649"/>
            <a:ext cx="2483644" cy="7835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50969" y="5557746"/>
            <a:ext cx="1821332" cy="523220"/>
          </a:xfrm>
          <a:prstGeom prst="rect">
            <a:avLst/>
          </a:prstGeom>
          <a:noFill/>
        </p:spPr>
        <p:txBody>
          <a:bodyPr wrap="none" rtlCol="0">
            <a:spAutoFit/>
          </a:bodyPr>
          <a:lstStyle/>
          <a:p>
            <a:r>
              <a:rPr lang="en-US" sz="2800" b="1" dirty="0" err="1">
                <a:solidFill>
                  <a:srgbClr val="3333CC"/>
                </a:solidFill>
                <a:latin typeface="Arial" panose="020B0604020202020204" pitchFamily="34" charset="0"/>
                <a:cs typeface="Arial" panose="020B0604020202020204" pitchFamily="34" charset="0"/>
              </a:rPr>
              <a:t>Bàn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phím</a:t>
            </a:r>
            <a:endParaRPr lang="en-US" sz="28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0810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875</Words>
  <Application>Microsoft Office PowerPoint</Application>
  <PresentationFormat>Widescreen</PresentationFormat>
  <Paragraphs>137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Hai Yen</cp:lastModifiedBy>
  <cp:revision>223</cp:revision>
  <dcterms:created xsi:type="dcterms:W3CDTF">2022-01-16T07:26:14Z</dcterms:created>
  <dcterms:modified xsi:type="dcterms:W3CDTF">2025-10-24T07:49:29Z</dcterms:modified>
</cp:coreProperties>
</file>