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13" r:id="rId2"/>
    <p:sldMasterId id="2147483745" r:id="rId3"/>
    <p:sldMasterId id="2147483757" r:id="rId4"/>
    <p:sldMasterId id="2147483773" r:id="rId5"/>
  </p:sldMasterIdLst>
  <p:notesMasterIdLst>
    <p:notesMasterId r:id="rId23"/>
  </p:notesMasterIdLst>
  <p:sldIdLst>
    <p:sldId id="377" r:id="rId6"/>
    <p:sldId id="378" r:id="rId7"/>
    <p:sldId id="379" r:id="rId8"/>
    <p:sldId id="256" r:id="rId9"/>
    <p:sldId id="257" r:id="rId10"/>
    <p:sldId id="258" r:id="rId11"/>
    <p:sldId id="259" r:id="rId12"/>
    <p:sldId id="261" r:id="rId13"/>
    <p:sldId id="260" r:id="rId14"/>
    <p:sldId id="290" r:id="rId15"/>
    <p:sldId id="381" r:id="rId16"/>
    <p:sldId id="304" r:id="rId17"/>
    <p:sldId id="376" r:id="rId18"/>
    <p:sldId id="382" r:id="rId19"/>
    <p:sldId id="383" r:id="rId20"/>
    <p:sldId id="384" r:id="rId21"/>
    <p:sldId id="35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D8D76-4F1F-40BC-A58B-769268D05A22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6C693-AB8B-4900-9775-1718A2918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64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687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1835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080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431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828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6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03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469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966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292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894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88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685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389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018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65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67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5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93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45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2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4512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32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33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18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11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44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46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87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94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87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11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3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03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89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17053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00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9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17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45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88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471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09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57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3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04/01/2022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4577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04/01/2022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04104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70178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1188863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031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474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82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7025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86" r:id="rId12"/>
    <p:sldLayoutId id="21474837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46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slide" Target="slide5.xml"/><Relationship Id="rId3" Type="http://schemas.openxmlformats.org/officeDocument/2006/relationships/slideLayout" Target="../slideLayouts/slideLayout37.xml"/><Relationship Id="rId7" Type="http://schemas.openxmlformats.org/officeDocument/2006/relationships/slide" Target="slide9.xml"/><Relationship Id="rId12" Type="http://schemas.openxmlformats.org/officeDocument/2006/relationships/image" Target="../media/image37.gif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slide" Target="slide8.xml"/><Relationship Id="rId5" Type="http://schemas.openxmlformats.org/officeDocument/2006/relationships/slide" Target="slide7.xml"/><Relationship Id="rId15" Type="http://schemas.openxmlformats.org/officeDocument/2006/relationships/image" Target="../media/image39.png"/><Relationship Id="rId10" Type="http://schemas.openxmlformats.org/officeDocument/2006/relationships/image" Target="../media/image36.gif"/><Relationship Id="rId4" Type="http://schemas.openxmlformats.org/officeDocument/2006/relationships/image" Target="../media/image33.jpg"/><Relationship Id="rId9" Type="http://schemas.openxmlformats.org/officeDocument/2006/relationships/slide" Target="slide6.xml"/><Relationship Id="rId14" Type="http://schemas.openxmlformats.org/officeDocument/2006/relationships/image" Target="../media/image3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" Target="slide4.xml"/><Relationship Id="rId9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slide" Target="slide5.xml"/><Relationship Id="rId5" Type="http://schemas.openxmlformats.org/officeDocument/2006/relationships/image" Target="../media/image40.png"/><Relationship Id="rId4" Type="http://schemas.openxmlformats.org/officeDocument/2006/relationships/slide" Target="slide4.xml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" Target="slide4.xml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" Target="slide4.xml"/><Relationship Id="rId9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" Target="slide4.xml"/><Relationship Id="rId9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lang="en-US" altLang="zh-CN" sz="4800" b="1" i="1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2256380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2777"/>
            <a:ext cx="4319327" cy="56518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85254" y="1238786"/>
            <a:ext cx="6143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72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</a:t>
            </a:r>
            <a:r>
              <a:rPr lang="en-US" altLang="zh-CN" sz="72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72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lang="en-US" altLang="zh-CN" sz="72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72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đoạn</a:t>
            </a:r>
            <a:endParaRPr lang="en-US" altLang="zh-CN" sz="7200" b="1" dirty="0">
              <a:ln w="1905"/>
              <a:gradFill>
                <a:gsLst>
                  <a:gs pos="0">
                    <a:srgbClr val="CC0066">
                      <a:shade val="20000"/>
                      <a:satMod val="200000"/>
                    </a:srgbClr>
                  </a:gs>
                  <a:gs pos="78000">
                    <a:srgbClr val="CC0066">
                      <a:tint val="90000"/>
                      <a:shade val="89000"/>
                      <a:satMod val="220000"/>
                    </a:srgbClr>
                  </a:gs>
                  <a:gs pos="100000">
                    <a:srgbClr val="CC006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8323" y="3267707"/>
            <a:ext cx="7527124" cy="89127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941603" y="2375673"/>
            <a:ext cx="2779810" cy="955477"/>
          </a:xfrm>
          <a:prstGeom prst="roundRect">
            <a:avLst>
              <a:gd name="adj" fmla="val 3446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/>
            <a:r>
              <a:rPr lang="en-US" altLang="zh-CN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Tiết</a:t>
            </a:r>
            <a:r>
              <a:rPr lang="en-US" altLang="zh-CN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5</a:t>
            </a:r>
            <a:endParaRPr lang="zh-CN" alt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8" y="1879270"/>
            <a:ext cx="3090769" cy="30907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088" y="4504295"/>
            <a:ext cx="9118600" cy="364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3326" y="339634"/>
            <a:ext cx="11508377" cy="62935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508849" y="1726718"/>
            <a:ext cx="75873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sz="3400" dirty="0"/>
              <a:t>Viết 3 – 5 câu kể về một công việc đã làm cùng người thân. </a:t>
            </a:r>
            <a:endParaRPr lang="en-US" sz="3400" dirty="0"/>
          </a:p>
          <a:p>
            <a:pPr marL="571500" indent="-571500" defTabSz="1219170">
              <a:buFont typeface="Arial" panose="020B0604020202020204" pitchFamily="34" charset="0"/>
              <a:buChar char="•"/>
            </a:pPr>
            <a:endParaRPr lang="zh-CN" altLang="en-US" sz="3400" spc="-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sz="3400" dirty="0"/>
              <a:t>Phát triển vốn từ ngữ chỉ hoạt động; rèn kĩ năng đặt câu nêu hoạt </a:t>
            </a:r>
            <a:r>
              <a:rPr lang="vi-VN" sz="3400" dirty="0" smtClean="0"/>
              <a:t>động</a:t>
            </a:r>
            <a:r>
              <a:rPr lang="en-US" sz="3400" dirty="0" smtClean="0"/>
              <a:t>, </a:t>
            </a:r>
            <a:r>
              <a:rPr lang="en-US" sz="3400" dirty="0" err="1" smtClean="0"/>
              <a:t>câu</a:t>
            </a:r>
            <a:r>
              <a:rPr lang="en-US" sz="3400" dirty="0" smtClean="0"/>
              <a:t> </a:t>
            </a:r>
            <a:r>
              <a:rPr lang="en-US" sz="3400" dirty="0" err="1" smtClean="0"/>
              <a:t>nêu</a:t>
            </a:r>
            <a:r>
              <a:rPr lang="en-US" sz="3400" dirty="0" smtClean="0"/>
              <a:t> </a:t>
            </a:r>
            <a:r>
              <a:rPr lang="en-US" sz="3400" dirty="0" err="1" smtClean="0"/>
              <a:t>đặc</a:t>
            </a:r>
            <a:r>
              <a:rPr lang="en-US" sz="3400" dirty="0" smtClean="0"/>
              <a:t> </a:t>
            </a:r>
            <a:r>
              <a:rPr lang="en-US" sz="3400" dirty="0" err="1" smtClean="0"/>
              <a:t>điểm</a:t>
            </a:r>
            <a:r>
              <a:rPr lang="vi-VN" sz="3400" dirty="0" smtClean="0"/>
              <a:t> (</a:t>
            </a:r>
            <a:r>
              <a:rPr lang="en-US" sz="3400" dirty="0" err="1" smtClean="0"/>
              <a:t>nói</a:t>
            </a:r>
            <a:r>
              <a:rPr lang="en-US" sz="3400" dirty="0" smtClean="0"/>
              <a:t> </a:t>
            </a:r>
            <a:r>
              <a:rPr lang="en-US" sz="3400" dirty="0" err="1" smtClean="0"/>
              <a:t>về</a:t>
            </a:r>
            <a:r>
              <a:rPr lang="en-US" sz="3400" dirty="0" smtClean="0"/>
              <a:t> con </a:t>
            </a:r>
            <a:r>
              <a:rPr lang="en-US" sz="3400" dirty="0" err="1" smtClean="0"/>
              <a:t>vật</a:t>
            </a:r>
            <a:r>
              <a:rPr lang="vi-VN" sz="3400" dirty="0" smtClean="0"/>
              <a:t>)</a:t>
            </a:r>
            <a:r>
              <a:rPr lang="vi-VN" altLang="zh-CN" sz="3400" spc="-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400" spc="-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79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C8DF9D-5D64-4AFD-BABF-F4A090C3A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9E7DB4-0847-46F6-BC52-7B2EA6C5F2C2}"/>
              </a:ext>
            </a:extLst>
          </p:cNvPr>
          <p:cNvSpPr txBox="1"/>
          <p:nvPr/>
        </p:nvSpPr>
        <p:spPr>
          <a:xfrm>
            <a:off x="656948" y="559390"/>
            <a:ext cx="10446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id="{9AEFDFD2-7EEC-4836-9918-AFB7E3BAA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" t="1718" r="68037" b="8524"/>
          <a:stretch/>
        </p:blipFill>
        <p:spPr>
          <a:xfrm>
            <a:off x="934776" y="1522586"/>
            <a:ext cx="3871247" cy="2620538"/>
          </a:xfrm>
          <a:prstGeom prst="rect">
            <a:avLst/>
          </a:prstGeom>
        </p:spPr>
      </p:pic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3CF561DD-C7F1-4FA2-A1A8-9CE274C85D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70" t="2399" r="35110" b="8524"/>
          <a:stretch/>
        </p:blipFill>
        <p:spPr>
          <a:xfrm>
            <a:off x="6527279" y="1478261"/>
            <a:ext cx="3871247" cy="2600684"/>
          </a:xfrm>
          <a:prstGeom prst="rect">
            <a:avLst/>
          </a:prstGeom>
        </p:spPr>
      </p:pic>
      <p:pic>
        <p:nvPicPr>
          <p:cNvPr id="16" name="Picture 15" descr="Screen Clipping">
            <a:extLst>
              <a:ext uri="{FF2B5EF4-FFF2-40B4-BE49-F238E27FC236}">
                <a16:creationId xmlns:a16="http://schemas.microsoft.com/office/drawing/2014/main" id="{A6AFF8C0-1A3A-43FC-BB09-2B65E0B70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57" t="2399" r="2023" b="8524"/>
          <a:stretch/>
        </p:blipFill>
        <p:spPr>
          <a:xfrm>
            <a:off x="4335516" y="3940337"/>
            <a:ext cx="3871247" cy="2600684"/>
          </a:xfrm>
          <a:prstGeom prst="rect">
            <a:avLst/>
          </a:prstGeom>
        </p:spPr>
      </p:pic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8BF59C65-95B8-47CC-B815-FE60D8D88B34}"/>
              </a:ext>
            </a:extLst>
          </p:cNvPr>
          <p:cNvSpPr/>
          <p:nvPr/>
        </p:nvSpPr>
        <p:spPr>
          <a:xfrm>
            <a:off x="2135925" y="4350619"/>
            <a:ext cx="1351254" cy="53165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2CD8DC7E-7580-47DC-ADFE-AF2A47F7A5BA}"/>
              </a:ext>
            </a:extLst>
          </p:cNvPr>
          <p:cNvSpPr/>
          <p:nvPr/>
        </p:nvSpPr>
        <p:spPr>
          <a:xfrm>
            <a:off x="8546459" y="4220413"/>
            <a:ext cx="1017282" cy="53165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F50CB11D-7AF0-4CE2-B0A1-FA732D9B04E7}"/>
              </a:ext>
            </a:extLst>
          </p:cNvPr>
          <p:cNvSpPr/>
          <p:nvPr/>
        </p:nvSpPr>
        <p:spPr>
          <a:xfrm>
            <a:off x="5756752" y="6345287"/>
            <a:ext cx="1351254" cy="53165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C875A6-986C-4F74-A12B-74280DB93355}"/>
              </a:ext>
            </a:extLst>
          </p:cNvPr>
          <p:cNvSpPr txBox="1"/>
          <p:nvPr/>
        </p:nvSpPr>
        <p:spPr>
          <a:xfrm>
            <a:off x="1020933" y="772279"/>
            <a:ext cx="10688714" cy="5162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– 5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 Ý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261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3326" y="339634"/>
            <a:ext cx="11508377" cy="62935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508849" y="1726718"/>
            <a:ext cx="75873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sz="3400" dirty="0"/>
              <a:t>Viết 3 – 5 câu kể về một công việc đã làm cùng người thân. </a:t>
            </a:r>
            <a:endParaRPr lang="en-US" sz="3400" dirty="0"/>
          </a:p>
          <a:p>
            <a:pPr marL="571500" indent="-571500" defTabSz="1219170">
              <a:buFont typeface="Arial" panose="020B0604020202020204" pitchFamily="34" charset="0"/>
              <a:buChar char="•"/>
            </a:pPr>
            <a:endParaRPr lang="zh-CN" altLang="en-US" sz="3400" spc="-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sz="3400" dirty="0"/>
              <a:t>Phát triển vốn từ ngữ chỉ hoạt động; rèn kĩ năng đặt câu nêu hoạt </a:t>
            </a:r>
            <a:r>
              <a:rPr lang="vi-VN" sz="3400" dirty="0" smtClean="0"/>
              <a:t>động</a:t>
            </a:r>
            <a:r>
              <a:rPr lang="en-US" sz="3400" dirty="0" smtClean="0"/>
              <a:t>, </a:t>
            </a:r>
            <a:r>
              <a:rPr lang="en-US" sz="3400" dirty="0" err="1" smtClean="0"/>
              <a:t>câu</a:t>
            </a:r>
            <a:r>
              <a:rPr lang="en-US" sz="3400" dirty="0" smtClean="0"/>
              <a:t> </a:t>
            </a:r>
            <a:r>
              <a:rPr lang="en-US" sz="3400" dirty="0" err="1" smtClean="0"/>
              <a:t>nêu</a:t>
            </a:r>
            <a:r>
              <a:rPr lang="en-US" sz="3400" dirty="0" smtClean="0"/>
              <a:t> </a:t>
            </a:r>
            <a:r>
              <a:rPr lang="en-US" sz="3400" dirty="0" err="1" smtClean="0"/>
              <a:t>đặc</a:t>
            </a:r>
            <a:r>
              <a:rPr lang="en-US" sz="3400" dirty="0" smtClean="0"/>
              <a:t> </a:t>
            </a:r>
            <a:r>
              <a:rPr lang="en-US" sz="3400" dirty="0" err="1" smtClean="0"/>
              <a:t>điểm</a:t>
            </a:r>
            <a:r>
              <a:rPr lang="vi-VN" sz="3400" dirty="0" smtClean="0"/>
              <a:t> (</a:t>
            </a:r>
            <a:r>
              <a:rPr lang="en-US" sz="3400" dirty="0" err="1" smtClean="0"/>
              <a:t>nói</a:t>
            </a:r>
            <a:r>
              <a:rPr lang="en-US" sz="3400" dirty="0" smtClean="0"/>
              <a:t> </a:t>
            </a:r>
            <a:r>
              <a:rPr lang="en-US" sz="3400" dirty="0" err="1" smtClean="0"/>
              <a:t>về</a:t>
            </a:r>
            <a:r>
              <a:rPr lang="en-US" sz="3400" dirty="0" smtClean="0"/>
              <a:t> con </a:t>
            </a:r>
            <a:r>
              <a:rPr lang="en-US" sz="3400" dirty="0" err="1" smtClean="0"/>
              <a:t>vật</a:t>
            </a:r>
            <a:r>
              <a:rPr lang="vi-VN" sz="3400" dirty="0" smtClean="0"/>
              <a:t>)</a:t>
            </a:r>
            <a:r>
              <a:rPr lang="vi-VN" altLang="zh-CN" sz="3400" spc="-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400" spc="-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56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24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/>
              <a:t>Hoàn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thành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viết</a:t>
            </a:r>
            <a:endParaRPr lang="en-US" sz="3200" b="1" dirty="0" smtClean="0"/>
          </a:p>
          <a:p>
            <a:pPr marL="285750" indent="-285750">
              <a:buFontTx/>
              <a:buChar char="-"/>
            </a:pPr>
            <a:r>
              <a:rPr lang="en-US" sz="3200" b="1" dirty="0" err="1" smtClean="0"/>
              <a:t>Chuẩn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bị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câu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hỏi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Sự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tích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cây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thì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là</a:t>
            </a:r>
            <a:r>
              <a:rPr lang="en-US" sz="3200" b="1" smtClean="0"/>
              <a:t>/ tr.46</a:t>
            </a:r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24320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Củng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cố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bài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học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23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6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47355" y="312174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Khủng</a:t>
            </a:r>
            <a:r>
              <a:rPr lang="en-US" sz="4400" b="1" dirty="0" smtClean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 long</a:t>
            </a:r>
            <a:endParaRPr lang="en-US" sz="4400" b="1" dirty="0">
              <a:solidFill>
                <a:srgbClr val="0070C0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5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2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1397000"/>
            <a:ext cx="1524000" cy="152612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1" y="4013633"/>
            <a:ext cx="2235200" cy="2235200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189145"/>
            <a:ext cx="2873511" cy="1592404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79" y="3625886"/>
            <a:ext cx="1463429" cy="1463429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79" y="976323"/>
            <a:ext cx="2040923" cy="11135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" y="330200"/>
            <a:ext cx="4487333" cy="1524000"/>
            <a:chOff x="-1" y="247650"/>
            <a:chExt cx="3365500" cy="1143000"/>
          </a:xfrm>
        </p:grpSpPr>
        <p:sp>
          <p:nvSpPr>
            <p:cNvPr id="13" name="Rounded Rectangle 12"/>
            <p:cNvSpPr/>
            <p:nvPr/>
          </p:nvSpPr>
          <p:spPr>
            <a:xfrm>
              <a:off x="241299" y="247650"/>
              <a:ext cx="3035300" cy="1143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1" y="247650"/>
              <a:ext cx="3365500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Tiêu</a:t>
              </a:r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diệt</a:t>
              </a:r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virus,</a:t>
              </a:r>
            </a:p>
            <a:p>
              <a:pPr algn="ctr" defTabSz="1219170"/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vi </a:t>
              </a:r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khuẩn</a:t>
              </a:r>
              <a:endParaRPr lang="en-US" sz="4267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8000" y="5131233"/>
            <a:ext cx="812800" cy="81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67" y="2115457"/>
            <a:ext cx="4775200" cy="47752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673602" y="36285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229601" y="189145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69601" y="301609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214194" y="53761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72822" y="57825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2" name="Right Arrow 1">
            <a:hlinkClick r:id="" action="ppaction://noaction"/>
          </p:cNvPr>
          <p:cNvSpPr/>
          <p:nvPr/>
        </p:nvSpPr>
        <p:spPr>
          <a:xfrm>
            <a:off x="11277599" y="6489381"/>
            <a:ext cx="652272" cy="323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739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Bốn người giẫm đất, một người phất cờ</a:t>
              </a:r>
            </a:p>
            <a:p>
              <a:pPr algn="ctr"/>
              <a:r>
                <a:rPr lang="vi-VN" sz="3200" b="1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Hai người lẳng lơ, hai người quạt mát</a:t>
              </a:r>
            </a:p>
            <a:p>
              <a:pPr algn="ctr"/>
              <a:r>
                <a:rPr lang="vi-VN" sz="3200" b="1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Trách người vô nghĩa, sao chê ngu đần?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trâu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Hươu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voi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3" y="215549"/>
            <a:ext cx="1167585" cy="6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9826595" cy="1939780"/>
            <a:chOff x="1524000" y="354915"/>
            <a:chExt cx="7369946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21746" y="450438"/>
              <a:ext cx="6172200" cy="739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Trên lợp ngói, dưới có hoa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Một thằng ló cổ ra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Bốn thằng rung rinh chạy.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1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Con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cua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Con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rùa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Con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bọ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hung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5" name="Picture 3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4021" y="192409"/>
            <a:ext cx="2052907" cy="11376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38839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10945181" cy="2062103"/>
            <a:chOff x="1524000" y="354915"/>
            <a:chExt cx="8208886" cy="97206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60686" y="354915"/>
              <a:ext cx="6172200" cy="972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Con gì mào đỏ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Lông mượt như to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Sáng sớm tinh mơ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Gọi người ta dậy.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1186"/>
            <a:ext cx="8737600" cy="1018274"/>
            <a:chOff x="1524000" y="1808045"/>
            <a:chExt cx="6553200" cy="763705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8045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mái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2"/>
            <a:ext cx="8737600" cy="1016001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trống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62798"/>
            <a:ext cx="8737600" cy="1023918"/>
            <a:chOff x="1524000" y="1803812"/>
            <a:chExt cx="6553200" cy="767938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0381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con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3909135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72" y="241115"/>
            <a:ext cx="1864491" cy="18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Em nên cất giấy vẽ và phiếu bài tập ở đâu?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Vứt thùng rác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Nhét lộn xộn trong tủ cá nhân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Bỏ gọn trong túi hoặc trong kẹp file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71" y="49711"/>
            <a:ext cx="1022192" cy="10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20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605204"/>
              <a:ext cx="6172200" cy="623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0" i="0" u="none" strike="noStrike" dirty="0">
                  <a:solidFill>
                    <a:srgbClr val="FF0000"/>
                  </a:solidFill>
                  <a:effectLst/>
                  <a:latin typeface="Open Sans" panose="020B0606030504020204" pitchFamily="34" charset="0"/>
                </a:rPr>
                <a:t>Cá gì đầu bẹp có râu</a:t>
              </a:r>
            </a:p>
            <a:p>
              <a:pPr algn="ctr"/>
              <a:r>
                <a:rPr lang="vi-VN" sz="4000" b="0" i="0" u="none" strike="noStrike" dirty="0">
                  <a:solidFill>
                    <a:srgbClr val="FF0000"/>
                  </a:solidFill>
                  <a:effectLst/>
                  <a:latin typeface="Open Sans" panose="020B0606030504020204" pitchFamily="34" charset="0"/>
                </a:rPr>
                <a:t>Cả đời ẩn dưới bùn sâu kiếm mồi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346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chép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Con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trê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trôi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3909135"/>
            <a:ext cx="1001484" cy="962880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506" y="-2309"/>
            <a:ext cx="1406439" cy="14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447</Words>
  <Application>Microsoft Office PowerPoint</Application>
  <PresentationFormat>Widescreen</PresentationFormat>
  <Paragraphs>73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黑体</vt:lpstr>
      <vt:lpstr>SimSun</vt:lpstr>
      <vt:lpstr>SimSun</vt:lpstr>
      <vt:lpstr>Arial</vt:lpstr>
      <vt:lpstr>Arial-Rounded</vt:lpstr>
      <vt:lpstr>AvantGarde</vt:lpstr>
      <vt:lpstr>Calibri</vt:lpstr>
      <vt:lpstr>Calibri Light</vt:lpstr>
      <vt:lpstr>等线</vt:lpstr>
      <vt:lpstr>iCiel Cadena</vt:lpstr>
      <vt:lpstr>Open Sans</vt:lpstr>
      <vt:lpstr>Times New Roman</vt:lpstr>
      <vt:lpstr>UTM Avo</vt:lpstr>
      <vt:lpstr>UTM Cookies</vt:lpstr>
      <vt:lpstr>华康方圆体W7</vt:lpstr>
      <vt:lpstr>字魂17号-萌趣果冻体</vt:lpstr>
      <vt:lpstr>1_Office 主题</vt:lpstr>
      <vt:lpstr>Office 主题</vt:lpstr>
      <vt:lpstr>4_Office 主题​​</vt:lpstr>
      <vt:lpstr>更多模版请关注:尚佳素材公社shop64427429.taobao.com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H220121</cp:lastModifiedBy>
  <cp:revision>7</cp:revision>
  <dcterms:created xsi:type="dcterms:W3CDTF">2021-07-28T05:24:49Z</dcterms:created>
  <dcterms:modified xsi:type="dcterms:W3CDTF">2022-01-04T12:26:40Z</dcterms:modified>
</cp:coreProperties>
</file>