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86" r:id="rId4"/>
    <p:sldId id="267" r:id="rId5"/>
    <p:sldId id="282" r:id="rId6"/>
    <p:sldId id="283" r:id="rId7"/>
    <p:sldId id="271" r:id="rId8"/>
    <p:sldId id="266" r:id="rId9"/>
    <p:sldId id="273" r:id="rId10"/>
    <p:sldId id="270" r:id="rId11"/>
    <p:sldId id="285" r:id="rId12"/>
    <p:sldId id="278" r:id="rId13"/>
    <p:sldId id="279" r:id="rId14"/>
    <p:sldId id="280" r:id="rId15"/>
    <p:sldId id="28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1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0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5E7F-62A9-4701-BFC2-BAF91B980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Kết</a:t>
            </a:r>
            <a:r>
              <a:rPr lang="en-US" baseline="0"/>
              <a:t> nối tri thức với cuộc sống</a:t>
            </a:r>
            <a:endParaRPr 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95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9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9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420-30C7-436E-B94E-C4769C49B56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D7B277-BF35-496A-AE26-7AB44941027A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7030A0"/>
                </a:solidFill>
              </a:rPr>
              <a:t>Mục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tiêu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bài</a:t>
            </a:r>
            <a:r>
              <a:rPr lang="en-US" sz="5000" dirty="0">
                <a:solidFill>
                  <a:srgbClr val="7030A0"/>
                </a:solidFill>
              </a:rPr>
              <a:t> </a:t>
            </a:r>
            <a:r>
              <a:rPr lang="en-US" sz="5000" dirty="0" err="1">
                <a:solidFill>
                  <a:srgbClr val="7030A0"/>
                </a:solidFill>
              </a:rPr>
              <a:t>học</a:t>
            </a:r>
            <a:endParaRPr lang="en-US" sz="50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C2209-A305-4EB9-BD60-20A74E62204E}"/>
              </a:ext>
            </a:extLst>
          </p:cNvPr>
          <p:cNvSpPr txBox="1"/>
          <p:nvPr/>
        </p:nvSpPr>
        <p:spPr>
          <a:xfrm>
            <a:off x="1716833" y="2757039"/>
            <a:ext cx="8145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nét thân thiện, tươi vui của các bạn trong tập thể lớp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05025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Mở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5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A6397D-D9F9-4DEB-91BD-BB92E03E5B62}"/>
              </a:ext>
            </a:extLst>
          </p:cNvPr>
          <p:cNvSpPr/>
          <p:nvPr/>
        </p:nvSpPr>
        <p:spPr>
          <a:xfrm>
            <a:off x="3047999" y="247650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Thể hiện nụ cười thân thiện</a:t>
            </a: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C377C8-CFCD-460F-BC25-D45CA9EC7C94}"/>
              </a:ext>
            </a:extLst>
          </p:cNvPr>
          <p:cNvSpPr/>
          <p:nvPr/>
        </p:nvSpPr>
        <p:spPr>
          <a:xfrm>
            <a:off x="727788" y="2298440"/>
            <a:ext cx="9955763" cy="30905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cs typeface="Times New Roman" panose="02020603050405020304" pitchFamily="18" charset="0"/>
              </a:rPr>
              <a:t>Khi đi sinh nhật bạn, một HS chạy vội đến, vấp ngã, cáu kỉnh, nói lời khó nghe, khi chụp ảnh chung lại cau có. </a:t>
            </a:r>
            <a:endParaRPr lang="en-US" sz="3600" dirty="0"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cs typeface="Times New Roman" panose="02020603050405020304" pitchFamily="18" charset="0"/>
              </a:rPr>
              <a:t>Một HS khác chạy vội, cũng vấp ngã, nhưng đứng dậy mỉm cười và nói một câu đùa.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9DF6B-A58B-41DD-9948-9B99EBBCC348}"/>
              </a:ext>
            </a:extLst>
          </p:cNvPr>
          <p:cNvSpPr txBox="1"/>
          <p:nvPr/>
        </p:nvSpPr>
        <p:spPr>
          <a:xfrm>
            <a:off x="2799184" y="1380931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575C2-104E-4AC0-B170-CB55BBE9AE3A}"/>
              </a:ext>
            </a:extLst>
          </p:cNvPr>
          <p:cNvSpPr/>
          <p:nvPr/>
        </p:nvSpPr>
        <p:spPr>
          <a:xfrm>
            <a:off x="2618791" y="5630058"/>
            <a:ext cx="5934075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xúc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sắm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  <a:endParaRPr lang="en-US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549F29-BF2D-4796-AC07-727F4CF3B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AE540D7-3559-49C1-A5E8-FCAFEA6EF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219450" y="2171700"/>
            <a:ext cx="5753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1125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Cùng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bố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mẹ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chuyện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F137D-AAF0-43D9-8C28-CE57794C5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2" y="1515616"/>
            <a:ext cx="6432988" cy="53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7030A0"/>
                </a:solidFill>
              </a:rPr>
              <a:t>Khởi</a:t>
            </a:r>
            <a:r>
              <a:rPr lang="en-US" sz="8800" dirty="0">
                <a:solidFill>
                  <a:srgbClr val="7030A0"/>
                </a:solidFill>
              </a:rPr>
              <a:t> </a:t>
            </a:r>
            <a:r>
              <a:rPr lang="en-US" sz="8800" dirty="0" err="1">
                <a:solidFill>
                  <a:srgbClr val="7030A0"/>
                </a:solidFill>
              </a:rPr>
              <a:t>động</a:t>
            </a:r>
            <a:endParaRPr lang="en-US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19BA4-E9C7-49BA-A911-913F2B69B23C}"/>
              </a:ext>
            </a:extLst>
          </p:cNvPr>
          <p:cNvSpPr txBox="1"/>
          <p:nvPr/>
        </p:nvSpPr>
        <p:spPr>
          <a:xfrm>
            <a:off x="3181350" y="1120676"/>
            <a:ext cx="683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92D050"/>
                </a:solidFill>
              </a:rPr>
              <a:t>Trò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chơi</a:t>
            </a:r>
            <a:r>
              <a:rPr lang="en-US" sz="7200" b="1" dirty="0">
                <a:solidFill>
                  <a:srgbClr val="92D050"/>
                </a:solidFill>
              </a:rPr>
              <a:t>: </a:t>
            </a:r>
            <a:r>
              <a:rPr lang="en-US" sz="7200" b="1" dirty="0" err="1">
                <a:solidFill>
                  <a:srgbClr val="92D050"/>
                </a:solidFill>
              </a:rPr>
              <a:t>Bắt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chước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nụ</a:t>
            </a:r>
            <a:r>
              <a:rPr lang="en-US" sz="7200" b="1" dirty="0">
                <a:solidFill>
                  <a:srgbClr val="92D050"/>
                </a:solidFill>
              </a:rPr>
              <a:t> </a:t>
            </a:r>
            <a:r>
              <a:rPr lang="en-US" sz="7200" b="1" dirty="0" err="1">
                <a:solidFill>
                  <a:srgbClr val="92D050"/>
                </a:solidFill>
              </a:rPr>
              <a:t>cười</a:t>
            </a:r>
            <a:endParaRPr lang="en-US" sz="7200" b="1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99716-C7CF-44DB-9FBF-694E689100AA}"/>
              </a:ext>
            </a:extLst>
          </p:cNvPr>
          <p:cNvSpPr txBox="1"/>
          <p:nvPr/>
        </p:nvSpPr>
        <p:spPr>
          <a:xfrm>
            <a:off x="3314700" y="3829050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bắt</a:t>
            </a:r>
            <a:r>
              <a:rPr lang="en-US" sz="3600" dirty="0"/>
              <a:t> </a:t>
            </a:r>
            <a:r>
              <a:rPr lang="en-US" sz="3600" dirty="0" err="1"/>
              <a:t>chước</a:t>
            </a:r>
            <a:r>
              <a:rPr lang="en-US" sz="3600" dirty="0"/>
              <a:t> </a:t>
            </a:r>
            <a:r>
              <a:rPr lang="en-US" sz="3600" dirty="0" err="1"/>
              <a:t>cười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7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F42A0-ABED-4053-B65D-E420AF5CC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304183"/>
            <a:ext cx="3209925" cy="2615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3B408-0251-4648-88D4-BC6DC3A73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04184"/>
            <a:ext cx="2981325" cy="2696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4ACAD-DAC7-4506-995C-22787CA7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512" y="269731"/>
            <a:ext cx="2981325" cy="276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2BB15-4960-4C31-A2B2-F6BBC43A3E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9" y="3697930"/>
            <a:ext cx="2752725" cy="26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A9A53-333D-4412-9466-B77BFB1F10F4}"/>
              </a:ext>
            </a:extLst>
          </p:cNvPr>
          <p:cNvSpPr txBox="1"/>
          <p:nvPr/>
        </p:nvSpPr>
        <p:spPr>
          <a:xfrm>
            <a:off x="3124200" y="2486025"/>
            <a:ext cx="5753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</a:t>
            </a:r>
            <a:r>
              <a:rPr kumimoji="0" lang="en-US" sz="88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5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943583" y="52071"/>
            <a:ext cx="9212094" cy="775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/>
              <a:t>Kể về những bạn trong lớp có nụ cười thân thiện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B6100-AB25-451B-89FA-E8E24E75A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042" y="1417097"/>
            <a:ext cx="7877175" cy="3362325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E8E19AC1-C067-4E8E-B432-0B15613A8C46}"/>
              </a:ext>
            </a:extLst>
          </p:cNvPr>
          <p:cNvSpPr/>
          <p:nvPr/>
        </p:nvSpPr>
        <p:spPr>
          <a:xfrm>
            <a:off x="2188723" y="5116749"/>
            <a:ext cx="6906639" cy="147860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Em cảm thấy thế nào khi cười với mọi người và khi người khác cười với em?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97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4289A-C557-44E2-82A3-9EF4A594DA7F}"/>
              </a:ext>
            </a:extLst>
          </p:cNvPr>
          <p:cNvSpPr/>
          <p:nvPr/>
        </p:nvSpPr>
        <p:spPr>
          <a:xfrm>
            <a:off x="2006353" y="161925"/>
            <a:ext cx="7998781" cy="9239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white"/>
                </a:solidFill>
                <a:latin typeface="Calibri" panose="020F0502020204030204"/>
              </a:rPr>
              <a:t> Kể các tình huống có thể cười thân thiện.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28511-BC6F-42F7-A307-C99C97D6E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1819071"/>
            <a:ext cx="3043541" cy="278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BCC25A-C4AE-4786-9613-62CD574E7607}"/>
              </a:ext>
            </a:extLst>
          </p:cNvPr>
          <p:cNvSpPr/>
          <p:nvPr/>
        </p:nvSpPr>
        <p:spPr>
          <a:xfrm>
            <a:off x="1343608" y="195943"/>
            <a:ext cx="8985380" cy="699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hoặc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làm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tác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vui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</a:rPr>
              <a:t>nhộn</a:t>
            </a:r>
            <a:r>
              <a:rPr lang="en-US" sz="3200" b="1" dirty="0">
                <a:solidFill>
                  <a:schemeClr val="bg1"/>
                </a:solidFill>
                <a:effectLst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EECF8-7B2B-472A-B23A-B7DCC74D00E8}"/>
              </a:ext>
            </a:extLst>
          </p:cNvPr>
          <p:cNvSpPr txBox="1"/>
          <p:nvPr/>
        </p:nvSpPr>
        <p:spPr>
          <a:xfrm>
            <a:off x="2911151" y="1184988"/>
            <a:ext cx="5579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nhanh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sau</a:t>
            </a:r>
            <a:r>
              <a:rPr lang="en-US" sz="4000" dirty="0"/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6AE75-5F37-496D-ADB7-CB03C93210C6}"/>
              </a:ext>
            </a:extLst>
          </p:cNvPr>
          <p:cNvSpPr/>
          <p:nvPr/>
        </p:nvSpPr>
        <p:spPr>
          <a:xfrm>
            <a:off x="2006082" y="2463282"/>
            <a:ext cx="7445828" cy="25018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effectLst/>
              </a:rPr>
              <a:t>Đêm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đông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đốt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đèn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đãi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đỗ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đen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đây</a:t>
            </a:r>
            <a:r>
              <a:rPr lang="en-US" sz="3600" dirty="0">
                <a:solidFill>
                  <a:srgbClr val="000000"/>
                </a:solidFill>
                <a:effectLst/>
              </a:rPr>
              <a:t>. </a:t>
            </a:r>
            <a:endParaRPr lang="en-US" sz="3600" dirty="0"/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+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đồng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ốc</a:t>
            </a:r>
            <a:r>
              <a:rPr lang="en-US" sz="3600" dirty="0">
                <a:solidFill>
                  <a:srgbClr val="000000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nồi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đất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nấu</a:t>
            </a:r>
            <a:r>
              <a:rPr lang="en-US" sz="360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</a:rPr>
              <a:t>ếch</a:t>
            </a:r>
            <a:endParaRPr 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16B8D-70CE-4AD0-A16A-6AF5E76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3F8C39-DE76-4831-BD58-E7F5D808D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E0B768-214E-44D7-82EF-978AFB5F11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5353CA-EAE5-4CA7-B210-9CA2CCB51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0F53FD-5C10-4963-B2AC-A817E02792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06550" y="2506345"/>
            <a:ext cx="897826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Trong cuộc sống, ta luôn đón nhận niềm vui, nụ cưới từ người khác và mang niềm vui, nụ cười cho người quanh ta.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509482" y="2506345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875367" y="939307"/>
            <a:ext cx="8082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Kết</a:t>
            </a:r>
            <a:r>
              <a:rPr kumimoji="0" lang="en-US" sz="5400" b="0" i="0" u="none" strike="noStrike" kern="1200" cap="none" spc="0" normalizeH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ea"/>
              </a:rPr>
              <a:t>luận</a:t>
            </a:r>
            <a:endParaRPr kumimoji="0" lang="en-US" sz="5400" b="0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1"/>
      <p:bldP spid="53252" grpId="2"/>
      <p:bldP spid="53254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310</Words>
  <Application>Microsoft Office PowerPoint</Application>
  <PresentationFormat>Widescreen</PresentationFormat>
  <Paragraphs>39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等线</vt:lpstr>
      <vt:lpstr>SimSun</vt:lpstr>
      <vt:lpstr>.VnAvant</vt:lpstr>
      <vt:lpstr>Arial</vt:lpstr>
      <vt:lpstr>Calibri</vt:lpstr>
      <vt:lpstr>Calibri Light</vt:lpstr>
      <vt:lpstr>Times New Roman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20</cp:revision>
  <dcterms:created xsi:type="dcterms:W3CDTF">2021-06-07T06:59:14Z</dcterms:created>
  <dcterms:modified xsi:type="dcterms:W3CDTF">2021-06-26T12:43:39Z</dcterms:modified>
</cp:coreProperties>
</file>