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4" r:id="rId32"/>
    <p:sldId id="345" r:id="rId33"/>
    <p:sldId id="346" r:id="rId34"/>
    <p:sldId id="3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26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31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60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02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00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9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34B3C1E-9F0A-2B78-21FB-0775FEA7C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31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13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56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A6DBC1B-1C3E-FF4A-3E6C-465D7B9027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03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93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12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E485315-DE61-8359-A19F-B6401FCD1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9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78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A47777C-DE21-54A5-097A-564702F69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27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BCF87-0EDD-4AEF-B9F6-DB6067A69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DCFD8AE-1805-3238-6E28-403D57272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8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117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92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084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50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7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692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68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369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602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56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49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43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7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1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29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219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71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779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299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09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955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12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4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Unit 1:</a:t>
            </a:r>
            <a:r>
              <a:rPr lang="en-US" baseline="0" dirty="0" smtClean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Lesson 2.1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Tiếng</a:t>
            </a:r>
            <a:r>
              <a:rPr lang="en-US" baseline="0" dirty="0" smtClean="0">
                <a:solidFill>
                  <a:schemeClr val="bg1"/>
                </a:solidFill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</a:rPr>
              <a:t>Anh</a:t>
            </a:r>
            <a:r>
              <a:rPr lang="en-US" baseline="0" dirty="0" smtClean="0">
                <a:solidFill>
                  <a:schemeClr val="bg1"/>
                </a:solidFill>
              </a:rPr>
              <a:t> 4 </a:t>
            </a:r>
            <a:r>
              <a:rPr lang="en-US" baseline="0" dirty="0" err="1" smtClean="0">
                <a:solidFill>
                  <a:schemeClr val="bg1"/>
                </a:solidFill>
              </a:rPr>
              <a:t>i</a:t>
            </a:r>
            <a:r>
              <a:rPr lang="en-US" baseline="0" dirty="0" smtClean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 smtClean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9" r:id="rId2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microsoft.com/office/2007/relationships/media" Target="../media/media2.mp3"/><Relationship Id="rId21" Type="http://schemas.openxmlformats.org/officeDocument/2006/relationships/image" Target="../media/image2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audio" Target="../media/audio1.wav"/><Relationship Id="rId25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5.xml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audio" Target="../media/media5.mp3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audio" Target="NULL" TargetMode="External"/><Relationship Id="rId7" Type="http://schemas.openxmlformats.org/officeDocument/2006/relationships/audio" Target="../media/audio6.wav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audio" Target="../media/media8.mp3"/><Relationship Id="rId16" Type="http://schemas.openxmlformats.org/officeDocument/2006/relationships/image" Target="../media/image50.png"/><Relationship Id="rId1" Type="http://schemas.microsoft.com/office/2007/relationships/media" Target="../media/media8.mp3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49.png"/><Relationship Id="rId10" Type="http://schemas.openxmlformats.org/officeDocument/2006/relationships/audio" Target="../media/audio9.wav"/><Relationship Id="rId19" Type="http://schemas.openxmlformats.org/officeDocument/2006/relationships/image" Target="../media/image33.png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8.wav"/><Relationship Id="rId1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6.wav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microsoft.com/office/2007/relationships/media" Target="../media/media8.mp3"/><Relationship Id="rId16" Type="http://schemas.openxmlformats.org/officeDocument/2006/relationships/image" Target="../media/image50.png"/><Relationship Id="rId20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audio" Target="../media/audio10.wav"/><Relationship Id="rId11" Type="http://schemas.openxmlformats.org/officeDocument/2006/relationships/image" Target="../media/image45.png"/><Relationship Id="rId5" Type="http://schemas.openxmlformats.org/officeDocument/2006/relationships/audio" Target="../media/audio5.wav"/><Relationship Id="rId15" Type="http://schemas.openxmlformats.org/officeDocument/2006/relationships/image" Target="../media/image49.png"/><Relationship Id="rId10" Type="http://schemas.openxmlformats.org/officeDocument/2006/relationships/audio" Target="../media/audio9.wav"/><Relationship Id="rId19" Type="http://schemas.openxmlformats.org/officeDocument/2006/relationships/image" Target="../media/image54.png"/><Relationship Id="rId4" Type="http://schemas.openxmlformats.org/officeDocument/2006/relationships/notesSlide" Target="../notesSlides/notesSlide29.xml"/><Relationship Id="rId9" Type="http://schemas.openxmlformats.org/officeDocument/2006/relationships/audio" Target="../media/audio8.wav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614480" y="3235013"/>
            <a:ext cx="2468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 dirty="0">
                <a:solidFill>
                  <a:srgbClr val="FF0000"/>
                </a:solidFill>
              </a:rPr>
              <a:t>Unit 1: </a:t>
            </a:r>
            <a:r>
              <a:rPr lang="en-US" sz="2800" b="1" smtClean="0">
                <a:solidFill>
                  <a:srgbClr val="FF0000"/>
                </a:solidFill>
              </a:rPr>
              <a:t>Animals</a:t>
            </a:r>
            <a:endParaRPr lang="en-VN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869261" y="3796444"/>
            <a:ext cx="1731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b="1">
                <a:solidFill>
                  <a:srgbClr val="00B050"/>
                </a:solidFill>
              </a:rPr>
              <a:t>Lesson </a:t>
            </a:r>
            <a:r>
              <a:rPr lang="en-US" sz="2800" b="1">
                <a:solidFill>
                  <a:srgbClr val="00B050"/>
                </a:solidFill>
              </a:rPr>
              <a:t>2</a:t>
            </a:r>
            <a:r>
              <a:rPr lang="en-VN" sz="2800" b="1">
                <a:solidFill>
                  <a:srgbClr val="00B050"/>
                </a:solidFill>
              </a:rPr>
              <a:t>.1</a:t>
            </a:r>
            <a:endParaRPr lang="en-VN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8150588" y="43196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</a:t>
            </a:r>
            <a:r>
              <a:rPr lang="en-VN" sz="2800" b="1">
                <a:solidFill>
                  <a:srgbClr val="0070C0"/>
                </a:solidFill>
              </a:rPr>
              <a:t>age </a:t>
            </a:r>
            <a:r>
              <a:rPr lang="en-US" sz="2800" b="1">
                <a:solidFill>
                  <a:srgbClr val="0070C0"/>
                </a:solidFill>
              </a:rPr>
              <a:t>9</a:t>
            </a:r>
            <a:endParaRPr lang="en-VN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20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01292" y="1793949"/>
                <a:ext cx="3356746" cy="20208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412759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312 0.62824 L -0.36315 -0.80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20" y="-7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441" r="-2441"/>
              <a:stretch/>
            </p:blipFill>
            <p:spPr bwMode="auto">
              <a:xfrm>
                <a:off x="3036701" y="1267096"/>
                <a:ext cx="5230004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02492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88 0.87107 L 0.13099 -0.87268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-8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2801173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0" y="2068285"/>
              <a:ext cx="4835363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panda, giraffe, lion,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dolphin, tiger, zebra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29501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37413012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6" y="574562"/>
            <a:ext cx="6629975" cy="6815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5191"/>
            <a:ext cx="2054155" cy="2825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62" y="1566342"/>
            <a:ext cx="2039862" cy="26924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52517"/>
            <a:ext cx="2078677" cy="27751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603785"/>
            <a:ext cx="1970100" cy="261664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55890"/>
            <a:ext cx="1254910" cy="51337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179" y="4391175"/>
            <a:ext cx="1533729" cy="6490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1656" y="4530208"/>
            <a:ext cx="788887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4697" y="4396445"/>
            <a:ext cx="1148934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dɑːlfɪn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/ˈ</a:t>
            </a:r>
            <a:r>
              <a:rPr lang="en-US" sz="2400" dirty="0" err="1"/>
              <a:t>laɪən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/>
              <a:t>con </a:t>
            </a:r>
            <a:r>
              <a:rPr lang="en-US" sz="2400" dirty="0" err="1"/>
              <a:t>sư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702527" y="5363740"/>
            <a:ext cx="2812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 dirty="0"/>
              <a:t>/</a:t>
            </a:r>
            <a:r>
              <a:rPr lang="en-US" sz="2400" dirty="0" err="1"/>
              <a:t>dʒɪˈræf</a:t>
            </a:r>
            <a:r>
              <a:rPr lang="en-US" sz="2400" dirty="0"/>
              <a:t>/</a:t>
            </a:r>
          </a:p>
          <a:p>
            <a:pPr lvl="0" algn="ctr">
              <a:defRPr/>
            </a:pPr>
            <a:r>
              <a:rPr lang="en-US" sz="2400" dirty="0"/>
              <a:t>con </a:t>
            </a:r>
            <a:r>
              <a:rPr lang="en-US" sz="2400" dirty="0" err="1"/>
              <a:t>hươu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cổ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taɪɡər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con 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9659" y="5345823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pændə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gấu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trúc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8101" y="1519972"/>
            <a:ext cx="2051961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8409" y="4473404"/>
            <a:ext cx="1618183" cy="629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8880" y="1669198"/>
            <a:ext cx="1907318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7012" y="4391175"/>
            <a:ext cx="1326071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9907547" y="5256018"/>
            <a:ext cx="21937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/ˈ</a:t>
            </a:r>
            <a:r>
              <a:rPr lang="en-US" sz="24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ziːbrə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ngựa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vằn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8" name="dolph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961355" y="6028937"/>
            <a:ext cx="487363" cy="487363"/>
          </a:xfrm>
          <a:prstGeom prst="rect">
            <a:avLst/>
          </a:prstGeom>
        </p:spPr>
      </p:pic>
      <p:pic>
        <p:nvPicPr>
          <p:cNvPr id="9" name="giraff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738862" y="6145166"/>
            <a:ext cx="487363" cy="487363"/>
          </a:xfrm>
          <a:prstGeom prst="rect">
            <a:avLst/>
          </a:prstGeom>
        </p:spPr>
      </p:pic>
      <p:pic>
        <p:nvPicPr>
          <p:cNvPr id="10" name="l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999480" y="6087015"/>
            <a:ext cx="487363" cy="487363"/>
          </a:xfrm>
          <a:prstGeom prst="rect">
            <a:avLst/>
          </a:prstGeom>
        </p:spPr>
      </p:pic>
      <p:pic>
        <p:nvPicPr>
          <p:cNvPr id="11" name="pand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62207" y="6107434"/>
            <a:ext cx="487363" cy="487363"/>
          </a:xfrm>
          <a:prstGeom prst="rect">
            <a:avLst/>
          </a:prstGeom>
        </p:spPr>
      </p:pic>
      <p:pic>
        <p:nvPicPr>
          <p:cNvPr id="12" name="tige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757939" y="6145165"/>
            <a:ext cx="487363" cy="487363"/>
          </a:xfrm>
          <a:prstGeom prst="rect">
            <a:avLst/>
          </a:prstGeom>
        </p:spPr>
      </p:pic>
      <p:pic>
        <p:nvPicPr>
          <p:cNvPr id="13" name="zebr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0885730" y="6087015"/>
            <a:ext cx="487363" cy="487363"/>
          </a:xfrm>
          <a:prstGeom prst="rect">
            <a:avLst/>
          </a:prstGeom>
        </p:spPr>
      </p:pic>
      <p:pic>
        <p:nvPicPr>
          <p:cNvPr id="14" name="CD1 TRACK 0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449229" y="601576"/>
            <a:ext cx="685063" cy="6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944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D1 TRACK 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28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26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24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26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24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526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33169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40974782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040478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panda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540" y="1270993"/>
            <a:ext cx="1553557" cy="218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61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giraffe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dolphin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duck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9" b="-189"/>
          <a:stretch/>
        </p:blipFill>
        <p:spPr>
          <a:xfrm>
            <a:off x="2307095" y="940040"/>
            <a:ext cx="1835156" cy="274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271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22" y="520118"/>
            <a:ext cx="4132915" cy="58137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77094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monkey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556" y="1501381"/>
            <a:ext cx="1982951" cy="162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891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774553" y="1371651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dolphin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16714" y="2209769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57" y="882347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65" y="1540244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" b="867"/>
          <a:stretch/>
        </p:blipFill>
        <p:spPr>
          <a:xfrm>
            <a:off x="2257717" y="1015157"/>
            <a:ext cx="2276184" cy="238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501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433284" y="2163395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camel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380" y="1926064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85991" y="3079004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giraffe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085" y="2510170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r="-168"/>
          <a:stretch/>
        </p:blipFill>
        <p:spPr>
          <a:xfrm>
            <a:off x="1641857" y="1138982"/>
            <a:ext cx="3578872" cy="221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3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634079" y="3089852"/>
            <a:ext cx="3098914" cy="69811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zebra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009171" y="1270993"/>
            <a:ext cx="3098914" cy="70884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lion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94" y1="45692" x2="38759" y2="48308"/>
                        <a14:foregroundMark x1="57260" y1="5462" x2="88056" y2="10769"/>
                        <a14:foregroundMark x1="83724" y1="7385" x2="94731" y2="33385"/>
                        <a14:foregroundMark x1="3513" y1="45692" x2="11241" y2="43615"/>
                        <a14:foregroundMark x1="3162" y1="46615" x2="18970" y2="53462"/>
                        <a14:foregroundMark x1="86651" y1="38692" x2="92037" y2="58538"/>
                        <a14:foregroundMark x1="24122" y1="29000" x2="40632" y2="19538"/>
                        <a14:foregroundMark x1="61007" y1="23538" x2="56206" y2="35154"/>
                        <a14:foregroundMark x1="52108" y1="24231" x2="66042" y2="31308"/>
                        <a14:foregroundMark x1="67681" y1="23923" x2="52693" y2="34615"/>
                        <a14:foregroundMark x1="65222" y1="20538" x2="48126" y2="30769"/>
                        <a14:foregroundMark x1="60422" y1="19538" x2="48712" y2="30769"/>
                        <a14:foregroundMark x1="30796" y1="20385" x2="25995" y2="30077"/>
                        <a14:foregroundMark x1="12529" y1="39923" x2="28337" y2="51154"/>
                        <a14:foregroundMark x1="28337" y1="51154" x2="28337" y2="51154"/>
                        <a14:foregroundMark x1="92037" y1="40615" x2="97658" y2="54000"/>
                        <a14:foregroundMark x1="53981" y1="81538" x2="30211" y2="99154"/>
                        <a14:foregroundMark x1="59953" y1="82923" x2="59953" y2="82923"/>
                        <a14:foregroundMark x1="86183" y1="96692" x2="86183" y2="96692"/>
                        <a14:foregroundMark x1="44145" y1="90846" x2="44145" y2="90846"/>
                        <a14:foregroundMark x1="40398" y1="94000" x2="63115" y2="84692"/>
                        <a14:foregroundMark x1="63349" y1="82231" x2="75176" y2="88615"/>
                        <a14:foregroundMark x1="50234" y1="6846" x2="63700" y2="923"/>
                        <a14:foregroundMark x1="63700" y1="923" x2="63700" y2="923"/>
                        <a14:foregroundMark x1="64988" y1="1231" x2="80796" y2="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200" y="2865523"/>
            <a:ext cx="705413" cy="1431752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94" b="100000" l="0" r="98429">
                        <a14:foregroundMark x1="4000" y1="13214" x2="9143" y2="13214"/>
                        <a14:foregroundMark x1="9143" y1="22512" x2="12714" y2="21697"/>
                        <a14:foregroundMark x1="5286" y1="28222" x2="7571" y2="23817"/>
                        <a14:foregroundMark x1="7000" y1="49429" x2="34000" y2="47145"/>
                        <a14:foregroundMark x1="40000" y1="30016" x2="34286" y2="3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49" y="634036"/>
            <a:ext cx="1349531" cy="157573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33284" y="2176557"/>
            <a:ext cx="3098914" cy="68896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416" tIns="45707" rIns="91416" bIns="45707" rtlCol="0" anchor="ctr"/>
          <a:lstStyle/>
          <a:p>
            <a:pPr marL="0" marR="0" lvl="0" indent="0" algn="ctr" defTabSz="6867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tiger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7" b="98369" l="0" r="100000">
                        <a14:foregroundMark x1="3143" y1="14356" x2="9571" y2="16803"/>
                        <a14:foregroundMark x1="10143" y1="23002" x2="12429" y2="22838"/>
                        <a14:foregroundMark x1="5714" y1="27406" x2="8429" y2="25449"/>
                        <a14:foregroundMark x1="30429" y1="34584" x2="42571" y2="29038"/>
                        <a14:foregroundMark x1="6857" y1="49429" x2="49000" y2="48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07" y="1549197"/>
            <a:ext cx="1310198" cy="152981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656373" y="840237"/>
            <a:ext cx="3564356" cy="2947737"/>
          </a:xfrm>
          <a:prstGeom prst="roundRect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602" y="1027428"/>
            <a:ext cx="2743096" cy="25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59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1">
            <a:extLst>
              <a:ext uri="{FF2B5EF4-FFF2-40B4-BE49-F238E27FC236}">
                <a16:creationId xmlns:a16="http://schemas.microsoft.com/office/drawing/2014/main" id="{8AB1D167-BAC9-B85D-2947-F0D2F2BD3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3436"/>
            <a:ext cx="3285994" cy="6230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2A1A83-DE59-BB13-A4B8-CE7A3C6D1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495424"/>
            <a:ext cx="12125324" cy="38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569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12838" y="1670949"/>
              <a:ext cx="5766322" cy="2419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this? - It's a panda.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What's that? - It's a dolphin.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8744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732330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54894"/>
            <a:ext cx="3266001" cy="2572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5315251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519234" y="3991175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1220587" y="1799347"/>
            <a:ext cx="412412" cy="1535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933383" y="4497572"/>
            <a:ext cx="916682" cy="3300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D1 TRACK 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198646" y="627662"/>
            <a:ext cx="666630" cy="666630"/>
          </a:xfrm>
          <a:prstGeom prst="rect">
            <a:avLst/>
          </a:prstGeom>
        </p:spPr>
      </p:pic>
      <p:pic>
        <p:nvPicPr>
          <p:cNvPr id="18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857" end="745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03513" y="2033086"/>
            <a:ext cx="666630" cy="666630"/>
          </a:xfrm>
          <a:prstGeom prst="rect">
            <a:avLst/>
          </a:prstGeom>
        </p:spPr>
      </p:pic>
      <p:pic>
        <p:nvPicPr>
          <p:cNvPr id="19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495" end="5717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37819" y="2844354"/>
            <a:ext cx="666630" cy="666630"/>
          </a:xfrm>
          <a:prstGeom prst="rect">
            <a:avLst/>
          </a:prstGeom>
        </p:spPr>
      </p:pic>
      <p:pic>
        <p:nvPicPr>
          <p:cNvPr id="22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84" end="3474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09063" y="3961076"/>
            <a:ext cx="666630" cy="666630"/>
          </a:xfrm>
          <a:prstGeom prst="rect">
            <a:avLst/>
          </a:prstGeom>
        </p:spPr>
      </p:pic>
      <p:pic>
        <p:nvPicPr>
          <p:cNvPr id="23" name="CD1 TRACK 0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444" end="1596.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594047" y="5464521"/>
            <a:ext cx="666630" cy="6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65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47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54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7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305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623A62-1FC0-728E-9332-8A1D4F554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3" y="1071966"/>
            <a:ext cx="3266001" cy="25723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EA59A2-2C0A-726B-92E6-146214F733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 b="6852"/>
          <a:stretch/>
        </p:blipFill>
        <p:spPr>
          <a:xfrm>
            <a:off x="3266000" y="1294292"/>
            <a:ext cx="3590990" cy="780185"/>
          </a:xfrm>
          <a:prstGeom prst="round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476F5-28F5-C88A-B12E-76C0DEFA4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858768"/>
            <a:ext cx="3334711" cy="2429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120812-32AE-964F-3548-1C0C3B3323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" b="5500"/>
          <a:stretch/>
        </p:blipFill>
        <p:spPr>
          <a:xfrm>
            <a:off x="3485678" y="5315251"/>
            <a:ext cx="3664828" cy="927854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2A31AB-AAD9-19BE-3628-D470FC550C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03564" y="567120"/>
            <a:ext cx="2404927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8C3145-E016-2122-2D4B-D5A10453D4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35030" y="3814606"/>
            <a:ext cx="2773461" cy="27064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6E2419-3195-45ED-E59D-BBF91136E9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" b="1917"/>
          <a:stretch/>
        </p:blipFill>
        <p:spPr>
          <a:xfrm>
            <a:off x="6112574" y="2317055"/>
            <a:ext cx="3733743" cy="860614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899C95-78D1-547C-B745-960DCD4E27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2" b="17592"/>
          <a:stretch/>
        </p:blipFill>
        <p:spPr>
          <a:xfrm>
            <a:off x="5519234" y="3991175"/>
            <a:ext cx="3925452" cy="720785"/>
          </a:xfrm>
          <a:prstGeom prst="round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C51E4C9-D43B-0F0F-933A-68A8E00CCC8D}"/>
              </a:ext>
            </a:extLst>
          </p:cNvPr>
          <p:cNvCxnSpPr>
            <a:cxnSpLocks/>
          </p:cNvCxnSpPr>
          <p:nvPr/>
        </p:nvCxnSpPr>
        <p:spPr>
          <a:xfrm flipV="1">
            <a:off x="1472897" y="2358158"/>
            <a:ext cx="286103" cy="17846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F23441-926A-804D-51AC-761AB6B6D9D9}"/>
              </a:ext>
            </a:extLst>
          </p:cNvPr>
          <p:cNvCxnSpPr>
            <a:cxnSpLocks/>
          </p:cNvCxnSpPr>
          <p:nvPr/>
        </p:nvCxnSpPr>
        <p:spPr>
          <a:xfrm flipV="1">
            <a:off x="950050" y="4540102"/>
            <a:ext cx="808950" cy="4689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116" y="437464"/>
            <a:ext cx="5194184" cy="6142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57" end="7454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603513" y="2033086"/>
            <a:ext cx="666630" cy="666630"/>
          </a:xfrm>
          <a:prstGeom prst="rect">
            <a:avLst/>
          </a:prstGeom>
        </p:spPr>
      </p:pic>
      <p:pic>
        <p:nvPicPr>
          <p:cNvPr id="17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95" end="5717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837819" y="2844354"/>
            <a:ext cx="666630" cy="666630"/>
          </a:xfrm>
          <a:prstGeom prst="rect">
            <a:avLst/>
          </a:prstGeom>
        </p:spPr>
      </p:pic>
      <p:pic>
        <p:nvPicPr>
          <p:cNvPr id="25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84" end="3474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09063" y="3961076"/>
            <a:ext cx="666630" cy="666630"/>
          </a:xfrm>
          <a:prstGeom prst="rect">
            <a:avLst/>
          </a:prstGeom>
        </p:spPr>
      </p:pic>
      <p:pic>
        <p:nvPicPr>
          <p:cNvPr id="26" name="CD1 TRACK 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44" end="1596.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594047" y="5464521"/>
            <a:ext cx="666630" cy="66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421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at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Its a p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ats th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ts a dolph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5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1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71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>
                <a:solidFill>
                  <a:srgbClr val="0070C0"/>
                </a:solidFill>
              </a:rPr>
              <a:t>: Pronounce and use the words related to the topic properly: </a:t>
            </a:r>
            <a:r>
              <a:rPr lang="en-US" sz="3600" i="1">
                <a:solidFill>
                  <a:srgbClr val="0070C0"/>
                </a:solidFill>
              </a:rPr>
              <a:t>panda, giraffe, lion, dolphin, tiger, zebra.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What's this? - It's a panda.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 What's that? - It's a dolphin.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397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76" y="536857"/>
            <a:ext cx="5352049" cy="648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67031"/>
            <a:ext cx="12192000" cy="49541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714235-942A-97EF-1167-ABF67AA8564E}"/>
              </a:ext>
            </a:extLst>
          </p:cNvPr>
          <p:cNvSpPr txBox="1"/>
          <p:nvPr/>
        </p:nvSpPr>
        <p:spPr>
          <a:xfrm>
            <a:off x="7483980" y="2325657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A4110D-7F08-1A12-4F92-12F0FC2EA89A}"/>
              </a:ext>
            </a:extLst>
          </p:cNvPr>
          <p:cNvSpPr txBox="1"/>
          <p:nvPr/>
        </p:nvSpPr>
        <p:spPr>
          <a:xfrm>
            <a:off x="141655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lion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0AFE0-C95C-2CC4-7B40-1BC170D45536}"/>
              </a:ext>
            </a:extLst>
          </p:cNvPr>
          <p:cNvSpPr txBox="1"/>
          <p:nvPr/>
        </p:nvSpPr>
        <p:spPr>
          <a:xfrm>
            <a:off x="7239165" y="401158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a tiger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80016E-0DC2-4642-127D-BB1EF6EB483B}"/>
              </a:ext>
            </a:extLst>
          </p:cNvPr>
          <p:cNvSpPr txBox="1"/>
          <p:nvPr/>
        </p:nvSpPr>
        <p:spPr>
          <a:xfrm>
            <a:off x="857415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solidFill>
                  <a:srgbClr val="FF0000"/>
                </a:solidFill>
                <a:latin typeface="Calibri"/>
              </a:rPr>
              <a:t>What's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12225-C8B9-0203-8581-800DFA454014}"/>
              </a:ext>
            </a:extLst>
          </p:cNvPr>
          <p:cNvSpPr txBox="1"/>
          <p:nvPr/>
        </p:nvSpPr>
        <p:spPr>
          <a:xfrm>
            <a:off x="1564939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dolphin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635ED-B47D-DD61-CD8D-935E36C7AE53}"/>
              </a:ext>
            </a:extLst>
          </p:cNvPr>
          <p:cNvSpPr txBox="1"/>
          <p:nvPr/>
        </p:nvSpPr>
        <p:spPr>
          <a:xfrm>
            <a:off x="7239164" y="4904752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FF0000"/>
                </a:solidFill>
                <a:latin typeface="Calibri"/>
              </a:rPr>
              <a:t>What's this?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8A4B8-98CB-1C71-1625-A952D267A883}"/>
              </a:ext>
            </a:extLst>
          </p:cNvPr>
          <p:cNvSpPr txBox="1"/>
          <p:nvPr/>
        </p:nvSpPr>
        <p:spPr>
          <a:xfrm>
            <a:off x="7483980" y="5609201"/>
            <a:ext cx="2357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zebra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8659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9324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panda, giraffe, lion, dolphin, tiger, zebra.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Structures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What's this? - It's a panda. What's that? - It's a dolphin.</a:t>
            </a:r>
          </a:p>
        </p:txBody>
      </p:sp>
    </p:spTree>
    <p:extLst>
      <p:ext uri="{BB962C8B-B14F-4D97-AF65-F5344CB8AC3E}">
        <p14:creationId xmlns:p14="http://schemas.microsoft.com/office/powerpoint/2010/main" val="36641273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33969" y="1782488"/>
            <a:ext cx="1187202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lesson (page 10 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328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188006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Scroll 2"/>
          <p:cNvSpPr/>
          <p:nvPr/>
        </p:nvSpPr>
        <p:spPr>
          <a:xfrm>
            <a:off x="1488141" y="1541929"/>
            <a:ext cx="9861177" cy="4105836"/>
          </a:xfrm>
          <a:prstGeom prst="verticalScroll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 quickly and say aloud the word.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19392" y="2415563"/>
            <a:ext cx="4093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Who’s faster?</a:t>
            </a:r>
          </a:p>
        </p:txBody>
      </p:sp>
    </p:spTree>
    <p:extLst>
      <p:ext uri="{BB962C8B-B14F-4D97-AF65-F5344CB8AC3E}">
        <p14:creationId xmlns:p14="http://schemas.microsoft.com/office/powerpoint/2010/main" val="3457981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4.44444E-6 L -2.29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6" name="Rounded Rectangle 5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6F6F6"/>
                  </a:clrFrom>
                  <a:clrTo>
                    <a:srgbClr val="F6F6F6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01292" y="1103421"/>
                <a:ext cx="3356746" cy="3401904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567952" y="1398494"/>
            <a:ext cx="10694226" cy="4903694"/>
            <a:chOff x="567952" y="1398494"/>
            <a:chExt cx="10694226" cy="4903694"/>
          </a:xfrm>
        </p:grpSpPr>
        <p:pic>
          <p:nvPicPr>
            <p:cNvPr id="10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457988" y="1398494"/>
              <a:ext cx="3044600" cy="2523415"/>
              <a:chOff x="3015540" y="494417"/>
              <a:chExt cx="5592883" cy="479012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05254" y="1103420"/>
                <a:ext cx="2948819" cy="34019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343699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541 -0.0493 L -0.83217 -0.049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3810" y="1075915"/>
            <a:ext cx="10694226" cy="5333850"/>
            <a:chOff x="603810" y="1075915"/>
            <a:chExt cx="10694226" cy="5333850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9223" y="1085049"/>
                <a:ext cx="3626439" cy="3377413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612894" y="1075915"/>
            <a:ext cx="10694226" cy="5333850"/>
            <a:chOff x="603810" y="1075915"/>
            <a:chExt cx="10694226" cy="5333850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810" y="1506071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475917" y="1075915"/>
              <a:ext cx="3080641" cy="2882003"/>
              <a:chOff x="3015540" y="494417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579223" y="1133285"/>
                <a:ext cx="3626439" cy="32809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43252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013 -0.00995 L 0.80755 -0.0298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43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15" name="Rounded Rectangle 14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2" descr="Kpop Chibi By Cesarnr - Kid Listening To Music Cartoon , Free Transparent  Clipart - ClipartKe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1005"/>
              <a:stretch/>
            </p:blipFill>
            <p:spPr bwMode="auto">
              <a:xfrm>
                <a:off x="4075739" y="1267097"/>
                <a:ext cx="3151929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755352"/>
            <a:ext cx="10694226" cy="5546836"/>
            <a:chOff x="567952" y="755352"/>
            <a:chExt cx="10694226" cy="5546836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295339" y="755352"/>
              <a:ext cx="3442448" cy="3258520"/>
              <a:chOff x="3015540" y="494417"/>
              <a:chExt cx="5592883" cy="4790127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sp>
            <p:nvSpPr>
              <p:cNvPr id="20" name="Rounded Rectangle 19"/>
              <p:cNvSpPr/>
              <p:nvPr/>
            </p:nvSpPr>
            <p:spPr>
              <a:xfrm>
                <a:off x="3015540" y="494417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" r="494"/>
              <a:stretch/>
            </p:blipFill>
            <p:spPr bwMode="auto">
              <a:xfrm>
                <a:off x="4075739" y="1267096"/>
                <a:ext cx="3151928" cy="33963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773058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73 0.86574 L 0.71783 -0.71597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78" y="-7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409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861071" y="-782904"/>
                <a:ext cx="3241021" cy="3241021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67952" y="502173"/>
            <a:ext cx="10694226" cy="5800015"/>
            <a:chOff x="567952" y="502173"/>
            <a:chExt cx="10694226" cy="5800015"/>
          </a:xfrm>
        </p:grpSpPr>
        <p:pic>
          <p:nvPicPr>
            <p:cNvPr id="18" name="Picture 2" descr="Train13 - Trains Cartoon Png PNG Image | Transparent PNG Free Download on  SeekPN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952" y="1398494"/>
              <a:ext cx="10694226" cy="4903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6081470" y="502173"/>
              <a:ext cx="3672131" cy="3348168"/>
              <a:chOff x="7685141" y="-1557456"/>
              <a:chExt cx="5592883" cy="479012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7685141" y="-1557456"/>
                <a:ext cx="5592883" cy="4790127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61071" y="-648926"/>
                <a:ext cx="3241021" cy="29730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116391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79675 L -0.01459 0.86875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8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337</Words>
  <Application>Microsoft Office PowerPoint</Application>
  <PresentationFormat>Widescreen</PresentationFormat>
  <Paragraphs>116</Paragraphs>
  <Slides>34</Slides>
  <Notes>33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AGOldFace-Outline</vt:lpstr>
      <vt:lpstr>Arial</vt:lpstr>
      <vt:lpstr>Arial Unicode MS</vt:lpstr>
      <vt:lpstr>Arial-Rounded</vt:lpstr>
      <vt:lpstr>Berlin Sans FB</vt:lpstr>
      <vt:lpstr>Calibri</vt:lpstr>
      <vt:lpstr>Calibri Light</vt:lpstr>
      <vt:lpstr>等线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18</cp:revision>
  <dcterms:created xsi:type="dcterms:W3CDTF">2023-01-31T08:21:18Z</dcterms:created>
  <dcterms:modified xsi:type="dcterms:W3CDTF">2025-09-17T05:52:45Z</dcterms:modified>
</cp:coreProperties>
</file>