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7" r:id="rId25"/>
    <p:sldId id="286" r:id="rId26"/>
    <p:sldId id="280" r:id="rId27"/>
    <p:sldId id="281" r:id="rId28"/>
    <p:sldId id="282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ng Nguyễn Hoà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Mở rộng hỏi thêm: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Còn bao nhiêu phần bể chưa có nước?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Mở rộng thay câu hỏi: 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Hỏi  vòi </a:t>
            </a:r>
            <a:r>
              <a:rPr lang="en-US" alt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thứ nhất 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chảy </a:t>
            </a:r>
            <a:r>
              <a:rPr lang="en-US" alt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nhiều hơn vòi thứ hai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bao nhiêu phần bể nước?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>
            <a:fillRect/>
          </a:stretch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>
            <a:fillRect/>
          </a:stretch>
        </p:blipFill>
        <p:spPr>
          <a:xfrm>
            <a:off x="10111143" y="1"/>
            <a:ext cx="2080857" cy="18782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>
            <a:fillRect/>
          </a:stretch>
        </p:blipFill>
        <p:spPr>
          <a:xfrm flipH="1">
            <a:off x="1" y="910413"/>
            <a:ext cx="12191999" cy="5947587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microsoft.com/office/2007/relationships/hdphoto" Target="../media/hdphoto6.wdp"/><Relationship Id="rId3" Type="http://schemas.microsoft.com/office/2007/relationships/media" Target="../media/media2.mp3"/><Relationship Id="rId21" Type="http://schemas.openxmlformats.org/officeDocument/2006/relationships/image" Target="../media/image56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55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54.png"/><Relationship Id="rId4" Type="http://schemas.openxmlformats.org/officeDocument/2006/relationships/audio" Target="../media/media2.mp3"/><Relationship Id="rId9" Type="http://schemas.openxmlformats.org/officeDocument/2006/relationships/image" Target="../media/image53.png"/><Relationship Id="rId14" Type="http://schemas.openxmlformats.org/officeDocument/2006/relationships/image" Target="../media/image28.png"/><Relationship Id="rId2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4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10" Type="http://schemas.openxmlformats.org/officeDocument/2006/relationships/image" Target="../media/image63.svg"/><Relationship Id="rId4" Type="http://schemas.openxmlformats.org/officeDocument/2006/relationships/image" Target="../media/image14.jpeg"/><Relationship Id="rId9" Type="http://schemas.openxmlformats.org/officeDocument/2006/relationships/image" Target="../media/image37.png"/><Relationship Id="rId14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2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8.wdp"/><Relationship Id="rId10" Type="http://schemas.openxmlformats.org/officeDocument/2006/relationships/image" Target="../media/image77.svg"/><Relationship Id="rId4" Type="http://schemas.openxmlformats.org/officeDocument/2006/relationships/image" Target="../media/image46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18" Type="http://schemas.openxmlformats.org/officeDocument/2006/relationships/image" Target="../media/image102.svg"/><Relationship Id="rId3" Type="http://schemas.openxmlformats.org/officeDocument/2006/relationships/image" Target="../media/image87.svg"/><Relationship Id="rId21" Type="http://schemas.openxmlformats.org/officeDocument/2006/relationships/image" Target="../media/image70.png"/><Relationship Id="rId7" Type="http://schemas.openxmlformats.org/officeDocument/2006/relationships/image" Target="../media/image91.svg"/><Relationship Id="rId12" Type="http://schemas.openxmlformats.org/officeDocument/2006/relationships/image" Target="../media/image65.jpeg"/><Relationship Id="rId17" Type="http://schemas.openxmlformats.org/officeDocument/2006/relationships/image" Target="../media/image68.png"/><Relationship Id="rId2" Type="http://schemas.openxmlformats.org/officeDocument/2006/relationships/image" Target="../media/image60.png"/><Relationship Id="rId16" Type="http://schemas.openxmlformats.org/officeDocument/2006/relationships/image" Target="../media/image100.svg"/><Relationship Id="rId20" Type="http://schemas.openxmlformats.org/officeDocument/2006/relationships/image" Target="../media/image10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19" Type="http://schemas.openxmlformats.org/officeDocument/2006/relationships/image" Target="../media/image69.png"/><Relationship Id="rId4" Type="http://schemas.openxmlformats.org/officeDocument/2006/relationships/image" Target="../media/image61.png"/><Relationship Id="rId9" Type="http://schemas.openxmlformats.org/officeDocument/2006/relationships/image" Target="../media/image93.svg"/><Relationship Id="rId14" Type="http://schemas.openxmlformats.org/officeDocument/2006/relationships/image" Target="../media/image98.svg"/><Relationship Id="rId22" Type="http://schemas.openxmlformats.org/officeDocument/2006/relationships/image" Target="../media/image10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3.png"/><Relationship Id="rId7" Type="http://schemas.openxmlformats.org/officeDocument/2006/relationships/image" Target="../media/image8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18.png"/><Relationship Id="rId7" Type="http://schemas.openxmlformats.org/officeDocument/2006/relationships/image" Target="../media/image12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42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microsoft.com/office/2007/relationships/hdphoto" Target="../media/hdphoto8.wdp"/><Relationship Id="rId4" Type="http://schemas.openxmlformats.org/officeDocument/2006/relationships/image" Target="../media/image46.png"/><Relationship Id="rId9" Type="http://schemas.openxmlformats.org/officeDocument/2006/relationships/image" Target="../media/image1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42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microsoft.com/office/2007/relationships/hdphoto" Target="../media/hdphoto8.wdp"/><Relationship Id="rId4" Type="http://schemas.openxmlformats.org/officeDocument/2006/relationships/image" Target="../media/image46.png"/><Relationship Id="rId9" Type="http://schemas.openxmlformats.org/officeDocument/2006/relationships/image" Target="../media/image1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42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microsoft.com/office/2007/relationships/hdphoto" Target="../media/hdphoto8.wdp"/><Relationship Id="rId4" Type="http://schemas.openxmlformats.org/officeDocument/2006/relationships/image" Target="../media/image46.png"/><Relationship Id="rId9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3.png"/><Relationship Id="rId7" Type="http://schemas.openxmlformats.org/officeDocument/2006/relationships/image" Target="../media/image8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3.png"/><Relationship Id="rId7" Type="http://schemas.openxmlformats.org/officeDocument/2006/relationships/image" Target="../media/image9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77.png"/><Relationship Id="rId10" Type="http://schemas.openxmlformats.org/officeDocument/2006/relationships/image" Target="../media/image94.GIF"/><Relationship Id="rId4" Type="http://schemas.openxmlformats.org/officeDocument/2006/relationships/image" Target="../media/image76.png"/><Relationship Id="rId9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73.png"/><Relationship Id="rId7" Type="http://schemas.openxmlformats.org/officeDocument/2006/relationships/image" Target="../media/image9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77.png"/><Relationship Id="rId10" Type="http://schemas.openxmlformats.org/officeDocument/2006/relationships/image" Target="../media/image97.png"/><Relationship Id="rId4" Type="http://schemas.openxmlformats.org/officeDocument/2006/relationships/image" Target="../media/image76.png"/><Relationship Id="rId9" Type="http://schemas.openxmlformats.org/officeDocument/2006/relationships/image" Target="../media/image145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5.wdp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44.png"/><Relationship Id="rId3" Type="http://schemas.microsoft.com/office/2007/relationships/media" Target="../media/media2.mp3"/><Relationship Id="rId21" Type="http://schemas.microsoft.com/office/2007/relationships/hdphoto" Target="../media/hdphoto6.wdp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23" Type="http://schemas.microsoft.com/office/2007/relationships/hdphoto" Target="../media/hdphoto7.wdp"/><Relationship Id="rId10" Type="http://schemas.openxmlformats.org/officeDocument/2006/relationships/image" Target="../media/image24.png"/><Relationship Id="rId19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image" Target="../media/image42.png"/><Relationship Id="rId14" Type="http://schemas.openxmlformats.org/officeDocument/2006/relationships/image" Target="../media/image28.pn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49.png"/><Relationship Id="rId3" Type="http://schemas.microsoft.com/office/2007/relationships/media" Target="../media/media2.mp3"/><Relationship Id="rId21" Type="http://schemas.openxmlformats.org/officeDocument/2006/relationships/image" Target="../media/image50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47.png"/><Relationship Id="rId14" Type="http://schemas.openxmlformats.org/officeDocument/2006/relationships/image" Target="../media/image28.png"/><Relationship Id="rId22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6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6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751" y="523413"/>
            <a:ext cx="2664246" cy="1767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95275" y="2577465"/>
            <a:ext cx="119037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6: Cộng, trừ hai phân số khác mẫu số (2 tiết)</a:t>
            </a:r>
          </a:p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1: Cộng, trừ hai phân số khác mẫu số (Trang 20)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54" y="407707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89" y="3975424"/>
            <a:ext cx="702445" cy="82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29" y="2676680"/>
            <a:ext cx="918029" cy="788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5800" y="232410"/>
            <a:ext cx="11102340" cy="961813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082800" y="442383"/>
                <a:ext cx="8597477" cy="28575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4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800" y="442383"/>
                <a:ext cx="8597477" cy="285750"/>
              </a:xfrm>
              <a:prstGeom prst="rect">
                <a:avLst/>
              </a:prstGeom>
              <a:blipFill rotWithShape="1">
                <a:blip r:embed="rId9"/>
                <a:stretch>
                  <a:fillRect t="-148" r="2" b="-22918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412991" y="1760581"/>
            <a:ext cx="2485074" cy="1793222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12991" y="2492324"/>
            <a:ext cx="3839085" cy="1563965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256915" y="1714269"/>
            <a:ext cx="2485074" cy="1793222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56915" y="2446012"/>
            <a:ext cx="3839085" cy="1563965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2256915" y="2437107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2224384" y="4346526"/>
            <a:ext cx="2485074" cy="1793222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24384" y="5078269"/>
            <a:ext cx="3839085" cy="1563965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2224384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2991" y="5078269"/>
            <a:ext cx="3839085" cy="1563965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6412991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256915" y="194943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6501824" y="1980046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2309843" y="4601091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85" y="1546835"/>
            <a:ext cx="1085065" cy="108506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1636155"/>
            <a:ext cx="994533" cy="99453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5" y="4187518"/>
            <a:ext cx="1085065" cy="108506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4207666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105753" y="2768545"/>
                <a:ext cx="1628597" cy="1118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753" y="2768545"/>
                <a:ext cx="1628597" cy="1118870"/>
              </a:xfrm>
              <a:prstGeom prst="rect">
                <a:avLst/>
              </a:prstGeom>
              <a:blipFill rotWithShape="1">
                <a:blip r:embed="rId19"/>
                <a:stretch>
                  <a:fillRect l="-37" t="-52" r="26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7291677" y="2666057"/>
                <a:ext cx="1628597" cy="1118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677" y="2666057"/>
                <a:ext cx="1628597" cy="1118870"/>
              </a:xfrm>
              <a:prstGeom prst="rect">
                <a:avLst/>
              </a:prstGeom>
              <a:blipFill rotWithShape="1">
                <a:blip r:embed="rId20"/>
                <a:stretch>
                  <a:fillRect l="-37" t="-29" r="26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080861" y="5332023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861" y="5332023"/>
                <a:ext cx="1628597" cy="1123315"/>
              </a:xfrm>
              <a:prstGeom prst="rect">
                <a:avLst/>
              </a:prstGeom>
              <a:blipFill rotWithShape="1">
                <a:blip r:embed="rId21"/>
                <a:stretch>
                  <a:fillRect l="-29" t="-50" r="18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  <a:blipFill rotWithShape="1">
                <a:blip r:embed="rId22"/>
                <a:stretch>
                  <a:fillRect l="-30" t="-51" r="19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54" y="407707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620" y="5342995"/>
            <a:ext cx="702445" cy="82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29" y="2676680"/>
            <a:ext cx="918029" cy="788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98" y="5573093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63206" y="-540030"/>
            <a:ext cx="14192245" cy="8103975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77850" y="292735"/>
            <a:ext cx="8375015" cy="4471035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3600" b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Bài 6: Cộng, trừ hai phân số khác mẫu số ( tiết 1) -  (Trang 20)</a:t>
            </a:r>
          </a:p>
        </p:txBody>
      </p:sp>
      <p:sp>
        <p:nvSpPr>
          <p:cNvPr id="6" name="Freeform 6"/>
          <p:cNvSpPr/>
          <p:nvPr/>
        </p:nvSpPr>
        <p:spPr>
          <a:xfrm>
            <a:off x="9833149" y="293027"/>
            <a:ext cx="1807545" cy="1817459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33149" y="2324911"/>
            <a:ext cx="1807545" cy="2244131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09481" y="3180765"/>
            <a:ext cx="4759253" cy="3430644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68493" y="4304478"/>
            <a:ext cx="2407203" cy="2981895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35065" y="5140593"/>
            <a:ext cx="1928212" cy="1293655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496703" y="4840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193800"/>
            <a:ext cx="6807200" cy="4650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/>
              <p:cNvSpPr/>
              <p:nvPr/>
            </p:nvSpPr>
            <p:spPr>
              <a:xfrm>
                <a:off x="2997200" y="635000"/>
                <a:ext cx="2692400" cy="11684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200" y="635000"/>
                <a:ext cx="2692400" cy="11684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 rotWithShape="1">
                <a:blip r:embed="rId7"/>
                <a:stretch>
                  <a:fillRect l="-542" t="-1250" r="-519" b="-32554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/>
              <p:cNvSpPr/>
              <p:nvPr/>
            </p:nvSpPr>
            <p:spPr>
              <a:xfrm>
                <a:off x="6146800" y="838200"/>
                <a:ext cx="2692400" cy="11684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00" y="838200"/>
                <a:ext cx="2692400" cy="11684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 rotWithShape="1">
                <a:blip r:embed="rId8"/>
                <a:stretch>
                  <a:fillRect l="-542" t="-1250" r="-519" b="-17500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/>
          <p:cNvSpPr/>
          <p:nvPr/>
        </p:nvSpPr>
        <p:spPr>
          <a:xfrm>
            <a:off x="5435600" y="4292600"/>
            <a:ext cx="2844800" cy="11684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/>
          <p:cNvSpPr/>
          <p:nvPr/>
        </p:nvSpPr>
        <p:spPr>
          <a:xfrm>
            <a:off x="1168400" y="5816600"/>
            <a:ext cx="9702800" cy="7112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709035" y="5918200"/>
            <a:ext cx="8967551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2800" y="1600200"/>
            <a:ext cx="106680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/>
              <p:cNvSpPr/>
              <p:nvPr/>
            </p:nvSpPr>
            <p:spPr>
              <a:xfrm>
                <a:off x="4774777" y="377190"/>
                <a:ext cx="3746923" cy="964353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/>
                  <a:t> </a:t>
                </a:r>
                <a:r>
                  <a:rPr lang="en-US" sz="3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" name="Rectangle: Rounded Corner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777" y="377190"/>
                <a:ext cx="3746923" cy="964353"/>
              </a:xfrm>
              <a:prstGeom prst="roundRect">
                <a:avLst/>
              </a:prstGeom>
              <a:blipFill rotWithShape="1">
                <a:blip r:embed="rId3"/>
                <a:stretch>
                  <a:fillRect l="-768" t="-2963" r="-763" b="-2919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016000" y="1092200"/>
            <a:ext cx="7569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6000" y="17526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6800" y="23622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35200" y="3022600"/>
                <a:ext cx="3048000" cy="77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00" y="3022600"/>
                <a:ext cx="3048000" cy="7785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080000" y="3022600"/>
                <a:ext cx="3048000" cy="78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0" y="3022600"/>
                <a:ext cx="3048000" cy="7867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066800" y="39370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473200" y="4648200"/>
                <a:ext cx="5029200" cy="78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200" y="4648200"/>
                <a:ext cx="5029200" cy="7867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400" y="3683000"/>
            <a:ext cx="4103291" cy="2489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0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2800" y="889000"/>
            <a:ext cx="10515600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defRPr/>
            </a:pP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93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/>
              <p:cNvSpPr/>
              <p:nvPr/>
            </p:nvSpPr>
            <p:spPr>
              <a:xfrm>
                <a:off x="609600" y="2159000"/>
                <a:ext cx="2489200" cy="8128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Rectangle: Rounded Corner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59000"/>
                <a:ext cx="2489200" cy="812800"/>
              </a:xfrm>
              <a:prstGeom prst="roundRect">
                <a:avLst/>
              </a:prstGeom>
              <a:blipFill rotWithShape="1">
                <a:blip r:embed="rId3"/>
                <a:stretch>
                  <a:fillRect l="-1148" t="-3516" r="-1148" b="-3516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7680" y="2006600"/>
                <a:ext cx="9019540" cy="135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200" dirty="0"/>
              </a:p>
              <a:p>
                <a:pPr>
                  <a:spcAft>
                    <a:spcPts val="500"/>
                  </a:spcAft>
                </a:pP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680" y="2006600"/>
                <a:ext cx="9019540" cy="13563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2920" y="3465830"/>
                <a:ext cx="8890000" cy="135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3200" dirty="0"/>
              </a:p>
              <a:p>
                <a:pPr>
                  <a:spcAft>
                    <a:spcPts val="500"/>
                  </a:spcAft>
                </a:pP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920" y="3465830"/>
                <a:ext cx="8890000" cy="135636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/>
          <p:cNvSpPr/>
          <p:nvPr/>
        </p:nvSpPr>
        <p:spPr>
          <a:xfrm>
            <a:off x="914400" y="4509770"/>
            <a:ext cx="10617200" cy="1016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1555" y="888259"/>
            <a:ext cx="9048891" cy="5081481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7240" y="1042035"/>
            <a:ext cx="11036935" cy="4773295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64615" y="1267460"/>
            <a:ext cx="9117965" cy="61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Cộng, trừ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8960629" y="185494"/>
            <a:ext cx="1076608" cy="1257185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97245" y="3716765"/>
            <a:ext cx="2708398" cy="3234495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96000" y="-1088152"/>
            <a:ext cx="650941" cy="817392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280961" y="4410957"/>
            <a:ext cx="1846117" cy="184610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614219" y="5211455"/>
            <a:ext cx="1376437" cy="1461467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94716" y="2874124"/>
            <a:ext cx="1534611" cy="84264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26260" flipV="1">
            <a:off x="10672938" y="1158342"/>
            <a:ext cx="1258999" cy="1046113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41029">
            <a:off x="542248" y="596064"/>
            <a:ext cx="635017" cy="608461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55759">
            <a:off x="3840110" y="6131002"/>
            <a:ext cx="513333" cy="491867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4"/>
          <p:cNvSpPr txBox="1"/>
          <p:nvPr/>
        </p:nvSpPr>
        <p:spPr>
          <a:xfrm>
            <a:off x="349885" y="1882775"/>
            <a:ext cx="11695430" cy="1661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 (hoặc trừ)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900" y="577506"/>
            <a:ext cx="11353800" cy="5848694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34625" y="736440"/>
            <a:ext cx="5507503" cy="953502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1633231" y="3368926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9253530" y="3315313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 rot="-5400000">
            <a:off x="1406268" y="4607643"/>
            <a:ext cx="779412" cy="3388748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805199" y="166306"/>
            <a:ext cx="4567201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61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61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1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613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49980" y="1865245"/>
            <a:ext cx="9476480" cy="2759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TextBox 12"/>
          <p:cNvSpPr txBox="1"/>
          <p:nvPr/>
        </p:nvSpPr>
        <p:spPr>
          <a:xfrm>
            <a:off x="1786381" y="2900178"/>
            <a:ext cx="7706333" cy="125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50"/>
              </a:lnSpc>
            </a:pP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25510" y="2427335"/>
                <a:ext cx="3717999" cy="1793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865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865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865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510" y="2427335"/>
                <a:ext cx="3717999" cy="1793240"/>
              </a:xfrm>
              <a:prstGeom prst="rect">
                <a:avLst/>
              </a:prstGeom>
              <a:blipFill rotWithShape="1">
                <a:blip r:embed="rId3"/>
                <a:stretch>
                  <a:fillRect l="-13" t="-20" r="15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26011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800" y="2283834"/>
            <a:ext cx="10820400" cy="2290332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84298" y="4243955"/>
            <a:ext cx="5023404" cy="45667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00" y="1803400"/>
            <a:ext cx="10201524" cy="3218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597165" y="623520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6680" y="1379855"/>
            <a:ext cx="1028382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altLang="vi-VN" sz="3200" dirty="0"/>
              <a:t>Hiểu và vận dụng được cách quy đồng mẫu số để cộng, trừ hai phân số khác mẫu số.</a:t>
            </a:r>
            <a:endParaRPr lang="vi-VN" sz="3200" dirty="0"/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altLang="vi-VN" sz="3200" dirty="0">
                <a:latin typeface="Arial" panose="020B0604020202020204" pitchFamily="34" charset="0"/>
                <a:cs typeface="Arial" panose="020B0604020202020204" pitchFamily="34" charset="0"/>
              </a:rPr>
              <a:t>Áp dụng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en-US" altLang="vi-VN" sz="3200" dirty="0">
                <a:latin typeface="Arial" panose="020B0604020202020204" pitchFamily="34" charset="0"/>
                <a:cs typeface="Arial" panose="020B0604020202020204" pitchFamily="34" charset="0"/>
              </a:rPr>
              <a:t>kiến thức về phép cộng, trừ hai phân số khác mẫu số để giải quyết các bài toán thực tế đơn giản.</a:t>
            </a:r>
          </a:p>
        </p:txBody>
      </p:sp>
      <p:pic>
        <p:nvPicPr>
          <p:cNvPr id="12" name="Picture 11" descr="A cartoon characters holding up a sign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063" y="118933"/>
            <a:ext cx="4791871" cy="1072989"/>
          </a:xfrm>
          <a:prstGeom prst="rect">
            <a:avLst/>
          </a:prstGeom>
        </p:spPr>
      </p:pic>
      <p:pic>
        <p:nvPicPr>
          <p:cNvPr id="1028" name="Picture 4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44" y="1526452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3" y="2960008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517051" y="1058757"/>
            <a:ext cx="9177564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93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2935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65200" y="1854200"/>
                <a:ext cx="9093200" cy="856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2665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1854200"/>
                <a:ext cx="9093200" cy="8566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63600" y="3175000"/>
                <a:ext cx="9093200" cy="864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3175000"/>
                <a:ext cx="9093200" cy="86487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20800" y="635000"/>
                <a:ext cx="9093200" cy="856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635000"/>
                <a:ext cx="9093200" cy="8566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27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2565400"/>
                <a:ext cx="2489200" cy="88074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75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1600200"/>
                <a:ext cx="2489200" cy="88074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32800" y="24638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2463800"/>
                <a:ext cx="2489200" cy="88074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20800" y="635000"/>
                <a:ext cx="9093200" cy="864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665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635000"/>
                <a:ext cx="9093200" cy="86487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27200" y="25654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2565400"/>
                <a:ext cx="2489200" cy="8890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75200" y="16002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1600200"/>
                <a:ext cx="2489200" cy="8890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32800" y="24638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2463800"/>
                <a:ext cx="2489200" cy="88900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"/>
          <p:cNvSpPr txBox="1"/>
          <p:nvPr/>
        </p:nvSpPr>
        <p:spPr>
          <a:xfrm>
            <a:off x="1469390" y="5255260"/>
            <a:ext cx="9319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Còn bao nhiêu phần bể chưa có nước?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 vòi </a:t>
                </a:r>
                <a:r>
                  <a:rPr lang="en-US" alt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 nhất </a:t>
                </a: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chảy </a:t>
                </a:r>
                <a:r>
                  <a:rPr lang="en-US" alt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 hơn vòi thứ hai</a:t>
                </a: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50135" y="2616200"/>
                <a:ext cx="8368665" cy="2970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l"/>
                <a:r>
                  <a:rPr lang="en-US" alt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Vòi thứ nhất chảy nhiều hơn vòi thứ ha</a:t>
                </a:r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135" y="2616200"/>
                <a:ext cx="8368665" cy="297053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26011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800" y="2283834"/>
            <a:ext cx="10820400" cy="2290332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84298" y="4243955"/>
            <a:ext cx="5023404" cy="45667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000" y="2209800"/>
            <a:ext cx="7449958" cy="2467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400" y="2260600"/>
            <a:ext cx="5080008" cy="5080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6800" y="279400"/>
            <a:ext cx="7019137" cy="20159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/>
              <p:cNvSpPr/>
              <p:nvPr/>
            </p:nvSpPr>
            <p:spPr>
              <a:xfrm>
                <a:off x="3098800" y="2463800"/>
                <a:ext cx="8331200" cy="36068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93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2935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</a:t>
                </a:r>
                <a:r>
                  <a:rPr kumimoji="0" lang="vi-V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một </a:t>
                </a:r>
                <a:r>
                  <a: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tờ</a:t>
                </a:r>
                <a:r>
                  <a:rPr kumimoji="0" lang="en-US" sz="2400" b="0" i="0" u="none" strike="noStrike" kern="1200" cap="none" spc="0" normalizeH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giấy, sợi dây, quả bóng</a:t>
                </a:r>
                <a:r>
                  <a:rPr kumimoji="0" lang="vi-VN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tờ</a:t>
                </a:r>
                <a:r>
                  <a:rPr kumimoji="0" lang="en-US" sz="2400" b="0" i="0" u="none" strike="noStrike" kern="1200" cap="none" spc="0" normalizeH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giấy</a:t>
                </a:r>
                <a:r>
                  <a:rPr kumimoji="0" lang="vi-VN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 </a:t>
                </a:r>
                <a:r>
                  <a:rPr lang="en-US" sz="240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kumimoji="0" lang="vi-VN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,… 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tức thì các </a:t>
                </a:r>
                <a:r>
                  <a:rPr kumimoji="0" lang="vi-V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</a:t>
                </a:r>
                <a:r>
                  <a:rPr kumimoji="0" lang="vi-VN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cắt </a:t>
                </a:r>
                <a:r>
                  <a: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giấy,</a:t>
                </a:r>
                <a:r>
                  <a:rPr kumimoji="0" lang="en-US" sz="2400" b="0" i="0" u="none" strike="noStrike" kern="1200" cap="none" spc="0" normalizeH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cắt dây</a:t>
                </a:r>
                <a:r>
                  <a:rPr kumimoji="0" lang="vi-VN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hoặc </a:t>
                </a:r>
                <a:r>
                  <a:rPr kumimoji="0" lang="vi-VN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nhặt</a:t>
                </a:r>
                <a:r>
                  <a: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bóng</a:t>
                </a:r>
                <a:r>
                  <a:rPr kumimoji="0" lang="en-US" sz="2400" b="0" i="0" u="none" strike="noStrike" kern="1200" cap="none" spc="0" normalizeH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sao </a:t>
                </a: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cho đúng với số phần GV yêu cầu.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</a:t>
                </a:r>
                <a:r>
                  <a:rPr kumimoji="0" lang="vi-V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nhận </a:t>
                </a:r>
                <a:r>
                  <a: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2400" b="0" i="0" u="none" strike="noStrike" kern="1200" cap="none" spc="0" normalizeH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thưởng</a:t>
                </a:r>
                <a:r>
                  <a:rPr kumimoji="0" lang="vi-VN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 </a:t>
                </a:r>
                <a:r>
                  <a:rPr kumimoji="0" lang="en-US" sz="2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9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800" y="2463800"/>
                <a:ext cx="8331200" cy="360680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566400" y="5147330"/>
            <a:ext cx="1486551" cy="1573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"/>
          <p:cNvSpPr/>
          <p:nvPr/>
        </p:nvSpPr>
        <p:spPr>
          <a:xfrm>
            <a:off x="4775200" y="3225800"/>
            <a:ext cx="3734132" cy="2762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355600" y="3530600"/>
            <a:ext cx="3556000" cy="32352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2800" y="1143000"/>
            <a:ext cx="9343946" cy="2052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37970" y="1949767"/>
            <a:ext cx="973361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nb-NO" altLang="en-US" sz="3200" b="1" dirty="0"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en-US" altLang="nb-NO" sz="3200" b="1" dirty="0"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3200" b="1" dirty="0" err="1"/>
              <a:t>Ghi nhớ cách cộng, trừ hai phân số khác mẫu</a:t>
            </a:r>
            <a:r>
              <a:rPr lang="en-US" sz="3200" b="1" dirty="0"/>
              <a:t>.</a:t>
            </a:r>
            <a:endParaRPr lang="en-GB" sz="3200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60830" y="3074035"/>
            <a:ext cx="104171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J"/>
            </a:pPr>
            <a:r>
              <a:rPr lang="nb-NO" altLang="en-US" sz="3200" b="1" dirty="0">
                <a:cs typeface="Times New Roman" panose="02020603050405020304" pitchFamily="18" charset="0"/>
              </a:rPr>
              <a:t>Chuẩn bị bài sau: </a:t>
            </a:r>
            <a:r>
              <a:rPr lang="en-US" altLang="nb-NO" sz="3200" b="1" dirty="0">
                <a:cs typeface="Times New Roman" panose="02020603050405020304" pitchFamily="18" charset="0"/>
              </a:rPr>
              <a:t>Bài 6: </a:t>
            </a:r>
            <a:r>
              <a:rPr lang="en-US" sz="3200" b="1" dirty="0" err="1">
                <a:solidFill>
                  <a:srgbClr val="FF0000"/>
                </a:solidFill>
                <a:sym typeface="+mn-ea"/>
              </a:rPr>
              <a:t>Cộng, trừ hai phân số khác mẫu</a:t>
            </a:r>
            <a:r>
              <a:rPr lang="nb-NO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(tiế</a:t>
            </a:r>
            <a:r>
              <a:rPr lang="en-US" altLang="nb-NO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t 2</a:t>
            </a:r>
            <a:r>
              <a:rPr lang="nb-NO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r>
              <a:rPr lang="en-US" altLang="nb-NO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- Luyện tập trang 21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2514600" y="507779"/>
            <a:ext cx="8563005" cy="117232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NỐI TIẾP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09053" y="2764684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a-DK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200" y="-533400"/>
            <a:ext cx="13481045" cy="8103975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9296400" y="3000402"/>
            <a:ext cx="3587321" cy="379610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5600" y="1841629"/>
            <a:ext cx="3449146" cy="4034089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908459" y="353321"/>
            <a:ext cx="8435525" cy="170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5"/>
              </a:lnSpc>
            </a:pPr>
            <a:r>
              <a:rPr lang="en-US" sz="6320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177800"/>
            <a:ext cx="5084505" cy="2544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2800" y="1600200"/>
            <a:ext cx="8502625" cy="3995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49" y="601449"/>
            <a:ext cx="702445" cy="82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5800" y="153851"/>
            <a:ext cx="11022789" cy="1226285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412991" y="1760581"/>
            <a:ext cx="2485074" cy="1793222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12991" y="2492324"/>
            <a:ext cx="3839085" cy="1563965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256915" y="1714269"/>
            <a:ext cx="2485074" cy="1793222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56915" y="2446012"/>
            <a:ext cx="3839085" cy="1563965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2256915" y="2437107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2224384" y="4346526"/>
            <a:ext cx="2485074" cy="1793222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24384" y="5078269"/>
            <a:ext cx="3839085" cy="1563965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2224384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2991" y="5078269"/>
            <a:ext cx="3839085" cy="1563965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6412991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256915" y="194943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/>
        </p:nvGraphicFramePr>
        <p:xfrm>
          <a:off x="2489200" y="2678758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7655528" y="485363"/>
          <a:ext cx="2404110" cy="481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22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35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1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/>
        </p:nvGraphicFramePr>
        <p:xfrm>
          <a:off x="6656133" y="2682002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2511261" y="5430366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6656133" y="5394444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6501824" y="1980046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2309843" y="4601091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85" y="1546835"/>
            <a:ext cx="1085065" cy="108506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1636155"/>
            <a:ext cx="994533" cy="99453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5" y="4187518"/>
            <a:ext cx="1085065" cy="108506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4207666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1998595" y="221163"/>
                <a:ext cx="5367093" cy="1290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595" y="221163"/>
                <a:ext cx="5367093" cy="1290320"/>
              </a:xfrm>
              <a:prstGeom prst="rect">
                <a:avLst/>
              </a:prstGeom>
              <a:blipFill rotWithShape="1">
                <a:blip r:embed="rId18"/>
                <a:stretch>
                  <a:fillRect l="-5" t="-14" r="6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49" y="1264520"/>
            <a:ext cx="702445" cy="82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5800" y="153851"/>
            <a:ext cx="11506200" cy="1226285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1915365" y="410309"/>
                <a:ext cx="9342810" cy="94996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365" y="410309"/>
                <a:ext cx="9342810" cy="949960"/>
              </a:xfrm>
              <a:prstGeom prst="rect">
                <a:avLst/>
              </a:prstGeom>
              <a:blipFill rotWithShape="1">
                <a:blip r:embed="rId9"/>
                <a:stretch>
                  <a:fillRect l="-2" t="-10" r="3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256915" y="1714269"/>
            <a:ext cx="2485074" cy="1793222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56915" y="2446012"/>
            <a:ext cx="3839085" cy="1563965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3077" y="4999567"/>
            <a:ext cx="3822277" cy="1575647"/>
            <a:chOff x="0" y="-38008"/>
            <a:chExt cx="2020975" cy="79294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008"/>
              <a:ext cx="2020975" cy="75485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256915" y="194943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33" y="1648460"/>
            <a:ext cx="899583" cy="899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105753" y="2689805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753" y="2689805"/>
                <a:ext cx="1628597" cy="1123315"/>
              </a:xfrm>
              <a:prstGeom prst="rect">
                <a:avLst/>
              </a:prstGeom>
              <a:blipFill rotWithShape="1">
                <a:blip r:embed="rId17"/>
                <a:stretch>
                  <a:fillRect l="-37" t="-52" r="-2274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  <a:blipFill rotWithShape="1">
                <a:blip r:embed="rId18"/>
                <a:stretch>
                  <a:fillRect l="-30" t="-51" r="-19086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515382" y="3049622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1" name="Group 10"/>
          <p:cNvGrpSpPr/>
          <p:nvPr/>
        </p:nvGrpSpPr>
        <p:grpSpPr>
          <a:xfrm>
            <a:off x="2307238" y="4267812"/>
            <a:ext cx="2485074" cy="1793222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2307238" y="4999555"/>
            <a:ext cx="3839085" cy="1563965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2396071" y="4487277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3185923" y="5173288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923" y="5173288"/>
                <a:ext cx="1628597" cy="1123315"/>
              </a:xfrm>
              <a:prstGeom prst="rect">
                <a:avLst/>
              </a:prstGeom>
              <a:blipFill rotWithShape="1">
                <a:blip r:embed="rId19"/>
                <a:stretch>
                  <a:fillRect l="-8" t="-51" r="-19108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6449707" y="1715501"/>
            <a:ext cx="2485074" cy="1793222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6451600" y="2367280"/>
            <a:ext cx="3448473" cy="1681480"/>
            <a:chOff x="0" y="-38008"/>
            <a:chExt cx="1853147" cy="792942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5" name="TextBox 31"/>
            <p:cNvSpPr txBox="1"/>
            <p:nvPr/>
          </p:nvSpPr>
          <p:spPr>
            <a:xfrm>
              <a:off x="0" y="-38008"/>
              <a:ext cx="1754713" cy="50228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6400969" y="1956942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7306184" y="2700997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184" y="2700997"/>
                <a:ext cx="1628597" cy="1123315"/>
              </a:xfrm>
              <a:prstGeom prst="rect">
                <a:avLst/>
              </a:prstGeom>
              <a:blipFill rotWithShape="1">
                <a:blip r:embed="rId17"/>
                <a:stretch>
                  <a:fillRect l="-31" t="-30" r="-2280" b="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665" y="4074978"/>
            <a:ext cx="994533" cy="994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4231640"/>
            <a:ext cx="859367" cy="85936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699260"/>
            <a:ext cx="936413" cy="936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32" y="2720825"/>
            <a:ext cx="1014960" cy="703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761" y="2602573"/>
            <a:ext cx="702445" cy="82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5800" y="153851"/>
            <a:ext cx="11506200" cy="1226285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434167" y="329353"/>
                <a:ext cx="7987453" cy="8267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167" y="329353"/>
                <a:ext cx="7987453" cy="826770"/>
              </a:xfrm>
              <a:prstGeom prst="rect">
                <a:avLst/>
              </a:prstGeom>
              <a:blipFill rotWithShape="1">
                <a:blip r:embed="rId9"/>
                <a:stretch>
                  <a:fillRect l="-3" t="-51" b="-1377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sp>
        <p:nvSpPr>
          <p:cNvPr id="24" name="AutoShape 24"/>
          <p:cNvSpPr/>
          <p:nvPr/>
        </p:nvSpPr>
        <p:spPr>
          <a:xfrm>
            <a:off x="2256915" y="2437107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2224384" y="4346526"/>
            <a:ext cx="2485074" cy="1793222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24384" y="5078269"/>
            <a:ext cx="3839085" cy="1563965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2991" y="5078269"/>
            <a:ext cx="3839085" cy="1563965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2309843" y="4601091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5" y="4238318"/>
            <a:ext cx="1085065" cy="108506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4207666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080861" y="5332023"/>
                <a:ext cx="1628597" cy="1119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861" y="5332023"/>
                <a:ext cx="1628597" cy="1119505"/>
              </a:xfrm>
              <a:prstGeom prst="rect">
                <a:avLst/>
              </a:prstGeom>
              <a:blipFill rotWithShape="1">
                <a:blip r:embed="rId17"/>
                <a:stretch>
                  <a:fillRect l="-29" t="-50" r="18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2267277" y="1732540"/>
            <a:ext cx="2485074" cy="1793222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  <a:blipFill rotWithShape="1">
                <a:blip r:embed="rId18"/>
                <a:stretch>
                  <a:fillRect l="-30" t="-51" r="19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2267277" y="2464283"/>
            <a:ext cx="3839085" cy="1563965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2356109" y="195200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80" y="1709843"/>
            <a:ext cx="906780" cy="906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145962" y="2638016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962" y="2638016"/>
                <a:ext cx="1628597" cy="1122680"/>
              </a:xfrm>
              <a:prstGeom prst="rect">
                <a:avLst/>
              </a:prstGeom>
              <a:blipFill rotWithShape="1">
                <a:blip r:embed="rId21"/>
                <a:stretch>
                  <a:fillRect l="-11" t="-20" r="39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6433871" y="1711379"/>
            <a:ext cx="2485074" cy="1793222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6433871" y="2443122"/>
            <a:ext cx="3839085" cy="1563965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6433871" y="194654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41" y="1594745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7282709" y="2686915"/>
                <a:ext cx="1628597" cy="1120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709" y="2686915"/>
                <a:ext cx="1628597" cy="1120140"/>
              </a:xfrm>
              <a:prstGeom prst="rect">
                <a:avLst/>
              </a:prstGeom>
              <a:blipFill rotWithShape="1">
                <a:blip r:embed="rId22"/>
                <a:stretch>
                  <a:fillRect l="-32" t="-21" r="22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554</Words>
  <Application>Microsoft Office PowerPoint</Application>
  <PresentationFormat>Widescreen</PresentationFormat>
  <Paragraphs>149</Paragraphs>
  <Slides>29</Slides>
  <Notes>6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宋体</vt:lpstr>
      <vt:lpstr>Aptos</vt:lpstr>
      <vt:lpstr>Arial</vt:lpstr>
      <vt:lpstr>Bubblebody Neue Ultra-Bold</vt:lpstr>
      <vt:lpstr>Calibri</vt:lpstr>
      <vt:lpstr>Calibri Light</vt:lpstr>
      <vt:lpstr>Cambria</vt:lpstr>
      <vt:lpstr>Cambria Math</vt:lpstr>
      <vt:lpstr>Open Sans Extrabold</vt:lpstr>
      <vt:lpstr>Paytone One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DMIN</cp:lastModifiedBy>
  <cp:revision>6</cp:revision>
  <dcterms:created xsi:type="dcterms:W3CDTF">2024-09-01T23:58:00Z</dcterms:created>
  <dcterms:modified xsi:type="dcterms:W3CDTF">2025-09-07T16:31:55Z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B70435B1218C468BB8794C1A6E3842C3_11</vt:lpwstr>
  </property>
  <property fmtid="{D5CDD505-2E9C-101B-9397-08002B2CF9AE}" pid="3" name="KSOProductBuildVer">
    <vt:lpwstr>1033-12.2.0.17562</vt:lpwstr>
  </property>
</Properties>
</file>