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 id="2147483690" r:id="rId4"/>
  </p:sldMasterIdLst>
  <p:notesMasterIdLst>
    <p:notesMasterId r:id="rId47"/>
  </p:notesMasterIdLst>
  <p:sldIdLst>
    <p:sldId id="315" r:id="rId5"/>
    <p:sldId id="316" r:id="rId6"/>
    <p:sldId id="365" r:id="rId7"/>
    <p:sldId id="366" r:id="rId8"/>
    <p:sldId id="367" r:id="rId9"/>
    <p:sldId id="368" r:id="rId10"/>
    <p:sldId id="369" r:id="rId11"/>
    <p:sldId id="317" r:id="rId12"/>
    <p:sldId id="257" r:id="rId13"/>
    <p:sldId id="364" r:id="rId14"/>
    <p:sldId id="320" r:id="rId15"/>
    <p:sldId id="292" r:id="rId16"/>
    <p:sldId id="324" r:id="rId17"/>
    <p:sldId id="326" r:id="rId18"/>
    <p:sldId id="4413" r:id="rId19"/>
    <p:sldId id="328" r:id="rId20"/>
    <p:sldId id="329" r:id="rId21"/>
    <p:sldId id="337" r:id="rId22"/>
    <p:sldId id="528" r:id="rId23"/>
    <p:sldId id="339" r:id="rId24"/>
    <p:sldId id="4416" r:id="rId25"/>
    <p:sldId id="349" r:id="rId26"/>
    <p:sldId id="372" r:id="rId27"/>
    <p:sldId id="373" r:id="rId28"/>
    <p:sldId id="374" r:id="rId29"/>
    <p:sldId id="376" r:id="rId30"/>
    <p:sldId id="377" r:id="rId31"/>
    <p:sldId id="378" r:id="rId32"/>
    <p:sldId id="354" r:id="rId33"/>
    <p:sldId id="356" r:id="rId34"/>
    <p:sldId id="4411" r:id="rId35"/>
    <p:sldId id="4412" r:id="rId36"/>
    <p:sldId id="314" r:id="rId37"/>
    <p:sldId id="379" r:id="rId38"/>
    <p:sldId id="4414" r:id="rId39"/>
    <p:sldId id="4415" r:id="rId40"/>
    <p:sldId id="380" r:id="rId41"/>
    <p:sldId id="381" r:id="rId42"/>
    <p:sldId id="529" r:id="rId43"/>
    <p:sldId id="312" r:id="rId44"/>
    <p:sldId id="4410" r:id="rId45"/>
    <p:sldId id="3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59" d="100"/>
          <a:sy n="59" d="100"/>
        </p:scale>
        <p:origin x="8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CA06AFE9-0DDE-4A1C-A6E9-42819EBF0C2A}" type="slidenum">
              <a:rPr lang="en-US" smtClean="0"/>
              <a:t>1</a:t>
            </a:fld>
            <a:endParaRPr lang="en-US"/>
          </a:p>
        </p:txBody>
      </p:sp>
    </p:spTree>
    <p:extLst>
      <p:ext uri="{BB962C8B-B14F-4D97-AF65-F5344CB8AC3E}">
        <p14:creationId xmlns:p14="http://schemas.microsoft.com/office/powerpoint/2010/main" val="275360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343678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2</a:t>
            </a:fld>
            <a:endParaRPr lang="en-US"/>
          </a:p>
        </p:txBody>
      </p:sp>
    </p:spTree>
    <p:extLst>
      <p:ext uri="{BB962C8B-B14F-4D97-AF65-F5344CB8AC3E}">
        <p14:creationId xmlns:p14="http://schemas.microsoft.com/office/powerpoint/2010/main" val="54961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 vào</a:t>
            </a:r>
            <a:r>
              <a:rPr lang="en-US" baseline="0" smtClean="0"/>
              <a:t> hình bạn nhỏ để ra âm thanh, đáp án tiếp theo</a:t>
            </a:r>
            <a:endParaRPr lang="en-US"/>
          </a:p>
        </p:txBody>
      </p:sp>
      <p:sp>
        <p:nvSpPr>
          <p:cNvPr id="4" name="Slide Number Placeholder 3"/>
          <p:cNvSpPr>
            <a:spLocks noGrp="1"/>
          </p:cNvSpPr>
          <p:nvPr>
            <p:ph type="sldNum" sz="quarter" idx="10"/>
          </p:nvPr>
        </p:nvSpPr>
        <p:spPr/>
        <p:txBody>
          <a:bodyPr/>
          <a:lstStyle/>
          <a:p>
            <a:fld id="{CA06AFE9-0DDE-4A1C-A6E9-42819EBF0C2A}" type="slidenum">
              <a:rPr lang="en-US" smtClean="0"/>
              <a:t>3</a:t>
            </a:fld>
            <a:endParaRPr lang="en-US"/>
          </a:p>
        </p:txBody>
      </p:sp>
    </p:spTree>
    <p:extLst>
      <p:ext uri="{BB962C8B-B14F-4D97-AF65-F5344CB8AC3E}">
        <p14:creationId xmlns:p14="http://schemas.microsoft.com/office/powerpoint/2010/main" val="8858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7</a:t>
            </a:fld>
            <a:endParaRPr lang="en-US"/>
          </a:p>
        </p:txBody>
      </p:sp>
    </p:spTree>
    <p:extLst>
      <p:ext uri="{BB962C8B-B14F-4D97-AF65-F5344CB8AC3E}">
        <p14:creationId xmlns:p14="http://schemas.microsoft.com/office/powerpoint/2010/main" val="227395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en-US" sz="1800" b="0" i="0" u="none" strike="noStrike" dirty="0">
                <a:solidFill>
                  <a:srgbClr val="616500"/>
                </a:solidFill>
                <a:effectLst/>
                <a:latin typeface="Arial" panose="020B0604020202020204" pitchFamily="34" charset="0"/>
              </a:rPr>
              <a:t>Tranh </a:t>
            </a:r>
            <a:r>
              <a:rPr lang="en-US" sz="1800" b="0" i="0" u="none" strike="noStrike" dirty="0" err="1">
                <a:solidFill>
                  <a:srgbClr val="616500"/>
                </a:solidFill>
                <a:effectLst/>
                <a:latin typeface="Arial" panose="020B0604020202020204" pitchFamily="34" charset="0"/>
              </a:rPr>
              <a:t>minh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hoạ</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hình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ảnh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lớp</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học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của</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khiếm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thính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đang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động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theo</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cô</a:t>
            </a:r>
            <a:r>
              <a:rPr lang="en-US" sz="1800" b="0" i="0" u="none" strike="noStrike" dirty="0">
                <a:solidFill>
                  <a:srgbClr val="616500"/>
                </a:solidFill>
                <a:effectLst/>
                <a:latin typeface="Arial" panose="020B0604020202020204" pitchFamily="34" charset="0"/>
              </a:rPr>
              <a: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8</a:t>
            </a:fld>
            <a:endParaRPr lang="en-US"/>
          </a:p>
        </p:txBody>
      </p:sp>
    </p:spTree>
    <p:extLst>
      <p:ext uri="{BB962C8B-B14F-4D97-AF65-F5344CB8AC3E}">
        <p14:creationId xmlns:p14="http://schemas.microsoft.com/office/powerpoint/2010/main" val="201730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9454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CA06AFE9-0DDE-4A1C-A6E9-42819EBF0C2A}" type="slidenum">
              <a:rPr lang="en-US" smtClean="0"/>
              <a:t>13</a:t>
            </a:fld>
            <a:endParaRPr lang="en-US"/>
          </a:p>
        </p:txBody>
      </p:sp>
    </p:spTree>
    <p:extLst>
      <p:ext uri="{BB962C8B-B14F-4D97-AF65-F5344CB8AC3E}">
        <p14:creationId xmlns:p14="http://schemas.microsoft.com/office/powerpoint/2010/main" val="55587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 HD giải nghĩa thêm: hình ảnh: </a:t>
            </a:r>
            <a:r>
              <a:rPr lang="en-US" sz="1200" i="1" kern="1200" smtClean="0">
                <a:solidFill>
                  <a:schemeClr val="tx1"/>
                </a:solidFill>
                <a:effectLst/>
                <a:latin typeface="+mn-lt"/>
                <a:ea typeface="+mn-ea"/>
                <a:cs typeface="+mn-cs"/>
              </a:rPr>
              <a:t>Đôi tay cụp mở:</a:t>
            </a:r>
            <a:r>
              <a:rPr lang="en-US" sz="1200" kern="1200" smtClean="0">
                <a:solidFill>
                  <a:schemeClr val="tx1"/>
                </a:solidFill>
                <a:effectLst/>
                <a:latin typeface="+mn-lt"/>
                <a:ea typeface="+mn-ea"/>
                <a:cs typeface="+mn-cs"/>
              </a:rPr>
              <a:t> Đôi tay lúc cụp xuống, lúc mở ra. Đây là động tác minh họa cho lời nói- một cách giao tiếp với người khiếm thính.</a:t>
            </a:r>
          </a:p>
          <a:p>
            <a:r>
              <a:rPr lang="en-US" sz="1200" kern="1200" smtClean="0">
                <a:solidFill>
                  <a:schemeClr val="tx1"/>
                </a:solidFill>
                <a:effectLst/>
                <a:latin typeface="+mn-lt"/>
                <a:ea typeface="+mn-ea"/>
                <a:cs typeface="+mn-cs"/>
              </a:rPr>
              <a:t>“mấp máy” gợi tả đôi môi cô cử động khẽ và liên tiếp khi nói, HS khiếm thính chỉ nhìn thấy mà không nghe được.</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smtClean="0">
                <a:solidFill>
                  <a:schemeClr val="tx1"/>
                </a:solidFill>
                <a:effectLst/>
                <a:latin typeface="+mn-lt"/>
                <a:ea typeface="+mn-ea"/>
                <a:cs typeface="+mn-cs"/>
              </a:rPr>
              <a:t>GV Chốt:</a:t>
            </a:r>
            <a:r>
              <a:rPr lang="it-IT" sz="1200" kern="1200" baseline="0" smtClean="0">
                <a:solidFill>
                  <a:schemeClr val="tx1"/>
                </a:solidFill>
                <a:effectLst/>
                <a:latin typeface="+mn-lt"/>
                <a:ea typeface="+mn-ea"/>
                <a:cs typeface="+mn-cs"/>
              </a:rPr>
              <a:t> </a:t>
            </a:r>
            <a:r>
              <a:rPr lang="it-IT" sz="1200" kern="1200" smtClean="0">
                <a:solidFill>
                  <a:schemeClr val="tx1"/>
                </a:solidFill>
                <a:effectLst/>
                <a:latin typeface="+mn-lt"/>
                <a:ea typeface="+mn-ea"/>
                <a:cs typeface="+mn-cs"/>
              </a:rPr>
              <a:t>Bằng những động tác khéo léo, đôi bàn tay của cô đã gợi lên trong tâm trí các bạn học sinh những hình ảnh và âm thanh của cuộc sống theo cách cảm nhận riêng của các bạn học sinh trong lớp học đặc biệt này. </a:t>
            </a:r>
            <a:r>
              <a:rPr lang="vi-VN" sz="1200" kern="1200" smtClean="0">
                <a:solidFill>
                  <a:schemeClr val="tx1"/>
                </a:solidFill>
                <a:effectLst/>
                <a:latin typeface="+mn-lt"/>
                <a:ea typeface="+mn-ea"/>
                <a:cs typeface="+mn-cs"/>
              </a:rPr>
              <a:t>Đối với HS không thế nghe được từ nhỏ, chưa bao giờ nghe tiếng nói, cách giao tiếp thích hợp nhât với các em trước tiên là qua nét mặt, điệu bộ, ra hiệu bằng tay, “đọc môi” (khẩu hình), kết hợp giữa chữ với hình. Việc giúp các bạn nhớ các kí hiệu của tay và đọc khẩu hình ở giai đoạn ban đầu rất khó khăn, vất vả.</a:t>
            </a:r>
            <a:endParaRPr lang="en-US" sz="1200" kern="1200" smtClean="0">
              <a:solidFill>
                <a:schemeClr val="tx1"/>
              </a:solidFill>
              <a:effectLst/>
              <a:latin typeface="+mn-lt"/>
              <a:ea typeface="+mn-ea"/>
              <a:cs typeface="+mn-cs"/>
            </a:endParaRPr>
          </a:p>
          <a:p>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CA06AFE9-0DDE-4A1C-A6E9-42819EBF0C2A}" type="slidenum">
              <a:rPr lang="en-US" smtClean="0"/>
              <a:t>22</a:t>
            </a:fld>
            <a:endParaRPr lang="en-US"/>
          </a:p>
        </p:txBody>
      </p:sp>
    </p:spTree>
    <p:extLst>
      <p:ext uri="{BB962C8B-B14F-4D97-AF65-F5344CB8AC3E}">
        <p14:creationId xmlns:p14="http://schemas.microsoft.com/office/powerpoint/2010/main" val="390003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134290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9/17/2025</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088638660"/>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5" name="Footer Placeholder 4">
            <a:extLst>
              <a:ext uri="{FF2B5EF4-FFF2-40B4-BE49-F238E27FC236}">
                <a16:creationId xmlns=""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5" name="Footer Placeholder 4">
            <a:extLst>
              <a:ext uri="{FF2B5EF4-FFF2-40B4-BE49-F238E27FC236}">
                <a16:creationId xmlns=""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5" name="Footer Placeholder 4">
            <a:extLst>
              <a:ext uri="{FF2B5EF4-FFF2-40B4-BE49-F238E27FC236}">
                <a16:creationId xmlns=""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6" name="Footer Placeholder 5">
            <a:extLst>
              <a:ext uri="{FF2B5EF4-FFF2-40B4-BE49-F238E27FC236}">
                <a16:creationId xmlns=""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8" name="Footer Placeholder 7">
            <a:extLst>
              <a:ext uri="{FF2B5EF4-FFF2-40B4-BE49-F238E27FC236}">
                <a16:creationId xmlns=""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4" name="Footer Placeholder 3">
            <a:extLst>
              <a:ext uri="{FF2B5EF4-FFF2-40B4-BE49-F238E27FC236}">
                <a16:creationId xmlns=""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3" name="Footer Placeholder 2">
            <a:extLst>
              <a:ext uri="{FF2B5EF4-FFF2-40B4-BE49-F238E27FC236}">
                <a16:creationId xmlns=""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6" name="Footer Placeholder 5">
            <a:extLst>
              <a:ext uri="{FF2B5EF4-FFF2-40B4-BE49-F238E27FC236}">
                <a16:creationId xmlns=""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6" name="Footer Placeholder 5">
            <a:extLst>
              <a:ext uri="{FF2B5EF4-FFF2-40B4-BE49-F238E27FC236}">
                <a16:creationId xmlns=""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5" name="Footer Placeholder 4">
            <a:extLst>
              <a:ext uri="{FF2B5EF4-FFF2-40B4-BE49-F238E27FC236}">
                <a16:creationId xmlns=""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9/17/2025</a:t>
            </a:fld>
            <a:endParaRPr lang="en-US"/>
          </a:p>
        </p:txBody>
      </p:sp>
      <p:sp>
        <p:nvSpPr>
          <p:cNvPr id="5" name="Footer Placeholder 4">
            <a:extLst>
              <a:ext uri="{FF2B5EF4-FFF2-40B4-BE49-F238E27FC236}">
                <a16:creationId xmlns=""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5" name="页脚占位符 4">
            <a:extLst>
              <a:ext uri="{FF2B5EF4-FFF2-40B4-BE49-F238E27FC236}">
                <a16:creationId xmlns=""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761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5" name="Footer Placeholder 4">
            <a:extLst>
              <a:ext uri="{FF2B5EF4-FFF2-40B4-BE49-F238E27FC236}">
                <a16:creationId xmlns=""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3236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4169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6" name="页脚占位符 5">
            <a:extLst>
              <a:ext uri="{FF2B5EF4-FFF2-40B4-BE49-F238E27FC236}">
                <a16:creationId xmlns=""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7187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8" name="页脚占位符 7">
            <a:extLst>
              <a:ext uri="{FF2B5EF4-FFF2-40B4-BE49-F238E27FC236}">
                <a16:creationId xmlns=""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8757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4" name="页脚占位符 3">
            <a:extLst>
              <a:ext uri="{FF2B5EF4-FFF2-40B4-BE49-F238E27FC236}">
                <a16:creationId xmlns=""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1496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3" name="页脚占位符 2">
            <a:extLst>
              <a:ext uri="{FF2B5EF4-FFF2-40B4-BE49-F238E27FC236}">
                <a16:creationId xmlns=""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259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6" name="页脚占位符 5">
            <a:extLst>
              <a:ext uri="{FF2B5EF4-FFF2-40B4-BE49-F238E27FC236}">
                <a16:creationId xmlns=""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7661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6" name="页脚占位符 5">
            <a:extLst>
              <a:ext uri="{FF2B5EF4-FFF2-40B4-BE49-F238E27FC236}">
                <a16:creationId xmlns=""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6053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5" name="页脚占位符 4">
            <a:extLst>
              <a:ext uri="{FF2B5EF4-FFF2-40B4-BE49-F238E27FC236}">
                <a16:creationId xmlns=""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577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2025/9/17</a:t>
            </a:fld>
            <a:endParaRPr lang="zh-CN" altLang="en-US"/>
          </a:p>
        </p:txBody>
      </p:sp>
      <p:sp>
        <p:nvSpPr>
          <p:cNvPr id="5" name="页脚占位符 4">
            <a:extLst>
              <a:ext uri="{FF2B5EF4-FFF2-40B4-BE49-F238E27FC236}">
                <a16:creationId xmlns=""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156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6" name="Footer Placeholder 5">
            <a:extLst>
              <a:ext uri="{FF2B5EF4-FFF2-40B4-BE49-F238E27FC236}">
                <a16:creationId xmlns=""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8" name="Footer Placeholder 7">
            <a:extLst>
              <a:ext uri="{FF2B5EF4-FFF2-40B4-BE49-F238E27FC236}">
                <a16:creationId xmlns=""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4" name="Footer Placeholder 3">
            <a:extLst>
              <a:ext uri="{FF2B5EF4-FFF2-40B4-BE49-F238E27FC236}">
                <a16:creationId xmlns=""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3" name="Footer Placeholder 2">
            <a:extLst>
              <a:ext uri="{FF2B5EF4-FFF2-40B4-BE49-F238E27FC236}">
                <a16:creationId xmlns=""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6" name="Footer Placeholder 5">
            <a:extLst>
              <a:ext uri="{FF2B5EF4-FFF2-40B4-BE49-F238E27FC236}">
                <a16:creationId xmlns=""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9/17/2025</a:t>
            </a:fld>
            <a:endParaRPr lang="en-US"/>
          </a:p>
        </p:txBody>
      </p:sp>
      <p:sp>
        <p:nvSpPr>
          <p:cNvPr id="6" name="Footer Placeholder 5">
            <a:extLst>
              <a:ext uri="{FF2B5EF4-FFF2-40B4-BE49-F238E27FC236}">
                <a16:creationId xmlns=""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9/17/2025</a:t>
            </a:fld>
            <a:endParaRPr lang="en-US"/>
          </a:p>
        </p:txBody>
      </p:sp>
      <p:sp>
        <p:nvSpPr>
          <p:cNvPr id="5" name="Footer Placeholder 4">
            <a:extLst>
              <a:ext uri="{FF2B5EF4-FFF2-40B4-BE49-F238E27FC236}">
                <a16:creationId xmlns=""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2025/9/17</a:t>
            </a:fld>
            <a:endParaRPr lang="zh-CN" altLang="en-US"/>
          </a:p>
        </p:txBody>
      </p:sp>
      <p:sp>
        <p:nvSpPr>
          <p:cNvPr id="5" name="页脚占位符 4">
            <a:extLst>
              <a:ext uri="{FF2B5EF4-FFF2-40B4-BE49-F238E27FC236}">
                <a16:creationId xmlns=""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43036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1.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5" Type="http://schemas.openxmlformats.org/officeDocument/2006/relationships/image" Target="../media/image5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image" Target="../media/image65.sv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5.sv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73.svg"/><Relationship Id="rId5" Type="http://schemas.openxmlformats.org/officeDocument/2006/relationships/image" Target="../media/image59.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5.svg"/><Relationship Id="rId12" Type="http://schemas.openxmlformats.org/officeDocument/2006/relationships/image" Target="../media/image2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81.sv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2.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1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5.svg"/><Relationship Id="rId12" Type="http://schemas.openxmlformats.org/officeDocument/2006/relationships/image" Target="../media/image1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11" Type="http://schemas.openxmlformats.org/officeDocument/2006/relationships/image" Target="../media/image22.sv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5.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9.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emf"/><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25" y="206478"/>
            <a:ext cx="12192000" cy="685800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322227" y="783533"/>
            <a:ext cx="6915379" cy="358674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 name="Picture 4">
            <a:extLst>
              <a:ext uri="{FF2B5EF4-FFF2-40B4-BE49-F238E27FC236}">
                <a16:creationId xmlns="" xmlns:a16="http://schemas.microsoft.com/office/drawing/2014/main" id="{7BFB81C2-2FC9-48B9-F4F7-AEF4ECF5A66F}"/>
              </a:ext>
            </a:extLst>
          </p:cNvPr>
          <p:cNvPicPr>
            <a:picLocks noChangeAspect="1"/>
          </p:cNvPicPr>
          <p:nvPr/>
        </p:nvPicPr>
        <p:blipFill>
          <a:blip r:embed="rId7"/>
          <a:stretch>
            <a:fillRect/>
          </a:stretch>
        </p:blipFill>
        <p:spPr>
          <a:xfrm>
            <a:off x="2582571" y="325349"/>
            <a:ext cx="6102625" cy="4535817"/>
          </a:xfrm>
          <a:prstGeom prst="rect">
            <a:avLst/>
          </a:prstGeom>
        </p:spPr>
      </p:pic>
      <p:pic>
        <p:nvPicPr>
          <p:cNvPr id="3" name="Picture 2" descr="A round pink label with white text and a black background&#10;&#10;Description automatically generated">
            <a:extLst>
              <a:ext uri="{FF2B5EF4-FFF2-40B4-BE49-F238E27FC236}">
                <a16:creationId xmlns="" xmlns:a16="http://schemas.microsoft.com/office/drawing/2014/main" id="{ADF1B263-5F85-745B-36A4-B4DFCDE623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spTree>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 xmlns:a16="http://schemas.microsoft.com/office/drawing/2014/main" id="{5D93583F-EC0E-2C05-624C-0738CCCB42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5655" y="1512164"/>
            <a:ext cx="10630332" cy="1971398"/>
          </a:xfrm>
          <a:prstGeom prst="rect">
            <a:avLst/>
          </a:prstGeom>
        </p:spPr>
      </p:pic>
      <p:sp>
        <p:nvSpPr>
          <p:cNvPr id="3" name="TextBox 2">
            <a:extLst>
              <a:ext uri="{FF2B5EF4-FFF2-40B4-BE49-F238E27FC236}">
                <a16:creationId xmlns="" xmlns:a16="http://schemas.microsoft.com/office/drawing/2014/main" id="{985E5B40-4ACE-416E-6351-23F9E71854FB}"/>
              </a:ext>
            </a:extLst>
          </p:cNvPr>
          <p:cNvSpPr txBox="1"/>
          <p:nvPr/>
        </p:nvSpPr>
        <p:spPr>
          <a:xfrm>
            <a:off x="1401801" y="1696566"/>
            <a:ext cx="9592904" cy="1569660"/>
          </a:xfrm>
          <a:prstGeom prst="rect">
            <a:avLst/>
          </a:prstGeom>
          <a:noFill/>
        </p:spPr>
        <p:txBody>
          <a:bodyPr wrap="square">
            <a:spAutoFit/>
          </a:bodyPr>
          <a:lstStyle/>
          <a:p>
            <a:pPr indent="228600" algn="just">
              <a:lnSpc>
                <a:spcPct val="120000"/>
              </a:lnSpc>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và diễn cảm bài thơ Tiếng hạt nảy mầm, biết thể hiện giọng đọc khác nhau phù hợp với lời thơ nói về các em học sinh hoặc nói về cô giáo trong lớp học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đặc </a:t>
            </a:r>
            <a:r>
              <a:rPr lang="vi-VN"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biệt</a:t>
            </a:r>
            <a:r>
              <a:rPr lang="en-US"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nhấn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giọng vào những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từ </a:t>
            </a:r>
            <a:r>
              <a:rPr lang="vi-VN"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ngữ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thể hiện cảm nhận tinh tế của nhà thơ về suy nghĩ, cảm xúc của các bạn nhỏ và của cô giáo trong giờ học.</a:t>
            </a:r>
          </a:p>
        </p:txBody>
      </p:sp>
      <p:pic>
        <p:nvPicPr>
          <p:cNvPr id="5" name="Picture 4">
            <a:extLst>
              <a:ext uri="{FF2B5EF4-FFF2-40B4-BE49-F238E27FC236}">
                <a16:creationId xmlns="" xmlns:a16="http://schemas.microsoft.com/office/drawing/2014/main" id="{28C7FD42-067B-997B-F1B4-9B676D58D555}"/>
              </a:ext>
            </a:extLst>
          </p:cNvPr>
          <p:cNvPicPr>
            <a:picLocks noChangeAspect="1"/>
          </p:cNvPicPr>
          <p:nvPr/>
        </p:nvPicPr>
        <p:blipFill>
          <a:blip r:embed="rId4"/>
          <a:stretch>
            <a:fillRect/>
          </a:stretch>
        </p:blipFill>
        <p:spPr>
          <a:xfrm>
            <a:off x="3345367" y="0"/>
            <a:ext cx="5970367" cy="1454656"/>
          </a:xfrm>
          <a:prstGeom prst="rect">
            <a:avLst/>
          </a:prstGeom>
        </p:spPr>
      </p:pic>
      <p:pic>
        <p:nvPicPr>
          <p:cNvPr id="6" name="Picture 12">
            <a:extLst>
              <a:ext uri="{FF2B5EF4-FFF2-40B4-BE49-F238E27FC236}">
                <a16:creationId xmlns="" xmlns:a16="http://schemas.microsoft.com/office/drawing/2014/main" id="{AB7E66BD-3FA5-870D-ADAA-B5FFAB78C0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0172" y="3659145"/>
            <a:ext cx="10630332" cy="861474"/>
          </a:xfrm>
          <a:prstGeom prst="rect">
            <a:avLst/>
          </a:prstGeom>
        </p:spPr>
      </p:pic>
      <p:sp>
        <p:nvSpPr>
          <p:cNvPr id="10" name="TextBox 9">
            <a:extLst>
              <a:ext uri="{FF2B5EF4-FFF2-40B4-BE49-F238E27FC236}">
                <a16:creationId xmlns="" xmlns:a16="http://schemas.microsoft.com/office/drawing/2014/main" id="{F590F15C-2041-CF00-62F3-6E80A31178EE}"/>
              </a:ext>
            </a:extLst>
          </p:cNvPr>
          <p:cNvSpPr txBox="1"/>
          <p:nvPr/>
        </p:nvSpPr>
        <p:spPr>
          <a:xfrm>
            <a:off x="1316175" y="3791654"/>
            <a:ext cx="9458325" cy="830997"/>
          </a:xfrm>
          <a:prstGeom prst="rect">
            <a:avLst/>
          </a:prstGeom>
          <a:noFill/>
        </p:spPr>
        <p:txBody>
          <a:bodyPr wrap="square">
            <a:spAutoFit/>
          </a:bodyPr>
          <a:lstStyle/>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Hiểu</a:t>
            </a:r>
            <a:r>
              <a:rPr lang="en-US" sz="2000">
                <a:solidFill>
                  <a:srgbClr val="000000"/>
                </a:solidFill>
                <a:latin typeface="Calibri" panose="020F0502020204030204" pitchFamily="34" charset="0"/>
                <a:ea typeface="Times New Roman" panose="02020603050405020304" pitchFamily="18" charset="0"/>
                <a:cs typeface="Calibri" panose="020F0502020204030204" pitchFamily="34" charset="0"/>
              </a:rPr>
              <a:t> nội dung </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bài </a:t>
            </a:r>
            <a:r>
              <a:rPr lang="vi-VN"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thơ</a:t>
            </a:r>
            <a:r>
              <a:rPr lang="en-US"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vi-VN"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indent="228600" algn="just">
              <a:lnSpc>
                <a:spcPct val="120000"/>
              </a:lnSpc>
            </a:pPr>
            <a:r>
              <a:rPr lang="en-US"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1" name="Picture 12">
            <a:extLst>
              <a:ext uri="{FF2B5EF4-FFF2-40B4-BE49-F238E27FC236}">
                <a16:creationId xmlns="" xmlns:a16="http://schemas.microsoft.com/office/drawing/2014/main" id="{A6F7980A-B5D6-0732-29D1-ADF1A7214D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5655" y="4802695"/>
            <a:ext cx="10630332" cy="1219171"/>
          </a:xfrm>
          <a:prstGeom prst="rect">
            <a:avLst/>
          </a:prstGeom>
        </p:spPr>
      </p:pic>
      <p:sp>
        <p:nvSpPr>
          <p:cNvPr id="12" name="TextBox 11">
            <a:extLst>
              <a:ext uri="{FF2B5EF4-FFF2-40B4-BE49-F238E27FC236}">
                <a16:creationId xmlns="" xmlns:a16="http://schemas.microsoft.com/office/drawing/2014/main" id="{31415CB2-5FE6-C49B-4CEB-E8844F1C338B}"/>
              </a:ext>
            </a:extLst>
          </p:cNvPr>
          <p:cNvSpPr txBox="1"/>
          <p:nvPr/>
        </p:nvSpPr>
        <p:spPr>
          <a:xfrm>
            <a:off x="1530737" y="4898536"/>
            <a:ext cx="9458325" cy="437043"/>
          </a:xfrm>
          <a:prstGeom prst="rect">
            <a:avLst/>
          </a:prstGeom>
          <a:noFill/>
        </p:spPr>
        <p:txBody>
          <a:bodyPr wrap="square">
            <a:spAutoFit/>
          </a:bodyPr>
          <a:lstStyle/>
          <a:p>
            <a:pPr indent="228600" algn="just">
              <a:lnSpc>
                <a:spcPct val="120000"/>
              </a:lnSpc>
            </a:pP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Box 8">
            <a:extLst>
              <a:ext uri="{FF2B5EF4-FFF2-40B4-BE49-F238E27FC236}">
                <a16:creationId xmlns="" xmlns:a16="http://schemas.microsoft.com/office/drawing/2014/main" id="{F590F15C-2041-CF00-62F3-6E80A31178EE}"/>
              </a:ext>
            </a:extLst>
          </p:cNvPr>
          <p:cNvSpPr txBox="1"/>
          <p:nvPr/>
        </p:nvSpPr>
        <p:spPr>
          <a:xfrm>
            <a:off x="1316175" y="4736826"/>
            <a:ext cx="9458325" cy="830997"/>
          </a:xfrm>
          <a:prstGeom prst="rect">
            <a:avLst/>
          </a:prstGeom>
          <a:noFill/>
        </p:spPr>
        <p:txBody>
          <a:bodyPr wrap="square">
            <a:spAutoFit/>
          </a:bodyPr>
          <a:lstStyle/>
          <a:p>
            <a:pPr indent="228600" algn="just">
              <a:lnSpc>
                <a:spcPct val="120000"/>
              </a:lnSpc>
            </a:pPr>
            <a:r>
              <a:rPr lang="en-US"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indent="228600" algn="just">
              <a:lnSpc>
                <a:spcPct val="120000"/>
              </a:lnSpc>
            </a:pPr>
            <a:r>
              <a:rPr lang="vi-VN"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Nhận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được cách thể hiện tình cảm, cảm xúc qua ngôn ngữ thơ</a:t>
            </a:r>
            <a:r>
              <a:rPr lang="vi-VN" sz="20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214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pic>
        <p:nvPicPr>
          <p:cNvPr id="3" name="Picture 2">
            <a:extLst>
              <a:ext uri="{FF2B5EF4-FFF2-40B4-BE49-F238E27FC236}">
                <a16:creationId xmlns="" xmlns:a16="http://schemas.microsoft.com/office/drawing/2014/main" id="{CD6D4F63-BC7E-CB66-1181-BF19B2C5CDA3}"/>
              </a:ext>
            </a:extLst>
          </p:cNvPr>
          <p:cNvPicPr>
            <a:picLocks noChangeAspect="1"/>
          </p:cNvPicPr>
          <p:nvPr/>
        </p:nvPicPr>
        <p:blipFill>
          <a:blip r:embed="rId6"/>
          <a:stretch>
            <a:fillRect/>
          </a:stretch>
        </p:blipFill>
        <p:spPr>
          <a:xfrm>
            <a:off x="1901665" y="552945"/>
            <a:ext cx="8321761" cy="3566469"/>
          </a:xfrm>
          <a:prstGeom prst="rect">
            <a:avLst/>
          </a:prstGeom>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 xmlns:a16="http://schemas.microsoft.com/office/drawing/2014/main" id="{F54CE1DE-6DB9-3FBF-8242-529429108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 xmlns:a16="http://schemas.microsoft.com/office/drawing/2014/main" id="{51787942-6C42-4C1F-AC79-B9E56BC91058}"/>
                </a:ext>
              </a:extLst>
            </p:cNvPr>
            <p:cNvPicPr>
              <a:picLocks noChangeAspect="1"/>
            </p:cNvPicPr>
            <p:nvPr/>
          </p:nvPicPr>
          <p:blipFill>
            <a:blip r:embed="rId5"/>
            <a:stretch>
              <a:fillRect/>
            </a:stretch>
          </p:blipFill>
          <p:spPr>
            <a:xfrm>
              <a:off x="103939" y="1450539"/>
              <a:ext cx="925462" cy="925463"/>
            </a:xfrm>
            <a:prstGeom prst="rect">
              <a:avLst/>
            </a:prstGeom>
          </p:spPr>
        </p:pic>
      </p:grpSp>
      <p:grpSp>
        <p:nvGrpSpPr>
          <p:cNvPr id="19" name="Group 18">
            <a:extLst>
              <a:ext uri="{FF2B5EF4-FFF2-40B4-BE49-F238E27FC236}">
                <a16:creationId xmlns=""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 xmlns:a16="http://schemas.microsoft.com/office/drawing/2014/main" id="{4EBC33AE-B150-4D97-8406-15E7867A93F7}"/>
                </a:ext>
              </a:extLst>
            </p:cNvPr>
            <p:cNvPicPr>
              <a:picLocks noChangeAspect="1"/>
            </p:cNvPicPr>
            <p:nvPr/>
          </p:nvPicPr>
          <p:blipFill>
            <a:blip r:embed="rId6"/>
            <a:stretch>
              <a:fillRect/>
            </a:stretch>
          </p:blipFill>
          <p:spPr>
            <a:xfrm>
              <a:off x="4394496" y="3812784"/>
              <a:ext cx="961457" cy="961457"/>
            </a:xfrm>
            <a:prstGeom prst="rect">
              <a:avLst/>
            </a:prstGeom>
          </p:spPr>
        </p:pic>
      </p:grpSp>
      <p:grpSp>
        <p:nvGrpSpPr>
          <p:cNvPr id="22" name="Group 21">
            <a:extLst>
              <a:ext uri="{FF2B5EF4-FFF2-40B4-BE49-F238E27FC236}">
                <a16:creationId xmlns=""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 xmlns:a16="http://schemas.microsoft.com/office/drawing/2014/main" id="{DB8EF4F5-7DAD-4246-8CCC-834A6BF95E86}"/>
                </a:ext>
              </a:extLst>
            </p:cNvPr>
            <p:cNvPicPr>
              <a:picLocks noChangeAspect="1"/>
            </p:cNvPicPr>
            <p:nvPr/>
          </p:nvPicPr>
          <p:blipFill>
            <a:blip r:embed="rId7"/>
            <a:stretch>
              <a:fillRect/>
            </a:stretch>
          </p:blipFill>
          <p:spPr>
            <a:xfrm>
              <a:off x="8069134" y="1702756"/>
              <a:ext cx="945933" cy="945933"/>
            </a:xfrm>
            <a:prstGeom prst="rect">
              <a:avLst/>
            </a:prstGeom>
          </p:spPr>
        </p:pic>
      </p:grpSp>
      <p:pic>
        <p:nvPicPr>
          <p:cNvPr id="3" name="Picture 2">
            <a:extLst>
              <a:ext uri="{FF2B5EF4-FFF2-40B4-BE49-F238E27FC236}">
                <a16:creationId xmlns="" xmlns:a16="http://schemas.microsoft.com/office/drawing/2014/main" id="{C5C5A370-32AF-3357-E23F-03AF633DF91A}"/>
              </a:ext>
            </a:extLst>
          </p:cNvPr>
          <p:cNvPicPr>
            <a:picLocks noChangeAspect="1"/>
          </p:cNvPicPr>
          <p:nvPr/>
        </p:nvPicPr>
        <p:blipFill>
          <a:blip r:embed="rId8"/>
          <a:stretch>
            <a:fillRect/>
          </a:stretch>
        </p:blipFill>
        <p:spPr>
          <a:xfrm>
            <a:off x="3166154" y="269537"/>
            <a:ext cx="6261135" cy="2304488"/>
          </a:xfrm>
          <a:prstGeom prst="rect">
            <a:avLst/>
          </a:prstGeom>
        </p:spPr>
      </p:pic>
    </p:spTree>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3" name="Picture 2">
            <a:extLst>
              <a:ext uri="{FF2B5EF4-FFF2-40B4-BE49-F238E27FC236}">
                <a16:creationId xmlns="" xmlns:a16="http://schemas.microsoft.com/office/drawing/2014/main" id="{092E7D5B-56B5-2B83-309F-3205601631E1}"/>
              </a:ext>
            </a:extLst>
          </p:cNvPr>
          <p:cNvPicPr>
            <a:picLocks noChangeAspect="1"/>
          </p:cNvPicPr>
          <p:nvPr/>
        </p:nvPicPr>
        <p:blipFill>
          <a:blip r:embed="rId6"/>
          <a:stretch>
            <a:fillRect/>
          </a:stretch>
        </p:blipFill>
        <p:spPr>
          <a:xfrm>
            <a:off x="2655205" y="356587"/>
            <a:ext cx="6279424" cy="658425"/>
          </a:xfrm>
          <a:prstGeom prst="rect">
            <a:avLst/>
          </a:prstGeom>
        </p:spPr>
      </p:pic>
      <p:pic>
        <p:nvPicPr>
          <p:cNvPr id="9" name="Picture 8">
            <a:extLst>
              <a:ext uri="{FF2B5EF4-FFF2-40B4-BE49-F238E27FC236}">
                <a16:creationId xmlns="" xmlns:a16="http://schemas.microsoft.com/office/drawing/2014/main" id="{2E2EB71C-C4C4-476B-1CE1-0BE095CF8BF6}"/>
              </a:ext>
            </a:extLst>
          </p:cNvPr>
          <p:cNvPicPr>
            <a:picLocks noChangeAspect="1"/>
          </p:cNvPicPr>
          <p:nvPr/>
        </p:nvPicPr>
        <p:blipFill>
          <a:blip r:embed="rId7"/>
          <a:stretch>
            <a:fillRect/>
          </a:stretch>
        </p:blipFill>
        <p:spPr>
          <a:xfrm>
            <a:off x="7868093" y="4378203"/>
            <a:ext cx="3716468" cy="2173978"/>
          </a:xfrm>
          <a:prstGeom prst="rect">
            <a:avLst/>
          </a:prstGeom>
        </p:spPr>
      </p:pic>
      <p:sp>
        <p:nvSpPr>
          <p:cNvPr id="10" name="Text Box 4">
            <a:extLst>
              <a:ext uri="{FF2B5EF4-FFF2-40B4-BE49-F238E27FC236}">
                <a16:creationId xmlns=""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11" name="Text Box 4">
            <a:extLst>
              <a:ext uri="{FF2B5EF4-FFF2-40B4-BE49-F238E27FC236}">
                <a16:creationId xmlns=""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15" name="Text Box 4">
            <a:extLst>
              <a:ext uri="{FF2B5EF4-FFF2-40B4-BE49-F238E27FC236}">
                <a16:creationId xmlns=""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8" name="Text Box 4">
            <a:extLst>
              <a:ext uri="{FF2B5EF4-FFF2-40B4-BE49-F238E27FC236}">
                <a16:creationId xmlns=""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9" name="Text Box 4">
            <a:extLst>
              <a:ext uri="{FF2B5EF4-FFF2-40B4-BE49-F238E27FC236}">
                <a16:creationId xmlns="" xmlns:a16="http://schemas.microsoft.com/office/drawing/2014/main" id="{4D2AA5DC-64AE-9343-2BA5-9A712A4DEFFA}"/>
              </a:ext>
            </a:extLst>
          </p:cNvPr>
          <p:cNvSpPr txBox="1">
            <a:spLocks noChangeArrowheads="1"/>
          </p:cNvSpPr>
          <p:nvPr/>
        </p:nvSpPr>
        <p:spPr bwMode="auto">
          <a:xfrm>
            <a:off x="4674727" y="281549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20" name="Text Box 4">
            <a:extLst>
              <a:ext uri="{FF2B5EF4-FFF2-40B4-BE49-F238E27FC236}">
                <a16:creationId xmlns=""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250"/>
                                        <p:tgtEl>
                                          <p:spTgt spid="10"/>
                                        </p:tgtEl>
                                      </p:cBhvr>
                                    </p:animEffect>
                                  </p:childTnLst>
                                </p:cTn>
                              </p:par>
                            </p:childTnLst>
                          </p:cTn>
                        </p:par>
                        <p:par>
                          <p:cTn id="8" fill="hold">
                            <p:stCondLst>
                              <p:cond delay="1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25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250"/>
                                        <p:tgtEl>
                                          <p:spTgt spid="15"/>
                                        </p:tgtEl>
                                      </p:cBhvr>
                                    </p:animEffect>
                                  </p:childTnLst>
                                </p:cTn>
                              </p:par>
                            </p:childTnLst>
                          </p:cTn>
                        </p:par>
                        <p:par>
                          <p:cTn id="16" fill="hold">
                            <p:stCondLst>
                              <p:cond delay="375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250"/>
                                        <p:tgtEl>
                                          <p:spTgt spid="18"/>
                                        </p:tgtEl>
                                      </p:cBhvr>
                                    </p:animEffect>
                                  </p:childTnLst>
                                </p:cTn>
                              </p:par>
                            </p:childTnLst>
                          </p:cTn>
                        </p:par>
                        <p:par>
                          <p:cTn id="20" fill="hold">
                            <p:stCondLst>
                              <p:cond delay="5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1250"/>
                                        <p:tgtEl>
                                          <p:spTgt spid="19"/>
                                        </p:tgtEl>
                                      </p:cBhvr>
                                    </p:animEffect>
                                  </p:childTnLst>
                                </p:cTn>
                              </p:par>
                            </p:childTnLst>
                          </p:cTn>
                        </p:par>
                        <p:par>
                          <p:cTn id="24" fill="hold">
                            <p:stCondLst>
                              <p:cond delay="6250"/>
                            </p:stCondLst>
                            <p:childTnLst>
                              <p:par>
                                <p:cTn id="25" presetID="14" presetClass="entr" presetSubtype="1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 xmlns:a16="http://schemas.microsoft.com/office/drawing/2014/main" id="{F54CE1DE-6DB9-3FBF-8242-529429108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 xmlns:a16="http://schemas.microsoft.com/office/drawing/2014/main" id="{E1B78459-F7C1-443C-AEBD-FBE3DD030F93}"/>
              </a:ext>
            </a:extLst>
          </p:cNvPr>
          <p:cNvGrpSpPr/>
          <p:nvPr/>
        </p:nvGrpSpPr>
        <p:grpSpPr>
          <a:xfrm>
            <a:off x="1372767" y="1257400"/>
            <a:ext cx="3845583" cy="1691565"/>
            <a:chOff x="710357" y="1590862"/>
            <a:chExt cx="3845583" cy="1691565"/>
          </a:xfrm>
        </p:grpSpPr>
        <p:sp>
          <p:nvSpPr>
            <p:cNvPr id="12" name="Google Shape;1953;p40">
              <a:extLst>
                <a:ext uri="{FF2B5EF4-FFF2-40B4-BE49-F238E27FC236}">
                  <a16:creationId xmlns=""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 xmlns:a16="http://schemas.microsoft.com/office/drawing/2014/main" id="{AAAF8DA3-0411-4AFF-AA1A-8795E9C2AF54}"/>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 xmlns:a16="http://schemas.microsoft.com/office/drawing/2014/main" id="{7E6658CC-0E88-4C8E-8FA3-E84625A7B1B0}"/>
                </a:ext>
              </a:extLst>
            </p:cNvPr>
            <p:cNvSpPr txBox="1"/>
            <p:nvPr/>
          </p:nvSpPr>
          <p:spPr>
            <a:xfrm>
              <a:off x="1444441" y="2039188"/>
              <a:ext cx="3018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hồng</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 xmlns:a16="http://schemas.microsoft.com/office/drawing/2014/main" id="{B7813B78-0EE7-4E41-BB2E-7DCB23C0B1E9}"/>
              </a:ext>
            </a:extLst>
          </p:cNvPr>
          <p:cNvGrpSpPr/>
          <p:nvPr/>
        </p:nvGrpSpPr>
        <p:grpSpPr>
          <a:xfrm>
            <a:off x="6057493" y="1235200"/>
            <a:ext cx="4734877" cy="1702662"/>
            <a:chOff x="710224" y="1590862"/>
            <a:chExt cx="4734877" cy="1702662"/>
          </a:xfrm>
        </p:grpSpPr>
        <p:sp>
          <p:nvSpPr>
            <p:cNvPr id="17" name="Google Shape;1953;p40">
              <a:extLst>
                <a:ext uri="{FF2B5EF4-FFF2-40B4-BE49-F238E27FC236}">
                  <a16:creationId xmlns="" xmlns:a16="http://schemas.microsoft.com/office/drawing/2014/main" id="{6AC1B6B3-70EF-41B2-B723-79EA00E3DA21}"/>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Cloud 17">
              <a:extLst>
                <a:ext uri="{FF2B5EF4-FFF2-40B4-BE49-F238E27FC236}">
                  <a16:creationId xmlns="" xmlns:a16="http://schemas.microsoft.com/office/drawing/2014/main" id="{4527B595-5E77-481F-BA18-DA2807130343}"/>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94934CD7-D735-4744-ADBD-7AE13C49B737}"/>
                </a:ext>
              </a:extLst>
            </p:cNvPr>
            <p:cNvSpPr txBox="1"/>
            <p:nvPr/>
          </p:nvSpPr>
          <p:spPr>
            <a:xfrm>
              <a:off x="1585500"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nắng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vàng</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 xmlns:a16="http://schemas.microsoft.com/office/drawing/2014/main" id="{28C047E4-45F1-4A73-9D9A-09DA502951B9}"/>
              </a:ext>
            </a:extLst>
          </p:cNvPr>
          <p:cNvGrpSpPr/>
          <p:nvPr/>
        </p:nvGrpSpPr>
        <p:grpSpPr>
          <a:xfrm>
            <a:off x="1528506" y="3132998"/>
            <a:ext cx="4212644" cy="1407104"/>
            <a:chOff x="710224" y="1590862"/>
            <a:chExt cx="4212644" cy="1702662"/>
          </a:xfrm>
        </p:grpSpPr>
        <p:sp>
          <p:nvSpPr>
            <p:cNvPr id="21" name="Google Shape;1953;p40">
              <a:extLst>
                <a:ext uri="{FF2B5EF4-FFF2-40B4-BE49-F238E27FC236}">
                  <a16:creationId xmlns=""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 xmlns:a16="http://schemas.microsoft.com/office/drawing/2014/main" id="{7BB8BE29-3934-4263-8673-6FF49352B780}"/>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 xmlns:a16="http://schemas.microsoft.com/office/drawing/2014/main" id="{038188ED-B148-4EAE-9F96-6A8D1CD2B025}"/>
                </a:ext>
              </a:extLst>
            </p:cNvPr>
            <p:cNvSpPr txBox="1"/>
            <p:nvPr/>
          </p:nvSpPr>
          <p:spPr>
            <a:xfrm>
              <a:off x="979445" y="2036083"/>
              <a:ext cx="3859601" cy="856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lặng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chăm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 xmlns:a16="http://schemas.microsoft.com/office/drawing/2014/main" id="{705CD6D4-58C8-4F9E-9FC2-DB658999253C}"/>
                </a:ext>
              </a:extLst>
            </p:cNvPr>
            <p:cNvSpPr txBox="1"/>
            <p:nvPr/>
          </p:nvSpPr>
          <p:spPr>
            <a:xfrm>
              <a:off x="684393" y="1978419"/>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mầm</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 xmlns:a16="http://schemas.microsoft.com/office/drawing/2014/main" id="{5697AE71-E3F2-61A5-46F7-3CDF2012194C}"/>
              </a:ext>
            </a:extLst>
          </p:cNvPr>
          <p:cNvPicPr>
            <a:picLocks noChangeAspect="1"/>
          </p:cNvPicPr>
          <p:nvPr/>
        </p:nvPicPr>
        <p:blipFill>
          <a:blip r:embed="rId6"/>
          <a:stretch>
            <a:fillRect/>
          </a:stretch>
        </p:blipFill>
        <p:spPr>
          <a:xfrm>
            <a:off x="1650506" y="-232092"/>
            <a:ext cx="8657070" cy="2048434"/>
          </a:xfrm>
          <a:prstGeom prst="rect">
            <a:avLst/>
          </a:prstGeom>
        </p:spPr>
      </p:pic>
      <p:grpSp>
        <p:nvGrpSpPr>
          <p:cNvPr id="6" name="Group 5">
            <a:extLst>
              <a:ext uri="{FF2B5EF4-FFF2-40B4-BE49-F238E27FC236}">
                <a16:creationId xmlns="" xmlns:a16="http://schemas.microsoft.com/office/drawing/2014/main" id="{AC43BB53-267C-8761-DBAC-F39F936924AE}"/>
              </a:ext>
            </a:extLst>
          </p:cNvPr>
          <p:cNvGrpSpPr/>
          <p:nvPr/>
        </p:nvGrpSpPr>
        <p:grpSpPr>
          <a:xfrm>
            <a:off x="1360381" y="4730446"/>
            <a:ext cx="4747648" cy="1319479"/>
            <a:chOff x="424311" y="1590862"/>
            <a:chExt cx="4747648" cy="1701562"/>
          </a:xfrm>
        </p:grpSpPr>
        <p:sp>
          <p:nvSpPr>
            <p:cNvPr id="7" name="Google Shape;1953;p40">
              <a:extLst>
                <a:ext uri="{FF2B5EF4-FFF2-40B4-BE49-F238E27FC236}">
                  <a16:creationId xmlns="" xmlns:a16="http://schemas.microsoft.com/office/drawing/2014/main" id="{F81B809D-9F95-2F43-53C5-280D02FBF9D3}"/>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Cloud 9">
              <a:extLst>
                <a:ext uri="{FF2B5EF4-FFF2-40B4-BE49-F238E27FC236}">
                  <a16:creationId xmlns="" xmlns:a16="http://schemas.microsoft.com/office/drawing/2014/main" id="{D4B68C29-D06B-FAF5-585F-E24F610BB84A}"/>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DD4F70C5-3723-F6C4-BE07-CD2FF6024A5D}"/>
                </a:ext>
              </a:extLst>
            </p:cNvPr>
            <p:cNvSpPr txBox="1"/>
            <p:nvPr/>
          </p:nvSpPr>
          <p:spPr>
            <a:xfrm>
              <a:off x="833249" y="1909862"/>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ỏi</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 xmlns:a16="http://schemas.microsoft.com/office/drawing/2014/main" id="{7F5F3A00-B209-162C-655F-8054A32E8DAD}"/>
              </a:ext>
            </a:extLst>
          </p:cNvPr>
          <p:cNvGrpSpPr/>
          <p:nvPr/>
        </p:nvGrpSpPr>
        <p:grpSpPr>
          <a:xfrm>
            <a:off x="6333940" y="4350539"/>
            <a:ext cx="4702979" cy="1702662"/>
            <a:chOff x="710224" y="1590862"/>
            <a:chExt cx="4702979" cy="1702662"/>
          </a:xfrm>
        </p:grpSpPr>
        <p:sp>
          <p:nvSpPr>
            <p:cNvPr id="25" name="Google Shape;1953;p40">
              <a:extLst>
                <a:ext uri="{FF2B5EF4-FFF2-40B4-BE49-F238E27FC236}">
                  <a16:creationId xmlns="" xmlns:a16="http://schemas.microsoft.com/office/drawing/2014/main" id="{AF2E003E-4872-BD3A-8A31-D9BA05FD5B1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Cloud 31">
              <a:extLst>
                <a:ext uri="{FF2B5EF4-FFF2-40B4-BE49-F238E27FC236}">
                  <a16:creationId xmlns="" xmlns:a16="http://schemas.microsoft.com/office/drawing/2014/main" id="{9489F833-8333-CB65-B753-C78347FDE71A}"/>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 xmlns:a16="http://schemas.microsoft.com/office/drawing/2014/main" id="{2E141B92-9E32-9281-2283-8A032650D295}"/>
                </a:ext>
              </a:extLst>
            </p:cNvPr>
            <p:cNvSpPr txBox="1"/>
            <p:nvPr/>
          </p:nvSpPr>
          <p:spPr>
            <a:xfrm>
              <a:off x="1553602"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ran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vách</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đá</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smtClean="0">
                  <a:ln w="38100">
                    <a:noFill/>
                  </a:ln>
                  <a:solidFill>
                    <a:prstClr val="white"/>
                  </a:solidFill>
                  <a:latin typeface="Cambria" panose="02040503050406030204" pitchFamily="18" charset="0"/>
                  <a:ea typeface="Cambria" panose="02040503050406030204" pitchFamily="18" charset="0"/>
                </a:rPr>
                <a:t>NGẮT NHỊP THƠ</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nhìn </a:t>
            </a:r>
            <a:r>
              <a:rPr lang="vi-VN" sz="2400" dirty="0">
                <a:latin typeface="Cambria" panose="02040503050406030204" pitchFamily="18" charset="0"/>
                <a:ea typeface="Cambria" panose="02040503050406030204" pitchFamily="18" charset="0"/>
              </a:rPr>
              <a:t>lên bảng</a:t>
            </a:r>
          </a:p>
          <a:p>
            <a:r>
              <a:rPr lang="vi-VN" sz="2400">
                <a:latin typeface="Cambria" panose="02040503050406030204" pitchFamily="18" charset="0"/>
                <a:ea typeface="Cambria" panose="02040503050406030204" pitchFamily="18" charset="0"/>
              </a:rPr>
              <a:t>Lớp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mươi </a:t>
            </a:r>
            <a:r>
              <a:rPr lang="vi-VN" sz="2400" dirty="0">
                <a:latin typeface="Cambria" panose="02040503050406030204" pitchFamily="18" charset="0"/>
                <a:ea typeface="Cambria" panose="02040503050406030204" pitchFamily="18" charset="0"/>
              </a:rPr>
              <a:t>nụ môi hồng</a:t>
            </a:r>
          </a:p>
          <a:p>
            <a:r>
              <a:rPr lang="vi-VN" sz="2400" dirty="0">
                <a:latin typeface="Cambria" panose="02040503050406030204" pitchFamily="18" charset="0"/>
                <a:ea typeface="Cambria" panose="02040503050406030204" pitchFamily="18" charset="0"/>
              </a:rPr>
              <a:t>Đôi </a:t>
            </a:r>
            <a:r>
              <a:rPr lang="vi-VN" sz="2400">
                <a:latin typeface="Cambria" panose="02040503050406030204" pitchFamily="18" charset="0"/>
                <a:ea typeface="Cambria" panose="02040503050406030204" pitchFamily="18" charset="0"/>
              </a:rPr>
              <a:t>tay </a:t>
            </a:r>
            <a:r>
              <a:rPr lang="vi-VN" sz="2400" smtClean="0">
                <a:latin typeface="Cambria" panose="02040503050406030204" pitchFamily="18" charset="0"/>
                <a:ea typeface="Cambria" panose="02040503050406030204" pitchFamily="18" charset="0"/>
              </a:rPr>
              <a:t>cô</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cụp mở</a:t>
            </a:r>
          </a:p>
          <a:p>
            <a:r>
              <a:rPr lang="vi-VN" sz="2400" dirty="0">
                <a:latin typeface="Cambria" panose="02040503050406030204" pitchFamily="18" charset="0"/>
                <a:ea typeface="Cambria" panose="02040503050406030204" pitchFamily="18" charset="0"/>
              </a:rPr>
              <a:t>Báo tưng </a:t>
            </a:r>
            <a:r>
              <a:rPr lang="vi-VN" sz="2400">
                <a:latin typeface="Cambria" panose="02040503050406030204" pitchFamily="18" charset="0"/>
                <a:ea typeface="Cambria" panose="02040503050406030204" pitchFamily="18" charset="0"/>
              </a:rPr>
              <a:t>bừng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thanh </a:t>
            </a:r>
            <a:r>
              <a:rPr lang="vi-VN" sz="2400" dirty="0">
                <a:latin typeface="Cambria" panose="02040503050406030204" pitchFamily="18" charset="0"/>
                <a:ea typeface="Cambria" panose="02040503050406030204" pitchFamily="18" charset="0"/>
              </a:rPr>
              <a:t>âm.</a:t>
            </a:r>
          </a:p>
        </p:txBody>
      </p:sp>
      <p:sp>
        <p:nvSpPr>
          <p:cNvPr id="6" name="Text Box 4">
            <a:extLst>
              <a:ext uri="{FF2B5EF4-FFF2-40B4-BE49-F238E27FC236}">
                <a16:creationId xmlns=""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a:latin typeface="Cambria" panose="02040503050406030204" pitchFamily="18" charset="0"/>
                <a:ea typeface="Cambria" panose="02040503050406030204" pitchFamily="18" charset="0"/>
              </a:rPr>
              <a:t>Cánh </a:t>
            </a:r>
            <a:r>
              <a:rPr lang="vi-VN" sz="2400" smtClean="0">
                <a:latin typeface="Cambria" panose="02040503050406030204" pitchFamily="18" charset="0"/>
                <a:ea typeface="Cambria" panose="02040503050406030204" pitchFamily="18" charset="0"/>
              </a:rPr>
              <a:t>sẻ</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vụt qua song</a:t>
            </a:r>
          </a:p>
          <a:p>
            <a:r>
              <a:rPr lang="vi-VN" sz="2400" dirty="0">
                <a:latin typeface="Cambria" panose="02040503050406030204" pitchFamily="18" charset="0"/>
                <a:ea typeface="Cambria" panose="02040503050406030204" pitchFamily="18" charset="0"/>
              </a:rPr>
              <a:t>Hót </a:t>
            </a:r>
            <a:r>
              <a:rPr lang="vi-VN" sz="2400">
                <a:latin typeface="Cambria" panose="02040503050406030204" pitchFamily="18" charset="0"/>
                <a:ea typeface="Cambria" panose="02040503050406030204" pitchFamily="18" charset="0"/>
              </a:rPr>
              <a:t>nắng </a:t>
            </a:r>
            <a:r>
              <a:rPr lang="vi-VN" sz="2400" smtClean="0">
                <a:latin typeface="Cambria" panose="02040503050406030204" pitchFamily="18" charset="0"/>
                <a:ea typeface="Cambria" panose="02040503050406030204" pitchFamily="18" charset="0"/>
              </a:rPr>
              <a:t>vàng</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ánh ỏi</a:t>
            </a:r>
          </a:p>
          <a:p>
            <a:r>
              <a:rPr lang="vi-VN" sz="2400" dirty="0">
                <a:latin typeface="Cambria" panose="02040503050406030204" pitchFamily="18" charset="0"/>
                <a:ea typeface="Cambria" panose="02040503050406030204" pitchFamily="18" charset="0"/>
              </a:rPr>
              <a:t>Các </a:t>
            </a:r>
            <a:r>
              <a:rPr lang="vi-VN" sz="2400">
                <a:latin typeface="Cambria" panose="02040503050406030204" pitchFamily="18" charset="0"/>
                <a:ea typeface="Cambria" panose="02040503050406030204" pitchFamily="18" charset="0"/>
              </a:rPr>
              <a:t>bé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vẫn </a:t>
            </a:r>
            <a:r>
              <a:rPr lang="vi-VN" sz="2400" dirty="0">
                <a:latin typeface="Cambria" panose="02040503050406030204" pitchFamily="18" charset="0"/>
                <a:ea typeface="Cambria" panose="02040503050406030204" pitchFamily="18" charset="0"/>
              </a:rPr>
              <a:t>lặng chăm</a:t>
            </a:r>
          </a:p>
          <a:p>
            <a:r>
              <a:rPr lang="vi-VN" sz="2400" dirty="0">
                <a:latin typeface="Cambria" panose="02040503050406030204" pitchFamily="18" charset="0"/>
                <a:ea typeface="Cambria" panose="02040503050406030204" pitchFamily="18" charset="0"/>
              </a:rPr>
              <a:t>Nhìn </a:t>
            </a:r>
            <a:r>
              <a:rPr lang="vi-VN" sz="2400">
                <a:latin typeface="Cambria" panose="02040503050406030204" pitchFamily="18" charset="0"/>
                <a:ea typeface="Cambria" panose="02040503050406030204" pitchFamily="18" charset="0"/>
              </a:rPr>
              <a:t>theo </a:t>
            </a:r>
            <a:r>
              <a:rPr lang="vi-VN" sz="2400" smtClean="0">
                <a:latin typeface="Cambria" panose="02040503050406030204" pitchFamily="18" charset="0"/>
                <a:ea typeface="Cambria" panose="02040503050406030204" pitchFamily="18" charset="0"/>
              </a:rPr>
              <a:t>cô</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mấp máy.</a:t>
            </a:r>
          </a:p>
        </p:txBody>
      </p:sp>
      <p:sp>
        <p:nvSpPr>
          <p:cNvPr id="8" name="Text Box 4">
            <a:extLst>
              <a:ext uri="{FF2B5EF4-FFF2-40B4-BE49-F238E27FC236}">
                <a16:creationId xmlns=""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a:t>
            </a:r>
            <a:r>
              <a:rPr lang="vi-VN" sz="2400">
                <a:latin typeface="Cambria" panose="02040503050406030204" pitchFamily="18" charset="0"/>
                <a:ea typeface="Cambria" panose="02040503050406030204" pitchFamily="18" charset="0"/>
              </a:rPr>
              <a:t>tiếng </a:t>
            </a:r>
            <a:r>
              <a:rPr lang="vi-VN" sz="2400" smtClean="0">
                <a:latin typeface="Cambria" panose="02040503050406030204" pitchFamily="18" charset="0"/>
                <a:ea typeface="Cambria" panose="02040503050406030204" pitchFamily="18" charset="0"/>
              </a:rPr>
              <a:t>hạt</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nảy mầm</a:t>
            </a:r>
          </a:p>
          <a:p>
            <a:r>
              <a:rPr lang="vi-VN" sz="2400" dirty="0">
                <a:latin typeface="Cambria" panose="02040503050406030204" pitchFamily="18" charset="0"/>
                <a:ea typeface="Cambria" panose="02040503050406030204" pitchFamily="18" charset="0"/>
              </a:rPr>
              <a:t>Tiếng </a:t>
            </a:r>
            <a:r>
              <a:rPr lang="vi-VN" sz="2400">
                <a:latin typeface="Cambria" panose="02040503050406030204" pitchFamily="18" charset="0"/>
                <a:ea typeface="Cambria" panose="02040503050406030204" pitchFamily="18" charset="0"/>
              </a:rPr>
              <a:t>lá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động </a:t>
            </a:r>
            <a:r>
              <a:rPr lang="vi-VN" sz="2400" dirty="0">
                <a:latin typeface="Cambria" panose="02040503050406030204" pitchFamily="18" charset="0"/>
                <a:ea typeface="Cambria" panose="02040503050406030204" pitchFamily="18" charset="0"/>
              </a:rPr>
              <a:t>trong vườn</a:t>
            </a:r>
          </a:p>
          <a:p>
            <a:r>
              <a:rPr lang="vi-VN" sz="2400" dirty="0">
                <a:latin typeface="Cambria" panose="02040503050406030204" pitchFamily="18" charset="0"/>
                <a:ea typeface="Cambria" panose="02040503050406030204" pitchFamily="18" charset="0"/>
              </a:rPr>
              <a:t>Tiếng sớm </a:t>
            </a:r>
            <a:r>
              <a:rPr lang="vi-VN" sz="2400">
                <a:latin typeface="Cambria" panose="02040503050406030204" pitchFamily="18" charset="0"/>
                <a:ea typeface="Cambria" panose="02040503050406030204" pitchFamily="18" charset="0"/>
              </a:rPr>
              <a:t>mai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mẹ </a:t>
            </a:r>
            <a:r>
              <a:rPr lang="vi-VN" sz="2400" dirty="0">
                <a:latin typeface="Cambria" panose="02040503050406030204" pitchFamily="18" charset="0"/>
                <a:ea typeface="Cambria" panose="02040503050406030204" pitchFamily="18" charset="0"/>
              </a:rPr>
              <a:t>gọi.</a:t>
            </a:r>
          </a:p>
        </p:txBody>
      </p:sp>
    </p:spTree>
    <p:extLst>
      <p:ext uri="{BB962C8B-B14F-4D97-AF65-F5344CB8AC3E}">
        <p14:creationId xmlns:p14="http://schemas.microsoft.com/office/powerpoint/2010/main" val="65519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25710" y="2493310"/>
            <a:ext cx="12260254" cy="4882208"/>
          </a:xfrm>
          <a:prstGeom prst="rect">
            <a:avLst/>
          </a:prstGeom>
          <a:ln>
            <a:noFill/>
          </a:ln>
        </p:spPr>
      </p:pic>
      <p:pic>
        <p:nvPicPr>
          <p:cNvPr id="5" name="Picture 4">
            <a:extLst>
              <a:ext uri="{FF2B5EF4-FFF2-40B4-BE49-F238E27FC236}">
                <a16:creationId xmlns="" xmlns:a16="http://schemas.microsoft.com/office/drawing/2014/main" id="{7D858B5D-D42A-F29E-0225-1C5BCFB96C45}"/>
              </a:ext>
            </a:extLst>
          </p:cNvPr>
          <p:cNvPicPr>
            <a:picLocks noChangeAspect="1"/>
          </p:cNvPicPr>
          <p:nvPr/>
        </p:nvPicPr>
        <p:blipFill>
          <a:blip r:embed="rId5"/>
          <a:stretch>
            <a:fillRect/>
          </a:stretch>
        </p:blipFill>
        <p:spPr>
          <a:xfrm>
            <a:off x="753444" y="-368067"/>
            <a:ext cx="10961558" cy="2511770"/>
          </a:xfrm>
          <a:prstGeom prst="rect">
            <a:avLst/>
          </a:prstGeom>
        </p:spPr>
      </p:pic>
    </p:spTree>
    <p:extLst>
      <p:ext uri="{BB962C8B-B14F-4D97-AF65-F5344CB8AC3E}">
        <p14:creationId xmlns:p14="http://schemas.microsoft.com/office/powerpoint/2010/main" val="288235650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37" name="Picture 36" descr="A picture containing toy, vector graphics&#10;&#10;Description automatically generated">
            <a:extLst>
              <a:ext uri="{FF2B5EF4-FFF2-40B4-BE49-F238E27FC236}">
                <a16:creationId xmlns="" xmlns:a16="http://schemas.microsoft.com/office/drawing/2014/main" id="{814A8ECC-72D9-4070-99CE-0266713D42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7221968" y="845605"/>
            <a:ext cx="5520960" cy="616067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507867" y="5887306"/>
            <a:ext cx="12260254" cy="4882208"/>
          </a:xfrm>
          <a:prstGeom prst="rect">
            <a:avLst/>
          </a:prstGeom>
          <a:ln>
            <a:noFill/>
          </a:ln>
        </p:spPr>
      </p:pic>
      <p:pic>
        <p:nvPicPr>
          <p:cNvPr id="3" name="Picture 2">
            <a:extLst>
              <a:ext uri="{FF2B5EF4-FFF2-40B4-BE49-F238E27FC236}">
                <a16:creationId xmlns="" xmlns:a16="http://schemas.microsoft.com/office/drawing/2014/main" id="{F7587397-1949-51B6-C6D7-D4E1C85CC5E4}"/>
              </a:ext>
            </a:extLst>
          </p:cNvPr>
          <p:cNvPicPr>
            <a:picLocks noChangeAspect="1"/>
          </p:cNvPicPr>
          <p:nvPr/>
        </p:nvPicPr>
        <p:blipFill>
          <a:blip r:embed="rId7"/>
          <a:stretch>
            <a:fillRect/>
          </a:stretch>
        </p:blipFill>
        <p:spPr>
          <a:xfrm>
            <a:off x="572617" y="-335044"/>
            <a:ext cx="11004234" cy="2743438"/>
          </a:xfrm>
          <a:prstGeom prst="rect">
            <a:avLst/>
          </a:prstGeom>
        </p:spPr>
      </p:pic>
    </p:spTree>
    <p:extLst>
      <p:ext uri="{BB962C8B-B14F-4D97-AF65-F5344CB8AC3E}">
        <p14:creationId xmlns:p14="http://schemas.microsoft.com/office/powerpoint/2010/main" val="262446009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5" name="图片 31" descr="图片包含 游戏机, 花, 房间&#10;&#10;描述已自动生成">
            <a:extLst>
              <a:ext uri="{FF2B5EF4-FFF2-40B4-BE49-F238E27FC236}">
                <a16:creationId xmlns="" xmlns:a16="http://schemas.microsoft.com/office/drawing/2014/main" id="{284D75FE-911F-A575-0074-1996D14A033D}"/>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
        <p:nvSpPr>
          <p:cNvPr id="8" name="TextBox 7">
            <a:extLst>
              <a:ext uri="{FF2B5EF4-FFF2-40B4-BE49-F238E27FC236}">
                <a16:creationId xmlns="" xmlns:a16="http://schemas.microsoft.com/office/drawing/2014/main" id="{41EE0C58-14EA-5D19-8EDC-6773A603C4EB}"/>
              </a:ext>
            </a:extLst>
          </p:cNvPr>
          <p:cNvSpPr txBox="1"/>
          <p:nvPr/>
        </p:nvSpPr>
        <p:spPr>
          <a:xfrm>
            <a:off x="2401788" y="1649542"/>
            <a:ext cx="6777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smtClean="0">
                <a:ln w="38100">
                  <a:noFill/>
                </a:ln>
                <a:solidFill>
                  <a:schemeClr val="accent2">
                    <a:lumMod val="75000"/>
                  </a:schemeClr>
                </a:solidFill>
                <a:latin typeface="Cambria" panose="02040503050406030204" pitchFamily="18" charset="0"/>
                <a:ea typeface="Cambria" panose="02040503050406030204" pitchFamily="18" charset="0"/>
              </a:rPr>
              <a:t>GIẢI NGHĨA TỪ</a:t>
            </a:r>
            <a:endParaRPr kumimoji="0" lang="en-US" sz="6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525432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 xmlns:a16="http://schemas.microsoft.com/office/drawing/2014/main" id="{9B3CF75B-FA96-AD1D-F3FD-DB871E605C98}"/>
              </a:ext>
            </a:extLst>
          </p:cNvPr>
          <p:cNvSpPr/>
          <p:nvPr/>
        </p:nvSpPr>
        <p:spPr>
          <a:xfrm>
            <a:off x="3092449" y="797442"/>
            <a:ext cx="7232651" cy="2159705"/>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nảy</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chưa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 xmlns:a16="http://schemas.microsoft.com/office/drawing/2014/main" id="{55C7A286-F059-CFCF-296A-59D280063012}"/>
              </a:ext>
            </a:extLst>
          </p:cNvPr>
          <p:cNvSpPr/>
          <p:nvPr/>
        </p:nvSpPr>
        <p:spPr>
          <a:xfrm>
            <a:off x="7783551" y="2341757"/>
            <a:ext cx="3957695" cy="4032034"/>
          </a:xfrm>
          <a:custGeom>
            <a:avLst/>
            <a:gdLst/>
            <a:ahLst/>
            <a:cxnLst/>
            <a:rect l="l" t="t" r="r" b="b"/>
            <a:pathLst>
              <a:path w="6016952" h="6016952">
                <a:moveTo>
                  <a:pt x="0" y="0"/>
                </a:moveTo>
                <a:lnTo>
                  <a:pt x="6016953" y="0"/>
                </a:lnTo>
                <a:lnTo>
                  <a:pt x="6016953" y="6016952"/>
                </a:lnTo>
                <a:lnTo>
                  <a:pt x="0" y="601695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 xmlns:a16="http://schemas.microsoft.com/office/drawing/2014/main" id="{2EB44A2A-6B6A-B835-B57B-08F7328F415F}"/>
              </a:ext>
            </a:extLst>
          </p:cNvPr>
          <p:cNvSpPr/>
          <p:nvPr/>
        </p:nvSpPr>
        <p:spPr>
          <a:xfrm>
            <a:off x="4482789" y="1661531"/>
            <a:ext cx="2804775" cy="2701383"/>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3">
            <a:extLst>
              <a:ext uri="{FF2B5EF4-FFF2-40B4-BE49-F238E27FC236}">
                <a16:creationId xmlns="" xmlns:a16="http://schemas.microsoft.com/office/drawing/2014/main" id="{F6A9CB83-F527-941D-CA10-D059A764635D}"/>
              </a:ext>
            </a:extLst>
          </p:cNvPr>
          <p:cNvSpPr/>
          <p:nvPr/>
        </p:nvSpPr>
        <p:spPr>
          <a:xfrm flipH="1">
            <a:off x="1304750" y="2877014"/>
            <a:ext cx="2731991" cy="3571253"/>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8" name="Picture 7">
            <a:extLst>
              <a:ext uri="{FF2B5EF4-FFF2-40B4-BE49-F238E27FC236}">
                <a16:creationId xmlns="" xmlns:a16="http://schemas.microsoft.com/office/drawing/2014/main" id="{A025E8B6-173A-7778-A2D7-3829FA9F0563}"/>
              </a:ext>
            </a:extLst>
          </p:cNvPr>
          <p:cNvPicPr>
            <a:picLocks noChangeAspect="1"/>
          </p:cNvPicPr>
          <p:nvPr/>
        </p:nvPicPr>
        <p:blipFill>
          <a:blip r:embed="rId9"/>
          <a:stretch>
            <a:fillRect/>
          </a:stretch>
        </p:blipFill>
        <p:spPr>
          <a:xfrm>
            <a:off x="931121" y="-99301"/>
            <a:ext cx="10418967" cy="1280271"/>
          </a:xfrm>
          <a:prstGeom prst="rect">
            <a:avLst/>
          </a:prstGeom>
        </p:spPr>
      </p:pic>
      <p:pic>
        <p:nvPicPr>
          <p:cNvPr id="13" name="Picture 12">
            <a:extLst>
              <a:ext uri="{FF2B5EF4-FFF2-40B4-BE49-F238E27FC236}">
                <a16:creationId xmlns="" xmlns:a16="http://schemas.microsoft.com/office/drawing/2014/main" id="{A2F4DC4B-7446-8FF8-7EE8-A7DA4C38A521}"/>
              </a:ext>
            </a:extLst>
          </p:cNvPr>
          <p:cNvPicPr>
            <a:picLocks noChangeAspect="1"/>
          </p:cNvPicPr>
          <p:nvPr/>
        </p:nvPicPr>
        <p:blipFill>
          <a:blip r:embed="rId10"/>
          <a:stretch>
            <a:fillRect/>
          </a:stretch>
        </p:blipFill>
        <p:spPr>
          <a:xfrm>
            <a:off x="-149844" y="1251154"/>
            <a:ext cx="2767824" cy="2036240"/>
          </a:xfrm>
          <a:prstGeom prst="rect">
            <a:avLst/>
          </a:prstGeom>
        </p:spPr>
      </p:pic>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par>
                                <p:cTn id="21" presetID="32" presetClass="emph" presetSubtype="0" repeatCount="indefinite" fill="hold" grpId="0"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 xmlns:a16="http://schemas.microsoft.com/office/drawing/2014/main" id="{CB90914A-6AC9-4486-8AD1-567F65FE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矩形 1">
              <a:extLst>
                <a:ext uri="{FF2B5EF4-FFF2-40B4-BE49-F238E27FC236}">
                  <a16:creationId xmlns=""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grpSp>
      <p:grpSp>
        <p:nvGrpSpPr>
          <p:cNvPr id="22" name="Group 21">
            <a:extLst>
              <a:ext uri="{FF2B5EF4-FFF2-40B4-BE49-F238E27FC236}">
                <a16:creationId xmlns=""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Á</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nh ỏi</a:t>
              </a: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tiếng, giọng ngân vang lảnh lót</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6" name="Group 25">
            <a:extLst>
              <a:ext uri="{FF2B5EF4-FFF2-40B4-BE49-F238E27FC236}">
                <a16:creationId xmlns="" xmlns:a16="http://schemas.microsoft.com/office/drawing/2014/main" id="{7AF1B259-CCFE-412D-958A-1653DB20133D}"/>
              </a:ext>
            </a:extLst>
          </p:cNvPr>
          <p:cNvGrpSpPr/>
          <p:nvPr/>
        </p:nvGrpSpPr>
        <p:grpSpPr>
          <a:xfrm>
            <a:off x="528451" y="3893088"/>
            <a:ext cx="4452749" cy="1206988"/>
            <a:chOff x="426039" y="464853"/>
            <a:chExt cx="4452749" cy="1206988"/>
          </a:xfrm>
        </p:grpSpPr>
        <p:cxnSp>
          <p:nvCxnSpPr>
            <p:cNvPr id="27" name="Connector: Elbow 117">
              <a:extLst>
                <a:ext uri="{FF2B5EF4-FFF2-40B4-BE49-F238E27FC236}">
                  <a16:creationId xmlns="" xmlns:a16="http://schemas.microsoft.com/office/drawing/2014/main" id="{069D5592-93F5-426A-8FD3-E64A17CEDCCC}"/>
                </a:ext>
              </a:extLst>
            </p:cNvPr>
            <p:cNvCxnSpPr>
              <a:cxnSpLocks/>
            </p:cNvCxnSpPr>
            <p:nvPr/>
          </p:nvCxnSpPr>
          <p:spPr>
            <a:xfrm rot="10800000" flipV="1">
              <a:off x="3802002" y="1101534"/>
              <a:ext cx="1076786" cy="57030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96234687-8E35-4EF1-8DED-496D95BFCCE0}"/>
                </a:ext>
              </a:extLst>
            </p:cNvPr>
            <p:cNvSpPr txBox="1"/>
            <p:nvPr/>
          </p:nvSpPr>
          <p:spPr>
            <a:xfrm>
              <a:off x="426039" y="464853"/>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lặng chăm</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im lặng và chăm chú</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F549FC17-ABF3-4499-924B-56C5FA1896A5}"/>
                </a:ext>
              </a:extLst>
            </p:cNvPr>
            <p:cNvSpPr txBox="1"/>
            <p:nvPr/>
          </p:nvSpPr>
          <p:spPr>
            <a:xfrm>
              <a:off x="723550" y="-196086"/>
              <a:ext cx="37125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T</a:t>
              </a: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ưng bừng</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quang cảnh, không khí nhộn nhịp, vui vẻ</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5" name="TextBox 24">
            <a:extLst>
              <a:ext uri="{FF2B5EF4-FFF2-40B4-BE49-F238E27FC236}">
                <a16:creationId xmlns="" xmlns:a16="http://schemas.microsoft.com/office/drawing/2014/main" id="{F549FC17-ABF3-4499-924B-56C5FA1896A5}"/>
              </a:ext>
            </a:extLst>
          </p:cNvPr>
          <p:cNvSpPr txBox="1"/>
          <p:nvPr/>
        </p:nvSpPr>
        <p:spPr>
          <a:xfrm>
            <a:off x="7845696" y="3663973"/>
            <a:ext cx="3712519" cy="1569660"/>
          </a:xfrm>
          <a:prstGeom prst="rect">
            <a:avLst/>
          </a:prstGeom>
          <a:noFill/>
        </p:spPr>
        <p:txBody>
          <a:bodyPr wrap="square" rtlCol="0">
            <a:spAutoFit/>
          </a:bodyPr>
          <a:lstStyle/>
          <a:p>
            <a:pPr lvl="0" algn="ctr">
              <a:defRPr/>
            </a:pPr>
            <a:r>
              <a:rPr kumimoji="0" lang="vi-VN" sz="3200" b="1" i="0" u="none" strike="noStrike" kern="1200" cap="none" spc="0" normalizeH="0" baseline="0" noProof="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smtClean="0">
                <a:solidFill>
                  <a:srgbClr val="ED7D31"/>
                </a:solidFill>
                <a:latin typeface="Cambria" panose="02040503050406030204" pitchFamily="18" charset="0"/>
                <a:ea typeface="Cambria" panose="02040503050406030204" pitchFamily="18" charset="0"/>
                <a:cs typeface="Calibri" panose="020F0502020204030204" pitchFamily="34" charset="0"/>
              </a:rPr>
              <a:t>Mấp máy</a:t>
            </a:r>
            <a:r>
              <a:rPr kumimoji="0" lang="en-US" sz="3200" b="1" i="0" u="none" strike="noStrike" kern="1200" cap="none" spc="0" normalizeH="0" baseline="0" noProof="0" smtClean="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Đôi</a:t>
            </a:r>
            <a:r>
              <a:rPr kumimoji="0" lang="en-US" sz="32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môi </a:t>
            </a:r>
            <a:r>
              <a:rPr lang="en-US" sz="3200" b="1" smtClean="0">
                <a:solidFill>
                  <a:srgbClr val="002060"/>
                </a:solidFill>
                <a:latin typeface="Times New Roman" panose="02020603050405020304" pitchFamily="18" charset="0"/>
                <a:cs typeface="Times New Roman" panose="02020603050405020304" pitchFamily="18" charset="0"/>
              </a:rPr>
              <a:t>cử </a:t>
            </a:r>
            <a:r>
              <a:rPr lang="en-US" sz="3200" b="1">
                <a:solidFill>
                  <a:srgbClr val="002060"/>
                </a:solidFill>
                <a:latin typeface="Times New Roman" panose="02020603050405020304" pitchFamily="18" charset="0"/>
                <a:cs typeface="Times New Roman" panose="02020603050405020304" pitchFamily="18" charset="0"/>
              </a:rPr>
              <a:t>động khẽ và liên tiếp khi nói</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34" name="Connector: Elbow 117">
            <a:extLst>
              <a:ext uri="{FF2B5EF4-FFF2-40B4-BE49-F238E27FC236}">
                <a16:creationId xmlns="" xmlns:a16="http://schemas.microsoft.com/office/drawing/2014/main" id="{08AA1B78-FAB9-407B-9BF2-60586FA42F9D}"/>
              </a:ext>
            </a:extLst>
          </p:cNvPr>
          <p:cNvCxnSpPr>
            <a:cxnSpLocks/>
          </p:cNvCxnSpPr>
          <p:nvPr/>
        </p:nvCxnSpPr>
        <p:spPr>
          <a:xfrm>
            <a:off x="7284322" y="4263891"/>
            <a:ext cx="726350" cy="708785"/>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5" name="图片 31" descr="图片包含 游戏机, 花, 房间&#10;&#10;描述已自动生成">
            <a:extLst>
              <a:ext uri="{FF2B5EF4-FFF2-40B4-BE49-F238E27FC236}">
                <a16:creationId xmlns="" xmlns:a16="http://schemas.microsoft.com/office/drawing/2014/main" id="{284D75FE-911F-A575-0074-1996D14A033D}"/>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
        <p:nvSpPr>
          <p:cNvPr id="8" name="TextBox 7">
            <a:extLst>
              <a:ext uri="{FF2B5EF4-FFF2-40B4-BE49-F238E27FC236}">
                <a16:creationId xmlns="" xmlns:a16="http://schemas.microsoft.com/office/drawing/2014/main" id="{41EE0C58-14EA-5D19-8EDC-6773A603C4EB}"/>
              </a:ext>
            </a:extLst>
          </p:cNvPr>
          <p:cNvSpPr txBox="1"/>
          <p:nvPr/>
        </p:nvSpPr>
        <p:spPr>
          <a:xfrm>
            <a:off x="2401788" y="1649542"/>
            <a:ext cx="67777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mtClean="0">
                <a:ln w="38100">
                  <a:noFill/>
                </a:ln>
                <a:solidFill>
                  <a:schemeClr val="accent2">
                    <a:lumMod val="75000"/>
                  </a:schemeClr>
                </a:solidFill>
                <a:latin typeface="Cambria" panose="02040503050406030204" pitchFamily="18" charset="0"/>
                <a:ea typeface="Cambria" panose="02040503050406030204" pitchFamily="18" charset="0"/>
              </a:rPr>
              <a:t>TÌM HIỂU BÀI</a:t>
            </a:r>
            <a:endParaRPr kumimoji="0" lang="en-US" sz="6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877892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2777866844"/>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 xmlns:a16="http://schemas.microsoft.com/office/drawing/2014/main" val="4122218231"/>
                    </a:ext>
                  </a:extLst>
                </a:gridCol>
                <a:gridCol w="3877702">
                  <a:extLst>
                    <a:ext uri="{9D8B030D-6E8A-4147-A177-3AD203B41FA5}">
                      <a16:colId xmlns="" xmlns:a16="http://schemas.microsoft.com/office/drawing/2014/main" val="2608063246"/>
                    </a:ext>
                  </a:extLst>
                </a:gridCol>
                <a:gridCol w="3168504">
                  <a:extLst>
                    <a:ext uri="{9D8B030D-6E8A-4147-A177-3AD203B41FA5}">
                      <a16:colId xmlns="" xmlns:a16="http://schemas.microsoft.com/office/drawing/2014/main" val="1933907584"/>
                    </a:ext>
                  </a:extLst>
                </a:gridCol>
              </a:tblGrid>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10320700"/>
                  </a:ext>
                </a:extLst>
              </a:tr>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Cô</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giáo</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135649247"/>
                  </a:ext>
                </a:extLst>
              </a:tr>
            </a:tbl>
          </a:graphicData>
        </a:graphic>
      </p:graphicFrame>
      <p:sp>
        <p:nvSpPr>
          <p:cNvPr id="6" name="TextBox 5">
            <a:extLst>
              <a:ext uri="{FF2B5EF4-FFF2-40B4-BE49-F238E27FC236}">
                <a16:creationId xmlns="" xmlns:a16="http://schemas.microsoft.com/office/drawing/2014/main" id="{82D09BA2-7A30-85D6-9265-14D0163C1122}"/>
              </a:ext>
            </a:extLst>
          </p:cNvPr>
          <p:cNvSpPr txBox="1"/>
          <p:nvPr/>
        </p:nvSpPr>
        <p:spPr>
          <a:xfrm>
            <a:off x="4465674" y="2615609"/>
            <a:ext cx="3763926"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Mắt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endParaRPr lang="en-US" sz="24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E3D9C0B6-61E8-F76B-9FCF-C9F809703F19}"/>
              </a:ext>
            </a:extLst>
          </p:cNvPr>
          <p:cNvSpPr txBox="1"/>
          <p:nvPr/>
        </p:nvSpPr>
        <p:spPr>
          <a:xfrm>
            <a:off x="4486939" y="3370520"/>
            <a:ext cx="3763926" cy="461665"/>
          </a:xfrm>
          <a:prstGeom prst="rect">
            <a:avLst/>
          </a:prstGeom>
          <a:noFill/>
        </p:spPr>
        <p:txBody>
          <a:bodyPr wrap="square" rtlCol="0">
            <a:spAutoFit/>
          </a:bodyPr>
          <a:lstStyle/>
          <a:p>
            <a:r>
              <a:rPr lang="en-US" sz="2400" smtClean="0">
                <a:solidFill>
                  <a:srgbClr val="002060"/>
                </a:solidFill>
                <a:latin typeface="Cambria" panose="02040503050406030204" pitchFamily="18" charset="0"/>
                <a:ea typeface="Cambria" panose="02040503050406030204" pitchFamily="18" charset="0"/>
              </a:rPr>
              <a:t>Nhìn theo cô mấp máy</a:t>
            </a:r>
            <a:endParaRPr lang="en-US" sz="24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643489AB-650E-CCBA-715E-230C945CAF37}"/>
              </a:ext>
            </a:extLst>
          </p:cNvPr>
          <p:cNvSpPr txBox="1"/>
          <p:nvPr/>
        </p:nvSpPr>
        <p:spPr>
          <a:xfrm>
            <a:off x="8259493" y="2471392"/>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a:t>
            </a:r>
            <a:r>
              <a:rPr lang="en-US" sz="24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ác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rất</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chăm</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nhìn</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lên </a:t>
            </a:r>
            <a:r>
              <a:rPr lang="en-US" sz="240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cô</a:t>
            </a:r>
            <a:r>
              <a:rPr lang="en-US" sz="24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giáo, theo dõi cô </a:t>
            </a:r>
            <a:r>
              <a:rPr lang="vi-VN" sz="2400" smtClean="0">
                <a:latin typeface="Times New Roman" panose="02020603050405020304" pitchFamily="18" charset="0"/>
                <a:cs typeface="Times New Roman" panose="02020603050405020304" pitchFamily="18" charset="0"/>
              </a:rPr>
              <a:t>ra </a:t>
            </a:r>
            <a:r>
              <a:rPr lang="vi-VN" sz="2400">
                <a:latin typeface="Times New Roman" panose="02020603050405020304" pitchFamily="18" charset="0"/>
                <a:cs typeface="Times New Roman" panose="02020603050405020304" pitchFamily="18" charset="0"/>
              </a:rPr>
              <a:t>hiệu bằng tay, </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đọc môi” (khẩu hình)</a:t>
            </a:r>
            <a:r>
              <a:rPr lang="en-US" sz="240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9064340E-7E19-58C3-0136-A1369FDCB3F4}"/>
              </a:ext>
            </a:extLst>
          </p:cNvPr>
          <p:cNvSpPr txBox="1"/>
          <p:nvPr/>
        </p:nvSpPr>
        <p:spPr>
          <a:xfrm>
            <a:off x="4455041" y="4295553"/>
            <a:ext cx="3763926"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Đôi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tay</a:t>
            </a:r>
            <a:r>
              <a:rPr lang="en-US" sz="2400" b="1"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mở</a:t>
            </a:r>
            <a:endParaRPr lang="en-US" sz="24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thanh</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
        <p:nvSpPr>
          <p:cNvPr id="9" name="TextBox 8"/>
          <p:cNvSpPr txBox="1"/>
          <p:nvPr/>
        </p:nvSpPr>
        <p:spPr>
          <a:xfrm>
            <a:off x="2194560" y="3832185"/>
            <a:ext cx="184731" cy="369332"/>
          </a:xfrm>
          <a:prstGeom prst="rect">
            <a:avLst/>
          </a:prstGeom>
          <a:noFill/>
        </p:spPr>
        <p:txBody>
          <a:bodyPr wrap="none" rtlCol="0">
            <a:spAutoFit/>
          </a:bodyPr>
          <a:lstStyle/>
          <a:p>
            <a:endParaRPr lang="en-US"/>
          </a:p>
        </p:txBody>
      </p:sp>
      <p:sp>
        <p:nvSpPr>
          <p:cNvPr id="14" name="TextBox 13"/>
          <p:cNvSpPr txBox="1"/>
          <p:nvPr/>
        </p:nvSpPr>
        <p:spPr>
          <a:xfrm>
            <a:off x="1865254" y="2425199"/>
            <a:ext cx="9848638" cy="3416320"/>
          </a:xfrm>
          <a:prstGeom prst="rect">
            <a:avLst/>
          </a:prstGeom>
          <a:solidFill>
            <a:schemeClr val="accent1">
              <a:lumMod val="40000"/>
              <a:lumOff val="60000"/>
            </a:schemeClr>
          </a:solidFill>
        </p:spPr>
        <p:txBody>
          <a:bodyPr wrap="square" rtlCol="0">
            <a:spAutoFit/>
          </a:bodyPr>
          <a:lstStyle/>
          <a:p>
            <a:r>
              <a:rPr lang="it-IT" sz="2400" smtClean="0"/>
              <a:t>    Bằng </a:t>
            </a:r>
            <a:r>
              <a:rPr lang="it-IT" sz="2400"/>
              <a:t>những động tác khéo léo, đôi bàn tay của cô đã gợi lên trong tâm trí các bạn học </a:t>
            </a:r>
            <a:r>
              <a:rPr lang="it-IT" sz="2400" smtClean="0"/>
              <a:t>sinh </a:t>
            </a:r>
            <a:r>
              <a:rPr lang="it-IT" sz="2400"/>
              <a:t>những hình ảnh và âm thanh của cuộc sống theo cách cảm nhận riêng của các bạn học sinh trong </a:t>
            </a:r>
            <a:r>
              <a:rPr lang="it-IT" sz="2400" smtClean="0"/>
              <a:t>lớp </a:t>
            </a:r>
            <a:r>
              <a:rPr lang="it-IT" sz="2400"/>
              <a:t>học đặc biệt này. </a:t>
            </a:r>
            <a:r>
              <a:rPr lang="vi-VN" sz="2400"/>
              <a:t>Đối với </a:t>
            </a:r>
            <a:r>
              <a:rPr lang="en-US" sz="2400" smtClean="0"/>
              <a:t>những em</a:t>
            </a:r>
            <a:r>
              <a:rPr lang="vi-VN" sz="2400" smtClean="0"/>
              <a:t> </a:t>
            </a:r>
            <a:r>
              <a:rPr lang="vi-VN" sz="2400"/>
              <a:t>không thế nghe được từ nhỏ, chưa bao giờ nghe tiếng nói, </a:t>
            </a:r>
            <a:r>
              <a:rPr lang="vi-VN" sz="2400" smtClean="0"/>
              <a:t>cách </a:t>
            </a:r>
            <a:r>
              <a:rPr lang="vi-VN" sz="2400"/>
              <a:t>giao tiếp thích hợp nhât với các em trước tiên là qua nét mặt, điệu bộ, ra hiệu bằng tay, “đọc môi” (khẩu hình), </a:t>
            </a:r>
            <a:r>
              <a:rPr lang="vi-VN" sz="2400" smtClean="0"/>
              <a:t>kết </a:t>
            </a:r>
            <a:r>
              <a:rPr lang="vi-VN" sz="2400"/>
              <a:t>hợp giữa chữ với hình. Việc giúp các bạn nhớ các kí hiệu của tay và đọc khẩu hình ở giai đoạn ban đầu rất khó khăn, vất vả.</a:t>
            </a:r>
            <a:endParaRPr lang="en-US" sz="2400"/>
          </a:p>
          <a:p>
            <a:endParaRPr lang="en-US" sz="2400"/>
          </a:p>
        </p:txBody>
      </p:sp>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 xmlns:a16="http://schemas.microsoft.com/office/drawing/2014/main" id="{166DEA73-AC4D-9440-4E08-E3895C351389}"/>
                </a:ext>
              </a:extLst>
            </p:cNvPr>
            <p:cNvSpPr txBox="1">
              <a:spLocks/>
            </p:cNvSpPr>
            <p:nvPr/>
          </p:nvSpPr>
          <p:spPr>
            <a:xfrm>
              <a:off x="5943413" y="2000787"/>
              <a:ext cx="5381756" cy="3585248"/>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Đây là lớp học của các bạn HS khiếm thính. Các bạn không nghe được, vì chưa bao giờ nghe được âm thanh xung quanh cũng như tiếng nói nên các bạn cũng không nói được. Việc học tập của các bạn sẽ vô cùng khó khăn.</a:t>
              </a:r>
            </a:p>
          </p:txBody>
        </p:sp>
      </p:grpSp>
      <p:sp>
        <p:nvSpPr>
          <p:cNvPr id="4" name="TextBox 3"/>
          <p:cNvSpPr txBox="1"/>
          <p:nvPr/>
        </p:nvSpPr>
        <p:spPr>
          <a:xfrm>
            <a:off x="2855466" y="2222602"/>
            <a:ext cx="8716591" cy="3970318"/>
          </a:xfrm>
          <a:prstGeom prst="rect">
            <a:avLst/>
          </a:prstGeom>
          <a:noFill/>
        </p:spPr>
        <p:txBody>
          <a:bodyPr wrap="square" rtlCol="0">
            <a:spAutoFit/>
          </a:bodyPr>
          <a:lstStyle/>
          <a:p>
            <a:r>
              <a:rPr lang="it-IT" sz="2800"/>
              <a:t>Ngày ngày, tháng tháng, năm năm, các bạn (HS khiếm thính ở mức độ nặng nhất) phải sống </a:t>
            </a:r>
            <a:r>
              <a:rPr lang="it-IT" sz="2800" smtClean="0"/>
              <a:t>trong </a:t>
            </a:r>
            <a:r>
              <a:rPr lang="it-IT" sz="2800"/>
              <a:t>một thế giới vắng âm thanh. Vì thế, các bạn cũng không nói được, không giao tiếp </a:t>
            </a:r>
            <a:r>
              <a:rPr lang="it-IT" sz="2800" smtClean="0"/>
              <a:t>được bằng </a:t>
            </a:r>
            <a:r>
              <a:rPr lang="it-IT" sz="2800"/>
              <a:t>tiếng nói, bằng ngôn ngữ. Để có kiến thức, khám phá, chiếm lĩnh kiến thức được ghi lại </a:t>
            </a:r>
            <a:r>
              <a:rPr lang="it-IT" sz="2800" smtClean="0"/>
              <a:t>bằng </a:t>
            </a:r>
            <a:r>
              <a:rPr lang="it-IT" sz="2800"/>
              <a:t>ngôn ngữ, các bạn phải học rất vất vả để có thể kết nối kênh hình hoặc các kí hiệu </a:t>
            </a:r>
            <a:r>
              <a:rPr lang="it-IT" sz="2800" smtClean="0"/>
              <a:t>với kênh </a:t>
            </a:r>
            <a:r>
              <a:rPr lang="it-IT" sz="2800"/>
              <a:t>chữ.</a:t>
            </a:r>
            <a:endParaRPr lang="en-US" sz="2800"/>
          </a:p>
          <a:p>
            <a:endParaRPr lang="en-US" sz="2800"/>
          </a:p>
        </p:txBody>
      </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 xmlns:a16="http://schemas.microsoft.com/office/drawing/2014/main" id="{A136BDAA-2C6E-275B-3728-1F6B47CFC8BD}"/>
              </a:ext>
            </a:extLst>
          </p:cNvPr>
          <p:cNvPicPr>
            <a:picLocks noChangeAspect="1"/>
          </p:cNvPicPr>
          <p:nvPr/>
        </p:nvPicPr>
        <p:blipFill>
          <a:blip r:embed="rId5"/>
          <a:stretch>
            <a:fillRect/>
          </a:stretch>
        </p:blipFill>
        <p:spPr>
          <a:xfrm>
            <a:off x="2597223" y="1936343"/>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74A89B00-5BAB-F5B6-A3A4-BD3E9BC6318C}"/>
              </a:ext>
            </a:extLst>
          </p:cNvPr>
          <p:cNvSpPr/>
          <p:nvPr/>
        </p:nvSpPr>
        <p:spPr>
          <a:xfrm>
            <a:off x="675874" y="103653"/>
            <a:ext cx="10679698" cy="151249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 xmlns:a16="http://schemas.microsoft.com/office/drawing/2014/main" id="{5A79B62C-E2FF-DD85-7905-2554B000B7D1}"/>
              </a:ext>
            </a:extLst>
          </p:cNvPr>
          <p:cNvSpPr txBox="1"/>
          <p:nvPr/>
        </p:nvSpPr>
        <p:spPr>
          <a:xfrm>
            <a:off x="1382233" y="520995"/>
            <a:ext cx="9494874" cy="830997"/>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Cô giáo đã giúp các bạn học sinh cảm nhận những hình ảnh cùng âm thanh rộn rã, tưng bừng của cuộc sống, đó là:</a:t>
            </a:r>
          </a:p>
        </p:txBody>
      </p:sp>
      <p:pic>
        <p:nvPicPr>
          <p:cNvPr id="8" name="Picture 7">
            <a:extLst>
              <a:ext uri="{FF2B5EF4-FFF2-40B4-BE49-F238E27FC236}">
                <a16:creationId xmlns="" xmlns:a16="http://schemas.microsoft.com/office/drawing/2014/main" id="{ABB5C102-2AA1-BB01-9C85-BC35906E8210}"/>
              </a:ext>
            </a:extLst>
          </p:cNvPr>
          <p:cNvPicPr>
            <a:picLocks noChangeAspect="1"/>
          </p:cNvPicPr>
          <p:nvPr/>
        </p:nvPicPr>
        <p:blipFill>
          <a:blip r:embed="rId4"/>
          <a:stretch>
            <a:fillRect/>
          </a:stretch>
        </p:blipFill>
        <p:spPr>
          <a:xfrm>
            <a:off x="902659" y="2168710"/>
            <a:ext cx="3371630" cy="2323691"/>
          </a:xfrm>
          <a:prstGeom prst="rect">
            <a:avLst/>
          </a:prstGeom>
        </p:spPr>
      </p:pic>
      <p:grpSp>
        <p:nvGrpSpPr>
          <p:cNvPr id="13" name="Group 12">
            <a:extLst>
              <a:ext uri="{FF2B5EF4-FFF2-40B4-BE49-F238E27FC236}">
                <a16:creationId xmlns="" xmlns:a16="http://schemas.microsoft.com/office/drawing/2014/main" id="{98FE318F-D109-6A81-EF30-76628DCC714B}"/>
              </a:ext>
            </a:extLst>
          </p:cNvPr>
          <p:cNvGrpSpPr/>
          <p:nvPr/>
        </p:nvGrpSpPr>
        <p:grpSpPr>
          <a:xfrm>
            <a:off x="701748" y="4754789"/>
            <a:ext cx="3838353" cy="1624746"/>
            <a:chOff x="627321" y="4903645"/>
            <a:chExt cx="3838353" cy="1624746"/>
          </a:xfrm>
        </p:grpSpPr>
        <p:sp>
          <p:nvSpPr>
            <p:cNvPr id="10" name="Freeform 10">
              <a:extLst>
                <a:ext uri="{FF2B5EF4-FFF2-40B4-BE49-F238E27FC236}">
                  <a16:creationId xmlns=""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D7590659-2439-BF84-56D9-5AFD9909E93B}"/>
                </a:ext>
              </a:extLst>
            </p:cNvPr>
            <p:cNvSpPr txBox="1"/>
            <p:nvPr/>
          </p:nvSpPr>
          <p:spPr>
            <a:xfrm>
              <a:off x="1446029" y="5263117"/>
              <a:ext cx="2626242" cy="923330"/>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chim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sẻ</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vụt</a:t>
              </a:r>
              <a:r>
                <a:rPr lang="en-US" sz="1800" b="1" i="0" u="none" strike="noStrike" dirty="0">
                  <a:solidFill>
                    <a:srgbClr val="002060"/>
                  </a:solidFill>
                  <a:effectLst/>
                  <a:latin typeface="Cambria" panose="02040503050406030204" pitchFamily="18" charset="0"/>
                  <a:ea typeface="Cambria" panose="02040503050406030204" pitchFamily="18" charset="0"/>
                </a:rPr>
                <a:t> qua song </a:t>
              </a:r>
              <a:r>
                <a:rPr lang="en-US" sz="1800" b="1" i="0" u="none" strike="noStrike" dirty="0" err="1">
                  <a:solidFill>
                    <a:srgbClr val="002060"/>
                  </a:solidFill>
                  <a:effectLst/>
                  <a:latin typeface="Cambria" panose="02040503050406030204" pitchFamily="18" charset="0"/>
                  <a:ea typeface="Cambria" panose="02040503050406030204" pitchFamily="18" charset="0"/>
                </a:rPr>
                <a:t>cửa</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hót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ỏi</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trong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nắng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vàng</a:t>
              </a:r>
              <a:r>
                <a:rPr lang="en-US" sz="1800" b="1" i="0" u="none" strike="noStrike" dirty="0">
                  <a:solidFill>
                    <a:srgbClr val="002060"/>
                  </a:solidFill>
                  <a:effectLst/>
                  <a:latin typeface="Cambria" panose="02040503050406030204" pitchFamily="18" charset="0"/>
                  <a:ea typeface="Cambria" panose="02040503050406030204" pitchFamily="18" charset="0"/>
                </a:rPr>
                <a:t>.</a:t>
              </a:r>
              <a:endParaRPr lang="en-US"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 xmlns:a16="http://schemas.microsoft.com/office/drawing/2014/main" id="{B11E2DAA-4924-DB40-395D-FFB926A44C64}"/>
              </a:ext>
            </a:extLst>
          </p:cNvPr>
          <p:cNvPicPr>
            <a:picLocks noChangeAspect="1"/>
          </p:cNvPicPr>
          <p:nvPr/>
        </p:nvPicPr>
        <p:blipFill>
          <a:blip r:embed="rId7"/>
          <a:stretch>
            <a:fillRect/>
          </a:stretch>
        </p:blipFill>
        <p:spPr>
          <a:xfrm>
            <a:off x="6532377" y="2238707"/>
            <a:ext cx="3333709" cy="2280131"/>
          </a:xfrm>
          <a:prstGeom prst="rect">
            <a:avLst/>
          </a:prstGeom>
        </p:spPr>
      </p:pic>
      <p:grpSp>
        <p:nvGrpSpPr>
          <p:cNvPr id="16" name="Group 15">
            <a:extLst>
              <a:ext uri="{FF2B5EF4-FFF2-40B4-BE49-F238E27FC236}">
                <a16:creationId xmlns="" xmlns:a16="http://schemas.microsoft.com/office/drawing/2014/main" id="{AD5281BA-856E-AF74-0524-C788871ED714}"/>
              </a:ext>
            </a:extLst>
          </p:cNvPr>
          <p:cNvGrpSpPr/>
          <p:nvPr/>
        </p:nvGrpSpPr>
        <p:grpSpPr>
          <a:xfrm>
            <a:off x="6347636" y="4690994"/>
            <a:ext cx="3838353" cy="1624746"/>
            <a:chOff x="627321" y="4903645"/>
            <a:chExt cx="3838353" cy="1624746"/>
          </a:xfrm>
        </p:grpSpPr>
        <p:sp>
          <p:nvSpPr>
            <p:cNvPr id="17" name="Freeform 10">
              <a:extLst>
                <a:ext uri="{FF2B5EF4-FFF2-40B4-BE49-F238E27FC236}">
                  <a16:creationId xmlns=""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8" name="TextBox 17">
              <a:extLst>
                <a:ext uri="{FF2B5EF4-FFF2-40B4-BE49-F238E27FC236}">
                  <a16:creationId xmlns="" xmlns:a16="http://schemas.microsoft.com/office/drawing/2014/main" id="{6A86908C-D636-7F8E-BCB8-922599C0646A}"/>
                </a:ext>
              </a:extLst>
            </p:cNvPr>
            <p:cNvSpPr txBox="1"/>
            <p:nvPr/>
          </p:nvSpPr>
          <p:spPr>
            <a:xfrm>
              <a:off x="1446028" y="5326913"/>
              <a:ext cx="2796363" cy="646331"/>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hạt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cây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tách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vỏ</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nảy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mầm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bật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dậy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từ</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đất</a:t>
              </a:r>
              <a:endParaRPr lang="en-US"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2780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00BE9E4-D7B2-B1CC-75F8-1C82F1AF134C}"/>
              </a:ext>
            </a:extLst>
          </p:cNvPr>
          <p:cNvPicPr>
            <a:picLocks noChangeAspect="1"/>
          </p:cNvPicPr>
          <p:nvPr/>
        </p:nvPicPr>
        <p:blipFill>
          <a:blip r:embed="rId2"/>
          <a:stretch>
            <a:fillRect/>
          </a:stretch>
        </p:blipFill>
        <p:spPr>
          <a:xfrm>
            <a:off x="792678" y="376570"/>
            <a:ext cx="3251413" cy="2196510"/>
          </a:xfrm>
          <a:prstGeom prst="rect">
            <a:avLst/>
          </a:prstGeom>
        </p:spPr>
      </p:pic>
      <p:grpSp>
        <p:nvGrpSpPr>
          <p:cNvPr id="7" name="Group 6">
            <a:extLst>
              <a:ext uri="{FF2B5EF4-FFF2-40B4-BE49-F238E27FC236}">
                <a16:creationId xmlns="" xmlns:a16="http://schemas.microsoft.com/office/drawing/2014/main" id="{5736913A-A288-9FB8-2252-310588DE0617}"/>
              </a:ext>
            </a:extLst>
          </p:cNvPr>
          <p:cNvGrpSpPr/>
          <p:nvPr/>
        </p:nvGrpSpPr>
        <p:grpSpPr>
          <a:xfrm>
            <a:off x="595422" y="2362464"/>
            <a:ext cx="3838353" cy="1751512"/>
            <a:chOff x="627321" y="4903645"/>
            <a:chExt cx="3838353" cy="1751512"/>
          </a:xfrm>
        </p:grpSpPr>
        <p:sp>
          <p:nvSpPr>
            <p:cNvPr id="9" name="Freeform 10">
              <a:extLst>
                <a:ext uri="{FF2B5EF4-FFF2-40B4-BE49-F238E27FC236}">
                  <a16:creationId xmlns=""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 xmlns:a16="http://schemas.microsoft.com/office/drawing/2014/main" id="{86A910B4-7263-D05C-DC04-FF68BD2581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917" y="244548"/>
            <a:ext cx="2821439" cy="2821439"/>
          </a:xfrm>
          <a:prstGeom prst="rect">
            <a:avLst/>
          </a:prstGeom>
        </p:spPr>
      </p:pic>
      <p:grpSp>
        <p:nvGrpSpPr>
          <p:cNvPr id="19" name="Group 18">
            <a:extLst>
              <a:ext uri="{FF2B5EF4-FFF2-40B4-BE49-F238E27FC236}">
                <a16:creationId xmlns="" xmlns:a16="http://schemas.microsoft.com/office/drawing/2014/main" id="{4B687A65-658E-55D5-295C-92FAC085167B}"/>
              </a:ext>
            </a:extLst>
          </p:cNvPr>
          <p:cNvGrpSpPr/>
          <p:nvPr/>
        </p:nvGrpSpPr>
        <p:grpSpPr>
          <a:xfrm>
            <a:off x="4678324" y="2362464"/>
            <a:ext cx="3434317" cy="1624746"/>
            <a:chOff x="627321" y="4903645"/>
            <a:chExt cx="3838353" cy="1624746"/>
          </a:xfrm>
        </p:grpSpPr>
        <p:sp>
          <p:nvSpPr>
            <p:cNvPr id="20" name="Freeform 10">
              <a:extLst>
                <a:ext uri="{FF2B5EF4-FFF2-40B4-BE49-F238E27FC236}">
                  <a16:creationId xmlns="" xmlns:a16="http://schemas.microsoft.com/office/drawing/2014/main" id="{359D0F44-3140-EDD6-94E6-5DF640ADF990}"/>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Picture 22">
            <a:extLst>
              <a:ext uri="{FF2B5EF4-FFF2-40B4-BE49-F238E27FC236}">
                <a16:creationId xmlns="" xmlns:a16="http://schemas.microsoft.com/office/drawing/2014/main" id="{3575FDF1-AF10-9D2B-355F-419E10CA642C}"/>
              </a:ext>
            </a:extLst>
          </p:cNvPr>
          <p:cNvPicPr>
            <a:picLocks noChangeAspect="1"/>
          </p:cNvPicPr>
          <p:nvPr/>
        </p:nvPicPr>
        <p:blipFill>
          <a:blip r:embed="rId6"/>
          <a:stretch>
            <a:fillRect/>
          </a:stretch>
        </p:blipFill>
        <p:spPr>
          <a:xfrm>
            <a:off x="8765546" y="582575"/>
            <a:ext cx="2802677" cy="1932881"/>
          </a:xfrm>
          <a:prstGeom prst="rect">
            <a:avLst/>
          </a:prstGeom>
        </p:spPr>
      </p:pic>
      <p:grpSp>
        <p:nvGrpSpPr>
          <p:cNvPr id="24" name="Group 23">
            <a:extLst>
              <a:ext uri="{FF2B5EF4-FFF2-40B4-BE49-F238E27FC236}">
                <a16:creationId xmlns="" xmlns:a16="http://schemas.microsoft.com/office/drawing/2014/main" id="{19EAF022-7BC0-7BB1-0EE5-2EAEB5DA6F2A}"/>
              </a:ext>
            </a:extLst>
          </p:cNvPr>
          <p:cNvGrpSpPr/>
          <p:nvPr/>
        </p:nvGrpSpPr>
        <p:grpSpPr>
          <a:xfrm>
            <a:off x="8293394" y="2383729"/>
            <a:ext cx="3434317" cy="1624746"/>
            <a:chOff x="627321" y="4903645"/>
            <a:chExt cx="3838353" cy="1624746"/>
          </a:xfrm>
        </p:grpSpPr>
        <p:sp>
          <p:nvSpPr>
            <p:cNvPr id="25" name="Freeform 10">
              <a:extLst>
                <a:ext uri="{FF2B5EF4-FFF2-40B4-BE49-F238E27FC236}">
                  <a16:creationId xmlns="" xmlns:a16="http://schemas.microsoft.com/office/drawing/2014/main" id="{8A4FAD0E-1DF4-7337-DF16-11C208ACDA61}"/>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6" name="TextBox 25">
              <a:extLst>
                <a:ext uri="{FF2B5EF4-FFF2-40B4-BE49-F238E27FC236}">
                  <a16:creationId xmlns=""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Tiếng tàu biển buông neo.</a:t>
              </a:r>
            </a:p>
          </p:txBody>
        </p:sp>
      </p:grpSp>
      <p:pic>
        <p:nvPicPr>
          <p:cNvPr id="4" name="Picture 3">
            <a:extLst>
              <a:ext uri="{FF2B5EF4-FFF2-40B4-BE49-F238E27FC236}">
                <a16:creationId xmlns="" xmlns:a16="http://schemas.microsoft.com/office/drawing/2014/main" id="{60B279E3-2DEB-A424-7DD6-855F659894BC}"/>
              </a:ext>
            </a:extLst>
          </p:cNvPr>
          <p:cNvPicPr>
            <a:picLocks noChangeAspect="1"/>
          </p:cNvPicPr>
          <p:nvPr/>
        </p:nvPicPr>
        <p:blipFill>
          <a:blip r:embed="rId7"/>
          <a:stretch>
            <a:fillRect/>
          </a:stretch>
        </p:blipFill>
        <p:spPr>
          <a:xfrm>
            <a:off x="1981641" y="4038156"/>
            <a:ext cx="2951863" cy="1949343"/>
          </a:xfrm>
          <a:prstGeom prst="rect">
            <a:avLst/>
          </a:prstGeom>
        </p:spPr>
      </p:pic>
      <p:grpSp>
        <p:nvGrpSpPr>
          <p:cNvPr id="5" name="Group 4">
            <a:extLst>
              <a:ext uri="{FF2B5EF4-FFF2-40B4-BE49-F238E27FC236}">
                <a16:creationId xmlns="" xmlns:a16="http://schemas.microsoft.com/office/drawing/2014/main" id="{8B480411-910D-48B5-91CA-218DD9BED511}"/>
              </a:ext>
            </a:extLst>
          </p:cNvPr>
          <p:cNvGrpSpPr/>
          <p:nvPr/>
        </p:nvGrpSpPr>
        <p:grpSpPr>
          <a:xfrm>
            <a:off x="1297170" y="5350213"/>
            <a:ext cx="3838353" cy="1624746"/>
            <a:chOff x="627321" y="4903645"/>
            <a:chExt cx="3838353" cy="1624746"/>
          </a:xfrm>
        </p:grpSpPr>
        <p:sp>
          <p:nvSpPr>
            <p:cNvPr id="6" name="Freeform 10">
              <a:extLst>
                <a:ext uri="{FF2B5EF4-FFF2-40B4-BE49-F238E27FC236}">
                  <a16:creationId xmlns=""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vó ngựa khua ran vách đá.</a:t>
              </a:r>
            </a:p>
          </p:txBody>
        </p:sp>
      </p:grpSp>
      <p:pic>
        <p:nvPicPr>
          <p:cNvPr id="10" name="vang">
            <a:hlinkClick r:id="rId8" action="ppaction://hlinksldjump"/>
            <a:extLst>
              <a:ext uri="{FF2B5EF4-FFF2-40B4-BE49-F238E27FC236}">
                <a16:creationId xmlns="" xmlns:a16="http://schemas.microsoft.com/office/drawing/2014/main" id="{AFF1ED0F-A981-3587-3A88-69BEB469B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305" y="3816342"/>
            <a:ext cx="2014592" cy="2082652"/>
          </a:xfrm>
          <a:prstGeom prst="rect">
            <a:avLst/>
          </a:prstGeom>
        </p:spPr>
      </p:pic>
      <p:grpSp>
        <p:nvGrpSpPr>
          <p:cNvPr id="12" name="Group 11">
            <a:extLst>
              <a:ext uri="{FF2B5EF4-FFF2-40B4-BE49-F238E27FC236}">
                <a16:creationId xmlns="" xmlns:a16="http://schemas.microsoft.com/office/drawing/2014/main" id="{6B1EEE92-E023-CD02-F608-33CB0840BDB1}"/>
              </a:ext>
            </a:extLst>
          </p:cNvPr>
          <p:cNvGrpSpPr/>
          <p:nvPr/>
        </p:nvGrpSpPr>
        <p:grpSpPr>
          <a:xfrm>
            <a:off x="6188147" y="5286417"/>
            <a:ext cx="3838353" cy="1624746"/>
            <a:chOff x="627321" y="4903645"/>
            <a:chExt cx="3838353" cy="1624746"/>
          </a:xfrm>
        </p:grpSpPr>
        <p:sp>
          <p:nvSpPr>
            <p:cNvPr id="13" name="Freeform 10">
              <a:extLst>
                <a:ext uri="{FF2B5EF4-FFF2-40B4-BE49-F238E27FC236}">
                  <a16:creationId xmlns=""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Ngôi sao mọc khi chiều buông, đêm xuống.</a:t>
              </a:r>
            </a:p>
          </p:txBody>
        </p:sp>
      </p:grpSp>
      <p:sp>
        <p:nvSpPr>
          <p:cNvPr id="2" name="TextBox 1"/>
          <p:cNvSpPr txBox="1"/>
          <p:nvPr/>
        </p:nvSpPr>
        <p:spPr>
          <a:xfrm>
            <a:off x="494882" y="2573815"/>
            <a:ext cx="11232829" cy="3970318"/>
          </a:xfrm>
          <a:prstGeom prst="rect">
            <a:avLst/>
          </a:prstGeom>
          <a:solidFill>
            <a:schemeClr val="accent4">
              <a:lumMod val="40000"/>
              <a:lumOff val="60000"/>
            </a:schemeClr>
          </a:solidFill>
        </p:spPr>
        <p:txBody>
          <a:bodyPr wrap="square" rtlCol="0">
            <a:spAutoFit/>
          </a:bodyPr>
          <a:lstStyle/>
          <a:p>
            <a:r>
              <a:rPr lang="en-US" sz="3600" smtClean="0"/>
              <a:t>     </a:t>
            </a:r>
            <a:r>
              <a:rPr lang="vi-VN" sz="3600" smtClean="0"/>
              <a:t>Bằng </a:t>
            </a:r>
            <a:r>
              <a:rPr lang="vi-VN" sz="3600"/>
              <a:t>những động tác cụp - mở của bàn tay, ngón tay, </a:t>
            </a:r>
            <a:r>
              <a:rPr lang="vi-VN" sz="3600" smtClean="0"/>
              <a:t>cô</a:t>
            </a:r>
            <a:r>
              <a:rPr lang="en-US" sz="3600" smtClean="0"/>
              <a:t> </a:t>
            </a:r>
            <a:r>
              <a:rPr lang="vi-VN" sz="3600" smtClean="0"/>
              <a:t>giáo </a:t>
            </a:r>
            <a:r>
              <a:rPr lang="vi-VN" sz="3600"/>
              <a:t>đã gợi lên trong tâm trí </a:t>
            </a:r>
            <a:r>
              <a:rPr lang="vi-VN" sz="3600" smtClean="0"/>
              <a:t>học </a:t>
            </a:r>
            <a:r>
              <a:rPr lang="vi-VN" sz="3600"/>
              <a:t>sinh mình những hình ảnh của cuộc sống. Dựa vào lời thơ, họạ sĩ đã vẽ minh hoạ </a:t>
            </a:r>
            <a:r>
              <a:rPr lang="vi-VN" sz="3600" smtClean="0"/>
              <a:t>về </a:t>
            </a:r>
            <a:r>
              <a:rPr lang="vi-VN" sz="3600"/>
              <a:t>những điều cô giáo đã làm sống dậy trong tâm trí các bạn học sinh: cả hình ảnh và </a:t>
            </a:r>
            <a:r>
              <a:rPr lang="vi-VN" sz="3600" smtClean="0"/>
              <a:t>âm </a:t>
            </a:r>
            <a:r>
              <a:rPr lang="vi-VN" sz="3600"/>
              <a:t>thanh của cuộc sống.</a:t>
            </a:r>
            <a:endParaRPr lang="en-US" sz="3600"/>
          </a:p>
          <a:p>
            <a:endParaRPr lang="en-US" sz="3600" smtClean="0"/>
          </a:p>
        </p:txBody>
      </p:sp>
    </p:spTree>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4:</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 xmlns:a16="http://schemas.microsoft.com/office/drawing/2014/main" id="{9BB35352-B3B2-68F9-2368-98024557AC98}"/>
              </a:ext>
            </a:extLst>
          </p:cNvPr>
          <p:cNvGrpSpPr/>
          <p:nvPr/>
        </p:nvGrpSpPr>
        <p:grpSpPr>
          <a:xfrm>
            <a:off x="1972558" y="1881389"/>
            <a:ext cx="9457441" cy="4440069"/>
            <a:chOff x="1834150" y="1963118"/>
            <a:chExt cx="5449824" cy="2061234"/>
          </a:xfrm>
        </p:grpSpPr>
        <p:sp>
          <p:nvSpPr>
            <p:cNvPr id="5" name="Rectangle: Diagonal Corners Rounded 4">
              <a:extLst>
                <a:ext uri="{FF2B5EF4-FFF2-40B4-BE49-F238E27FC236}">
                  <a16:creationId xmlns=""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 xmlns:a16="http://schemas.microsoft.com/office/drawing/2014/main" id="{A6CBBAD6-07D1-DA2C-6A7A-097053ED48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 xmlns:a16="http://schemas.microsoft.com/office/drawing/2014/main" id="{11881F65-FA9D-4A3B-7412-432EB250D08D}"/>
                </a:ext>
              </a:extLst>
            </p:cNvPr>
            <p:cNvSpPr txBox="1"/>
            <p:nvPr/>
          </p:nvSpPr>
          <p:spPr>
            <a:xfrm>
              <a:off x="2353577" y="2495530"/>
              <a:ext cx="4635608" cy="152882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Các chi tiết: “Mắt sáng nhìn lên bảng”, “Các bé vẫn lặng chăm/ Nhìn theo cô mấp máy” cho thấy các bạn học sinh trong lớp học tập chăm chú, tích cực. Giờ học của cô cuốn hút các bạn học sinh, phương pháp dạy của cô giúp các bạn cảm nhận được bao điều thú vị của cuộc sống; giúp các bạn cảm nhận được cuộc sống tưng bừng âm thanh theo một cách riêng;...</a:t>
              </a:r>
            </a:p>
          </p:txBody>
        </p:sp>
      </p:gr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Cambria" panose="02040503050406030204" pitchFamily="18" charset="0"/>
                <a:ea typeface="Cambria" panose="020405030504060302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 xmlns:a16="http://schemas.microsoft.com/office/drawing/2014/main" id="{A6CBBAD6-07D1-DA2C-6A7A-097053ED48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 xmlns:a16="http://schemas.microsoft.com/office/drawing/2014/main" id="{11881F65-FA9D-4A3B-7412-432EB250D08D}"/>
                </a:ext>
              </a:extLst>
            </p:cNvPr>
            <p:cNvSpPr txBox="1"/>
            <p:nvPr/>
          </p:nvSpPr>
          <p:spPr>
            <a:xfrm>
              <a:off x="2363773" y="2424602"/>
              <a:ext cx="4807687" cy="15510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 hiểu được ý nghĩa của câu chữ, giúp các em cảm nhận được những thanh âm của cuộc sống, có thể nghe tiếng vỗ cánh của chim non, có thể cảm nhận được điều diệu kì của tiếng hót... Trước vẻ hồn nhiên và sự chăm chú, háo hức học tập của các em HS, cô giáo đã vui mừng, đã xúc động trào nước mắt (Ai nụ cười rưng rưng).</a:t>
              </a:r>
            </a:p>
          </p:txBody>
        </p:sp>
      </p:grpSp>
      <p:sp>
        <p:nvSpPr>
          <p:cNvPr id="3" name="TextBox 2"/>
          <p:cNvSpPr txBox="1"/>
          <p:nvPr/>
        </p:nvSpPr>
        <p:spPr>
          <a:xfrm>
            <a:off x="1776549" y="3213956"/>
            <a:ext cx="184731" cy="369332"/>
          </a:xfrm>
          <a:prstGeom prst="rect">
            <a:avLst/>
          </a:prstGeom>
          <a:noFill/>
        </p:spPr>
        <p:txBody>
          <a:bodyPr wrap="none" rtlCol="0">
            <a:spAutoFit/>
          </a:bodyPr>
          <a:lstStyle/>
          <a:p>
            <a:endParaRPr lang="en-US"/>
          </a:p>
        </p:txBody>
      </p:sp>
      <p:sp>
        <p:nvSpPr>
          <p:cNvPr id="12" name="TextBox 11"/>
          <p:cNvSpPr txBox="1"/>
          <p:nvPr/>
        </p:nvSpPr>
        <p:spPr>
          <a:xfrm>
            <a:off x="1358683" y="2575609"/>
            <a:ext cx="9836501" cy="3416320"/>
          </a:xfrm>
          <a:prstGeom prst="rect">
            <a:avLst/>
          </a:prstGeom>
          <a:solidFill>
            <a:schemeClr val="accent4">
              <a:lumMod val="40000"/>
              <a:lumOff val="60000"/>
            </a:schemeClr>
          </a:solidFill>
        </p:spPr>
        <p:txBody>
          <a:bodyPr wrap="square" rtlCol="0">
            <a:spAutoFit/>
          </a:bodyPr>
          <a:lstStyle/>
          <a:p>
            <a:r>
              <a:rPr lang="en-US" sz="3600" smtClean="0"/>
              <a:t>     </a:t>
            </a:r>
          </a:p>
          <a:p>
            <a:r>
              <a:rPr lang="en-US" sz="3600"/>
              <a:t> </a:t>
            </a:r>
            <a:r>
              <a:rPr lang="en-US" sz="3600" smtClean="0"/>
              <a:t>    </a:t>
            </a:r>
            <a:r>
              <a:rPr lang="nl-NL" sz="3600" smtClean="0"/>
              <a:t>Các </a:t>
            </a:r>
            <a:r>
              <a:rPr lang="nl-NL" sz="3600"/>
              <a:t>em học smh như những cánh chim non, tất cả đều được chắp cánh bay cao, bay xa bởi tình yêu thương vô bờ và sự </a:t>
            </a:r>
            <a:r>
              <a:rPr lang="nl-NL" sz="3600" smtClean="0"/>
              <a:t>nhiệt huyết, tận </a:t>
            </a:r>
            <a:r>
              <a:rPr lang="nl-NL" sz="3600"/>
              <a:t>tâm với nghề của thầy cô giáo</a:t>
            </a:r>
            <a:r>
              <a:rPr lang="nl-NL" sz="3600" smtClean="0"/>
              <a:t>.</a:t>
            </a:r>
          </a:p>
          <a:p>
            <a:endParaRPr lang="en-US" sz="3600" smtClean="0"/>
          </a:p>
        </p:txBody>
      </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576F3014-FDAA-227D-35E1-6434E8FF7D7F}"/>
              </a:ext>
            </a:extLst>
          </p:cNvPr>
          <p:cNvGrpSpPr/>
          <p:nvPr/>
        </p:nvGrpSpPr>
        <p:grpSpPr>
          <a:xfrm>
            <a:off x="649202" y="520236"/>
            <a:ext cx="4054831" cy="2887289"/>
            <a:chOff x="656289" y="1290397"/>
            <a:chExt cx="3973197" cy="3431754"/>
          </a:xfrm>
        </p:grpSpPr>
        <p:sp>
          <p:nvSpPr>
            <p:cNvPr id="4" name="Speech Bubble: Oval 3">
              <a:extLst>
                <a:ext uri="{FF2B5EF4-FFF2-40B4-BE49-F238E27FC236}">
                  <a16:creationId xmlns=""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3F2C34F9-A037-451F-EA31-42EDF09C847D}"/>
                </a:ext>
              </a:extLst>
            </p:cNvPr>
            <p:cNvSpPr txBox="1"/>
            <p:nvPr/>
          </p:nvSpPr>
          <p:spPr>
            <a:xfrm>
              <a:off x="964267" y="1780793"/>
              <a:ext cx="3231968" cy="24509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smtClean="0">
                  <a:solidFill>
                    <a:srgbClr val="BE4626"/>
                  </a:solidFill>
                  <a:latin typeface="Cambria" panose="02040503050406030204" pitchFamily="18" charset="0"/>
                  <a:ea typeface="Cambria" panose="02040503050406030204" pitchFamily="18" charset="0"/>
                  <a:cs typeface="Times New Roman" pitchFamily="18" charset="0"/>
                </a:rPr>
                <a:t>Qua bài thơ, e</a:t>
              </a:r>
              <a:r>
                <a:rPr kumimoji="0" lang="en-US" sz="3200" b="1" i="0" u="none" strike="noStrike" kern="1200" cap="none" spc="0" normalizeH="0" baseline="0" noProof="0" smtClean="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m cảm</a:t>
              </a:r>
              <a:r>
                <a:rPr kumimoji="0" lang="en-US" sz="3200" b="1" i="0" u="none" strike="noStrike" kern="1200" cap="none" spc="0" normalizeH="0" noProof="0" smtClean="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 nhận được điều gì về lớp học về cô giáo</a:t>
              </a:r>
              <a:endParaRPr kumimoji="0" lang="en-US" sz="32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Bài thơ viết về một lớp học đặc biệt với giờ học rất thú vị, hấp dẫn. Qua đó ca ngợi sự nhiệt huyết, tình yêu dành cho các học trò của cô giáo.</a:t>
              </a:r>
            </a:p>
          </p:txBody>
        </p:sp>
      </p:grpSp>
      <p:grpSp>
        <p:nvGrpSpPr>
          <p:cNvPr id="12" name="Group 11">
            <a:extLst>
              <a:ext uri="{FF2B5EF4-FFF2-40B4-BE49-F238E27FC236}">
                <a16:creationId xmlns=""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 xmlns:a16="http://schemas.microsoft.com/office/drawing/2014/main" id="{E7503EA9-762F-1AAA-6595-8DD64DF37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grpSp>
      <p:pic>
        <p:nvPicPr>
          <p:cNvPr id="9" name="Tieng-mua-roi-www_tiengdong_com">
            <a:hlinkClick r:id="" action="ppaction://media"/>
            <a:extLst>
              <a:ext uri="{FF2B5EF4-FFF2-40B4-BE49-F238E27FC236}">
                <a16:creationId xmlns="" xmlns:a16="http://schemas.microsoft.com/office/drawing/2014/main" id="{B31125F4-0E57-9303-DED4-E0D52CFCC2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75571" y="1664629"/>
            <a:ext cx="835102" cy="835102"/>
          </a:xfrm>
          <a:prstGeom prst="rect">
            <a:avLst/>
          </a:prstGeom>
        </p:spPr>
      </p:pic>
      <p:grpSp>
        <p:nvGrpSpPr>
          <p:cNvPr id="12" name="Group 11">
            <a:extLst>
              <a:ext uri="{FF2B5EF4-FFF2-40B4-BE49-F238E27FC236}">
                <a16:creationId xmlns=""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mưa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rơi</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06066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05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 xmlns:a16="http://schemas.microsoft.com/office/drawing/2014/main" id="{02B13DC6-A1B9-3E23-6A52-EE2C3398AFE7}"/>
              </a:ext>
            </a:extLst>
          </p:cNvPr>
          <p:cNvPicPr>
            <a:picLocks noChangeAspect="1"/>
          </p:cNvPicPr>
          <p:nvPr/>
        </p:nvPicPr>
        <p:blipFill>
          <a:blip r:embed="rId7"/>
          <a:stretch>
            <a:fillRect/>
          </a:stretch>
        </p:blipFill>
        <p:spPr>
          <a:xfrm>
            <a:off x="1771312" y="246440"/>
            <a:ext cx="8181541" cy="3792041"/>
          </a:xfrm>
          <a:prstGeom prst="rect">
            <a:avLst/>
          </a:prstGeom>
        </p:spPr>
      </p:pic>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ln w="38100">
                    <a:noFill/>
                  </a:ln>
                  <a:solidFill>
                    <a:prstClr val="white"/>
                  </a:solidFill>
                  <a:latin typeface="Cambria" panose="02040503050406030204" pitchFamily="18" charset="0"/>
                  <a:ea typeface="Cambria" panose="02040503050406030204" pitchFamily="18" charset="0"/>
                </a:rPr>
                <a:t>ĐỌC DIỄN CẢM</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a:t>
            </a:r>
            <a:r>
              <a:rPr lang="vi-VN" sz="2400" smtClean="0">
                <a:latin typeface="Cambria" panose="02040503050406030204" pitchFamily="18" charset="0"/>
                <a:ea typeface="Cambria" panose="02040503050406030204" pitchFamily="18" charset="0"/>
              </a:rPr>
              <a:t>nhìn </a:t>
            </a:r>
            <a:r>
              <a:rPr lang="vi-VN" sz="2400" dirty="0">
                <a:latin typeface="Cambria" panose="02040503050406030204" pitchFamily="18" charset="0"/>
                <a:ea typeface="Cambria" panose="02040503050406030204" pitchFamily="18" charset="0"/>
              </a:rPr>
              <a:t>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grpSp>
        <p:nvGrpSpPr>
          <p:cNvPr id="12" name="Group 11">
            <a:extLst>
              <a:ext uri="{FF2B5EF4-FFF2-40B4-BE49-F238E27FC236}">
                <a16:creationId xmlns="" xmlns:a16="http://schemas.microsoft.com/office/drawing/2014/main" id="{B1AB3F97-6D8C-4869-91B2-1B26500D00B7}"/>
              </a:ext>
            </a:extLst>
          </p:cNvPr>
          <p:cNvGrpSpPr/>
          <p:nvPr/>
        </p:nvGrpSpPr>
        <p:grpSpPr>
          <a:xfrm>
            <a:off x="7360332" y="1207717"/>
            <a:ext cx="4564625" cy="2410551"/>
            <a:chOff x="6989246" y="-856271"/>
            <a:chExt cx="4564625" cy="2410551"/>
          </a:xfrm>
        </p:grpSpPr>
        <p:sp>
          <p:nvSpPr>
            <p:cNvPr id="13" name="Speech Bubble: Rectangle with Corners Rounded 2">
              <a:extLst>
                <a:ext uri="{FF2B5EF4-FFF2-40B4-BE49-F238E27FC236}">
                  <a16:creationId xmlns="" xmlns:a16="http://schemas.microsoft.com/office/drawing/2014/main" id="{D10D33B9-B979-4BF9-9DA7-684128F64E36}"/>
                </a:ext>
              </a:extLst>
            </p:cNvPr>
            <p:cNvSpPr/>
            <p:nvPr/>
          </p:nvSpPr>
          <p:spPr>
            <a:xfrm>
              <a:off x="6989246" y="-856271"/>
              <a:ext cx="4564625" cy="2371495"/>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0FA7F173-AE23-4B98-BB4A-B413905AB4F4}"/>
                </a:ext>
              </a:extLst>
            </p:cNvPr>
            <p:cNvSpPr txBox="1"/>
            <p:nvPr/>
          </p:nvSpPr>
          <p:spPr>
            <a:xfrm>
              <a:off x="7193419" y="-754044"/>
              <a:ext cx="4069025" cy="2308324"/>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a:t>
              </a:r>
              <a:r>
                <a:rPr lang="vi-VN" sz="2400">
                  <a:solidFill>
                    <a:schemeClr val="bg1"/>
                  </a:solidFill>
                  <a:latin typeface="Cambria" panose="02040503050406030204" pitchFamily="18" charset="0"/>
                  <a:ea typeface="Cambria" panose="02040503050406030204" pitchFamily="18" charset="0"/>
                </a:rPr>
                <a:t>đọc </a:t>
              </a:r>
              <a:r>
                <a:rPr lang="en-US" sz="2400" smtClean="0">
                  <a:solidFill>
                    <a:schemeClr val="bg1"/>
                  </a:solidFill>
                  <a:latin typeface="Cambria" panose="02040503050406030204" pitchFamily="18" charset="0"/>
                  <a:ea typeface="Cambria" panose="02040503050406030204" pitchFamily="18" charset="0"/>
                </a:rPr>
                <a:t>nhẹ nhàng </a:t>
              </a:r>
              <a:r>
                <a:rPr lang="vi-VN" sz="2400" smtClean="0">
                  <a:solidFill>
                    <a:schemeClr val="bg1"/>
                  </a:solidFill>
                  <a:latin typeface="Cambria" panose="02040503050406030204" pitchFamily="18" charset="0"/>
                  <a:ea typeface="Cambria" panose="02040503050406030204" pitchFamily="18" charset="0"/>
                </a:rPr>
                <a:t>thể hiện</a:t>
              </a:r>
              <a:r>
                <a:rPr lang="en-US" sz="2400" smtClean="0">
                  <a:solidFill>
                    <a:schemeClr val="bg1"/>
                  </a:solidFill>
                  <a:latin typeface="Cambria" panose="02040503050406030204" pitchFamily="18" charset="0"/>
                  <a:ea typeface="Cambria" panose="02040503050406030204" pitchFamily="18" charset="0"/>
                </a:rPr>
                <a:t> sự nhiệt huyết, yêu thương của cô giáo, </a:t>
              </a:r>
              <a:r>
                <a:rPr lang="vi-VN" sz="2400" smtClean="0">
                  <a:solidFill>
                    <a:schemeClr val="bg1"/>
                  </a:solidFill>
                  <a:latin typeface="Cambria" panose="02040503050406030204" pitchFamily="18" charset="0"/>
                  <a:ea typeface="Cambria" panose="02040503050406030204" pitchFamily="18" charset="0"/>
                </a:rPr>
                <a:t>cảm </a:t>
              </a:r>
              <a:r>
                <a:rPr lang="vi-VN" sz="2400" dirty="0">
                  <a:solidFill>
                    <a:schemeClr val="bg1"/>
                  </a:solidFill>
                  <a:latin typeface="Cambria" panose="02040503050406030204" pitchFamily="18" charset="0"/>
                  <a:ea typeface="Cambria" panose="02040503050406030204" pitchFamily="18" charset="0"/>
                </a:rPr>
                <a:t>xúc hồn nhiên, thích thú của các bạn </a:t>
              </a:r>
              <a:r>
                <a:rPr lang="vi-VN" sz="2400">
                  <a:solidFill>
                    <a:schemeClr val="bg1"/>
                  </a:solidFill>
                  <a:latin typeface="Cambria" panose="02040503050406030204" pitchFamily="18" charset="0"/>
                  <a:ea typeface="Cambria" panose="02040503050406030204" pitchFamily="18" charset="0"/>
                </a:rPr>
                <a:t>nhỏ </a:t>
              </a:r>
              <a:r>
                <a:rPr lang="en-US" sz="2400" smtClean="0">
                  <a:solidFill>
                    <a:schemeClr val="bg1"/>
                  </a:solidFill>
                  <a:latin typeface="Cambria" panose="02040503050406030204" pitchFamily="18" charset="0"/>
                  <a:ea typeface="Cambria" panose="02040503050406030204" pitchFamily="18" charset="0"/>
                </a:rPr>
                <a:t>trong giờ học thú vị, hấp dẫn, </a:t>
              </a:r>
              <a:r>
                <a:rPr lang="vi-VN" sz="2400" smtClean="0">
                  <a:solidFill>
                    <a:schemeClr val="bg1"/>
                  </a:solidFill>
                  <a:latin typeface="Cambria" panose="02040503050406030204" pitchFamily="18" charset="0"/>
                  <a:ea typeface="Cambria" panose="02040503050406030204" pitchFamily="18" charset="0"/>
                </a:rPr>
                <a:t> </a:t>
              </a:r>
              <a:endParaRPr kumimoji="0" lang="en-US" sz="1400" b="0" i="1" u="none" strike="noStrike" kern="1200" cap="none" spc="0" normalizeH="0" baseline="0" noProof="0" dirty="0">
                <a:ln>
                  <a:noFill/>
                </a:ln>
                <a:solidFill>
                  <a:schemeClr val="bg1"/>
                </a:solidFill>
                <a:effectLst/>
                <a:uLnTx/>
                <a:uFillTx/>
                <a:latin typeface="Calibri" panose="020F0502020204030204" pitchFamily="34" charset="0"/>
              </a:endParaRPr>
            </a:p>
          </p:txBody>
        </p:sp>
      </p:grpSp>
    </p:spTree>
    <p:extLst>
      <p:ext uri="{BB962C8B-B14F-4D97-AF65-F5344CB8AC3E}">
        <p14:creationId xmlns:p14="http://schemas.microsoft.com/office/powerpoint/2010/main" val="3078161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 xmlns:a16="http://schemas.microsoft.com/office/drawing/2014/main" id="{41EE0C58-14EA-5D19-8EDC-6773A603C4EB}"/>
                </a:ext>
              </a:extLst>
            </p:cNvPr>
            <p:cNvSpPr txBox="1"/>
            <p:nvPr/>
          </p:nvSpPr>
          <p:spPr>
            <a:xfrm>
              <a:off x="4453778" y="598942"/>
              <a:ext cx="3087983" cy="7707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ln w="38100">
                    <a:noFill/>
                  </a:ln>
                  <a:solidFill>
                    <a:prstClr val="white"/>
                  </a:solidFill>
                  <a:latin typeface="Cambria" panose="02040503050406030204" pitchFamily="18" charset="0"/>
                  <a:ea typeface="Cambria" panose="02040503050406030204" pitchFamily="18" charset="0"/>
                </a:rPr>
                <a:t>ĐỌC DIỄN CẢM</a:t>
              </a:r>
              <a:endPar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 Box 4">
            <a:extLst>
              <a:ext uri="{FF2B5EF4-FFF2-40B4-BE49-F238E27FC236}">
                <a16:creationId xmlns="" xmlns:a16="http://schemas.microsoft.com/office/drawing/2014/main" id="{D2F98FE2-5826-680F-77CF-78E3B249224B}"/>
              </a:ext>
            </a:extLst>
          </p:cNvPr>
          <p:cNvSpPr txBox="1">
            <a:spLocks noChangeArrowheads="1"/>
          </p:cNvSpPr>
          <p:nvPr/>
        </p:nvSpPr>
        <p:spPr bwMode="auto">
          <a:xfrm>
            <a:off x="3876111" y="1587328"/>
            <a:ext cx="4273198" cy="1569660"/>
          </a:xfrm>
          <a:prstGeom prst="rect">
            <a:avLst/>
          </a:prstGeom>
          <a:noFill/>
          <a:ln w="9525">
            <a:noFill/>
            <a:miter lim="800000"/>
            <a:headEnd/>
            <a:tailEnd/>
          </a:ln>
          <a:effectLst/>
        </p:spPr>
        <p:txBody>
          <a:bodyPr wrap="square">
            <a:spAutoFit/>
          </a:bodyPr>
          <a:lstStyle/>
          <a:p>
            <a:r>
              <a:rPr lang="vi-VN" sz="2400" dirty="0">
                <a:solidFill>
                  <a:srgbClr val="FF0000"/>
                </a:solidFill>
                <a:latin typeface="Cambria" panose="02040503050406030204" pitchFamily="18" charset="0"/>
                <a:ea typeface="Cambria" panose="02040503050406030204" pitchFamily="18" charset="0"/>
              </a:rPr>
              <a:t>Mắt sáng</a:t>
            </a:r>
            <a:r>
              <a:rPr lang="vi-VN" sz="2400">
                <a:latin typeface="Cambria" panose="02040503050406030204" pitchFamily="18" charset="0"/>
                <a:ea typeface="Cambria" panose="02040503050406030204" pitchFamily="18" charset="0"/>
              </a:rPr>
              <a:t>,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nhìn </a:t>
            </a:r>
            <a:r>
              <a:rPr lang="vi-VN" sz="2400" dirty="0">
                <a:latin typeface="Cambria" panose="02040503050406030204" pitchFamily="18" charset="0"/>
                <a:ea typeface="Cambria" panose="02040503050406030204" pitchFamily="18" charset="0"/>
              </a:rPr>
              <a:t>lên bảng</a:t>
            </a:r>
          </a:p>
          <a:p>
            <a:r>
              <a:rPr lang="vi-VN" sz="2400">
                <a:latin typeface="Cambria" panose="02040503050406030204" pitchFamily="18" charset="0"/>
                <a:ea typeface="Cambria" panose="02040503050406030204" pitchFamily="18" charset="0"/>
              </a:rPr>
              <a:t>Lớp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mươi </a:t>
            </a:r>
            <a:r>
              <a:rPr lang="vi-VN" sz="2400" dirty="0">
                <a:solidFill>
                  <a:srgbClr val="FF0000"/>
                </a:solidFill>
                <a:latin typeface="Cambria" panose="02040503050406030204" pitchFamily="18" charset="0"/>
                <a:ea typeface="Cambria" panose="02040503050406030204" pitchFamily="18" charset="0"/>
              </a:rPr>
              <a:t>nụ môi hồng</a:t>
            </a:r>
          </a:p>
          <a:p>
            <a:r>
              <a:rPr lang="vi-VN" sz="2400" dirty="0">
                <a:latin typeface="Cambria" panose="02040503050406030204" pitchFamily="18" charset="0"/>
                <a:ea typeface="Cambria" panose="02040503050406030204" pitchFamily="18" charset="0"/>
              </a:rPr>
              <a:t>Đôi </a:t>
            </a:r>
            <a:r>
              <a:rPr lang="vi-VN" sz="2400">
                <a:latin typeface="Cambria" panose="02040503050406030204" pitchFamily="18" charset="0"/>
                <a:ea typeface="Cambria" panose="02040503050406030204" pitchFamily="18" charset="0"/>
              </a:rPr>
              <a:t>tay </a:t>
            </a:r>
            <a:r>
              <a:rPr lang="vi-VN" sz="2400" smtClean="0">
                <a:latin typeface="Cambria" panose="02040503050406030204" pitchFamily="18" charset="0"/>
                <a:ea typeface="Cambria" panose="02040503050406030204" pitchFamily="18" charset="0"/>
              </a:rPr>
              <a:t>cô</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cụp mở</a:t>
            </a:r>
          </a:p>
          <a:p>
            <a:r>
              <a:rPr lang="vi-VN" sz="2400" dirty="0">
                <a:latin typeface="Cambria" panose="02040503050406030204" pitchFamily="18" charset="0"/>
                <a:ea typeface="Cambria" panose="02040503050406030204" pitchFamily="18" charset="0"/>
              </a:rPr>
              <a:t>Báo </a:t>
            </a:r>
            <a:r>
              <a:rPr lang="vi-VN" sz="2400" dirty="0">
                <a:solidFill>
                  <a:srgbClr val="FF0000"/>
                </a:solidFill>
                <a:latin typeface="Cambria" panose="02040503050406030204" pitchFamily="18" charset="0"/>
                <a:ea typeface="Cambria" panose="02040503050406030204" pitchFamily="18" charset="0"/>
              </a:rPr>
              <a:t>tưng </a:t>
            </a:r>
            <a:r>
              <a:rPr lang="vi-VN" sz="2400">
                <a:solidFill>
                  <a:srgbClr val="FF0000"/>
                </a:solidFill>
                <a:latin typeface="Cambria" panose="02040503050406030204" pitchFamily="18" charset="0"/>
                <a:ea typeface="Cambria" panose="02040503050406030204" pitchFamily="18" charset="0"/>
              </a:rPr>
              <a:t>bừng </a:t>
            </a:r>
            <a:r>
              <a:rPr lang="en-US" sz="2400" smtClean="0">
                <a:solidFill>
                  <a:srgbClr val="FF0000"/>
                </a:solidFill>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thanh </a:t>
            </a:r>
            <a:r>
              <a:rPr lang="vi-VN" sz="2400" dirty="0">
                <a:latin typeface="Cambria" panose="02040503050406030204" pitchFamily="18" charset="0"/>
                <a:ea typeface="Cambria" panose="02040503050406030204" pitchFamily="18" charset="0"/>
              </a:rPr>
              <a:t>âm.</a:t>
            </a:r>
          </a:p>
        </p:txBody>
      </p:sp>
      <p:sp>
        <p:nvSpPr>
          <p:cNvPr id="6" name="Text Box 4">
            <a:extLst>
              <a:ext uri="{FF2B5EF4-FFF2-40B4-BE49-F238E27FC236}">
                <a16:creationId xmlns="" xmlns:a16="http://schemas.microsoft.com/office/drawing/2014/main" id="{74DDD39C-7365-979D-ED4B-455524A41FC1}"/>
              </a:ext>
            </a:extLst>
          </p:cNvPr>
          <p:cNvSpPr txBox="1">
            <a:spLocks noChangeArrowheads="1"/>
          </p:cNvSpPr>
          <p:nvPr/>
        </p:nvSpPr>
        <p:spPr bwMode="auto">
          <a:xfrm>
            <a:off x="3876111" y="3188468"/>
            <a:ext cx="4273198" cy="1569660"/>
          </a:xfrm>
          <a:prstGeom prst="rect">
            <a:avLst/>
          </a:prstGeom>
          <a:noFill/>
          <a:ln w="9525">
            <a:noFill/>
            <a:miter lim="800000"/>
            <a:headEnd/>
            <a:tailEnd/>
          </a:ln>
          <a:effectLst/>
        </p:spPr>
        <p:txBody>
          <a:bodyPr wrap="square">
            <a:spAutoFit/>
          </a:bodyPr>
          <a:lstStyle/>
          <a:p>
            <a:r>
              <a:rPr lang="vi-VN" sz="2400">
                <a:latin typeface="Cambria" panose="02040503050406030204" pitchFamily="18" charset="0"/>
                <a:ea typeface="Cambria" panose="02040503050406030204" pitchFamily="18" charset="0"/>
              </a:rPr>
              <a:t>Cánh </a:t>
            </a:r>
            <a:r>
              <a:rPr lang="vi-VN" sz="2400" smtClean="0">
                <a:latin typeface="Cambria" panose="02040503050406030204" pitchFamily="18" charset="0"/>
                <a:ea typeface="Cambria" panose="02040503050406030204" pitchFamily="18" charset="0"/>
              </a:rPr>
              <a:t>sẻ</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vụt</a:t>
            </a:r>
            <a:r>
              <a:rPr lang="vi-VN" sz="2400" dirty="0">
                <a:latin typeface="Cambria" panose="02040503050406030204" pitchFamily="18" charset="0"/>
                <a:ea typeface="Cambria" panose="02040503050406030204" pitchFamily="18" charset="0"/>
              </a:rPr>
              <a:t> qua song</a:t>
            </a:r>
          </a:p>
          <a:p>
            <a:r>
              <a:rPr lang="vi-VN" sz="2400" dirty="0">
                <a:solidFill>
                  <a:srgbClr val="FF0000"/>
                </a:solidFill>
                <a:latin typeface="Cambria" panose="02040503050406030204" pitchFamily="18" charset="0"/>
                <a:ea typeface="Cambria" panose="02040503050406030204" pitchFamily="18" charset="0"/>
              </a:rPr>
              <a:t>Hót </a:t>
            </a:r>
            <a:r>
              <a:rPr lang="vi-VN" sz="2400">
                <a:latin typeface="Cambria" panose="02040503050406030204" pitchFamily="18" charset="0"/>
                <a:ea typeface="Cambria" panose="02040503050406030204" pitchFamily="18" charset="0"/>
              </a:rPr>
              <a:t>nắng </a:t>
            </a:r>
            <a:r>
              <a:rPr lang="vi-VN" sz="2400" smtClean="0">
                <a:latin typeface="Cambria" panose="02040503050406030204" pitchFamily="18" charset="0"/>
                <a:ea typeface="Cambria" panose="02040503050406030204" pitchFamily="18" charset="0"/>
              </a:rPr>
              <a:t>vàng</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ánh ỏi</a:t>
            </a:r>
          </a:p>
          <a:p>
            <a:r>
              <a:rPr lang="vi-VN" sz="2400" dirty="0">
                <a:latin typeface="Cambria" panose="02040503050406030204" pitchFamily="18" charset="0"/>
                <a:ea typeface="Cambria" panose="02040503050406030204" pitchFamily="18" charset="0"/>
              </a:rPr>
              <a:t>Các </a:t>
            </a:r>
            <a:r>
              <a:rPr lang="vi-VN" sz="2400">
                <a:latin typeface="Cambria" panose="02040503050406030204" pitchFamily="18" charset="0"/>
                <a:ea typeface="Cambria" panose="02040503050406030204" pitchFamily="18" charset="0"/>
              </a:rPr>
              <a:t>bé </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vẫn </a:t>
            </a:r>
            <a:r>
              <a:rPr lang="vi-VN" sz="2400" dirty="0">
                <a:solidFill>
                  <a:srgbClr val="FF0000"/>
                </a:solidFill>
                <a:latin typeface="Cambria" panose="02040503050406030204" pitchFamily="18" charset="0"/>
                <a:ea typeface="Cambria" panose="02040503050406030204" pitchFamily="18" charset="0"/>
              </a:rPr>
              <a:t>lặng chăm</a:t>
            </a:r>
          </a:p>
          <a:p>
            <a:r>
              <a:rPr lang="vi-VN" sz="2400" dirty="0">
                <a:latin typeface="Cambria" panose="02040503050406030204" pitchFamily="18" charset="0"/>
                <a:ea typeface="Cambria" panose="02040503050406030204" pitchFamily="18" charset="0"/>
              </a:rPr>
              <a:t>Nhìn </a:t>
            </a:r>
            <a:r>
              <a:rPr lang="vi-VN" sz="2400">
                <a:latin typeface="Cambria" panose="02040503050406030204" pitchFamily="18" charset="0"/>
                <a:ea typeface="Cambria" panose="02040503050406030204" pitchFamily="18" charset="0"/>
              </a:rPr>
              <a:t>theo </a:t>
            </a:r>
            <a:r>
              <a:rPr lang="vi-VN" sz="2400" smtClean="0">
                <a:latin typeface="Cambria" panose="02040503050406030204" pitchFamily="18" charset="0"/>
                <a:ea typeface="Cambria" panose="02040503050406030204" pitchFamily="18" charset="0"/>
              </a:rPr>
              <a:t>cô</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mấp máy</a:t>
            </a:r>
            <a:r>
              <a:rPr lang="vi-VN" sz="2400" dirty="0">
                <a:latin typeface="Cambria" panose="02040503050406030204" pitchFamily="18" charset="0"/>
                <a:ea typeface="Cambria" panose="02040503050406030204" pitchFamily="18" charset="0"/>
              </a:rPr>
              <a:t>.</a:t>
            </a:r>
          </a:p>
        </p:txBody>
      </p:sp>
      <p:sp>
        <p:nvSpPr>
          <p:cNvPr id="8" name="Text Box 4">
            <a:extLst>
              <a:ext uri="{FF2B5EF4-FFF2-40B4-BE49-F238E27FC236}">
                <a16:creationId xmlns="" xmlns:a16="http://schemas.microsoft.com/office/drawing/2014/main" id="{B91CA437-B94B-9405-5D67-167709D25C5A}"/>
              </a:ext>
            </a:extLst>
          </p:cNvPr>
          <p:cNvSpPr txBox="1">
            <a:spLocks noChangeArrowheads="1"/>
          </p:cNvSpPr>
          <p:nvPr/>
        </p:nvSpPr>
        <p:spPr bwMode="auto">
          <a:xfrm>
            <a:off x="3876111" y="4758128"/>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a:t>
            </a:r>
            <a:r>
              <a:rPr lang="vi-VN" sz="2400">
                <a:solidFill>
                  <a:srgbClr val="FF0000"/>
                </a:solidFill>
                <a:latin typeface="Cambria" panose="02040503050406030204" pitchFamily="18" charset="0"/>
                <a:ea typeface="Cambria" panose="02040503050406030204" pitchFamily="18" charset="0"/>
              </a:rPr>
              <a:t>tiếng </a:t>
            </a:r>
            <a:r>
              <a:rPr lang="vi-VN" sz="2400" smtClean="0">
                <a:solidFill>
                  <a:srgbClr val="FF0000"/>
                </a:solidFill>
                <a:latin typeface="Cambria" panose="02040503050406030204" pitchFamily="18" charset="0"/>
                <a:ea typeface="Cambria" panose="02040503050406030204" pitchFamily="18" charset="0"/>
              </a:rPr>
              <a:t>hạt</a:t>
            </a:r>
            <a:r>
              <a:rPr lang="en-US" sz="2400" smtClean="0">
                <a:latin typeface="Cambria" panose="02040503050406030204" pitchFamily="18" charset="0"/>
                <a:ea typeface="Cambria" panose="02040503050406030204" pitchFamily="18" charset="0"/>
              </a:rPr>
              <a:t>/</a:t>
            </a:r>
            <a:r>
              <a:rPr lang="vi-VN" sz="2400" smtClean="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nảy mầm</a:t>
            </a:r>
          </a:p>
          <a:p>
            <a:r>
              <a:rPr lang="vi-VN" sz="2400" dirty="0">
                <a:solidFill>
                  <a:srgbClr val="FF0000"/>
                </a:solidFill>
                <a:latin typeface="Cambria" panose="02040503050406030204" pitchFamily="18" charset="0"/>
                <a:ea typeface="Cambria" panose="02040503050406030204" pitchFamily="18" charset="0"/>
              </a:rPr>
              <a:t>Tiếng </a:t>
            </a:r>
            <a:r>
              <a:rPr lang="vi-VN" sz="2400">
                <a:solidFill>
                  <a:srgbClr val="FF0000"/>
                </a:solidFill>
                <a:latin typeface="Cambria" panose="02040503050406030204" pitchFamily="18" charset="0"/>
                <a:ea typeface="Cambria" panose="02040503050406030204" pitchFamily="18" charset="0"/>
              </a:rPr>
              <a:t>lá </a:t>
            </a:r>
            <a:r>
              <a:rPr lang="en-US" sz="2400" smtClean="0">
                <a:latin typeface="Cambria" panose="02040503050406030204" pitchFamily="18" charset="0"/>
                <a:ea typeface="Cambria" panose="02040503050406030204" pitchFamily="18" charset="0"/>
              </a:rPr>
              <a:t>/</a:t>
            </a:r>
            <a:r>
              <a:rPr lang="vi-VN" sz="2400" smtClean="0">
                <a:solidFill>
                  <a:srgbClr val="FF0000"/>
                </a:solidFill>
                <a:latin typeface="Cambria" panose="02040503050406030204" pitchFamily="18" charset="0"/>
                <a:ea typeface="Cambria" panose="02040503050406030204" pitchFamily="18" charset="0"/>
              </a:rPr>
              <a:t>động</a:t>
            </a:r>
            <a:r>
              <a:rPr lang="vi-VN" sz="240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vườn</a:t>
            </a:r>
          </a:p>
          <a:p>
            <a:r>
              <a:rPr lang="vi-VN" sz="2400" dirty="0">
                <a:solidFill>
                  <a:srgbClr val="FF0000"/>
                </a:solidFill>
                <a:latin typeface="Cambria" panose="02040503050406030204" pitchFamily="18" charset="0"/>
                <a:ea typeface="Cambria" panose="02040503050406030204" pitchFamily="18" charset="0"/>
              </a:rPr>
              <a:t>Tiếng</a:t>
            </a:r>
            <a:r>
              <a:rPr lang="vi-VN" sz="2400" dirty="0">
                <a:latin typeface="Cambria" panose="02040503050406030204" pitchFamily="18" charset="0"/>
                <a:ea typeface="Cambria" panose="02040503050406030204" pitchFamily="18" charset="0"/>
              </a:rPr>
              <a:t> sớm </a:t>
            </a:r>
            <a:r>
              <a:rPr lang="vi-VN" sz="2400">
                <a:latin typeface="Cambria" panose="02040503050406030204" pitchFamily="18" charset="0"/>
                <a:ea typeface="Cambria" panose="02040503050406030204" pitchFamily="18" charset="0"/>
              </a:rPr>
              <a:t>mai </a:t>
            </a:r>
            <a:r>
              <a:rPr lang="en-US" sz="2400" smtClean="0">
                <a:latin typeface="Cambria" panose="02040503050406030204" pitchFamily="18" charset="0"/>
                <a:ea typeface="Cambria" panose="02040503050406030204" pitchFamily="18" charset="0"/>
              </a:rPr>
              <a:t>/</a:t>
            </a:r>
            <a:r>
              <a:rPr lang="vi-VN" sz="2400" smtClean="0">
                <a:solidFill>
                  <a:srgbClr val="FF0000"/>
                </a:solidFill>
                <a:latin typeface="Cambria" panose="02040503050406030204" pitchFamily="18" charset="0"/>
                <a:ea typeface="Cambria" panose="02040503050406030204" pitchFamily="18" charset="0"/>
              </a:rPr>
              <a:t>mẹ </a:t>
            </a:r>
            <a:r>
              <a:rPr lang="vi-VN" sz="2400" dirty="0">
                <a:solidFill>
                  <a:srgbClr val="FF0000"/>
                </a:solidFill>
                <a:latin typeface="Cambria" panose="02040503050406030204" pitchFamily="18" charset="0"/>
                <a:ea typeface="Cambria" panose="02040503050406030204" pitchFamily="18" charset="0"/>
              </a:rPr>
              <a:t>gọi</a:t>
            </a:r>
            <a:r>
              <a:rPr lang="vi-VN" sz="2400" dirty="0">
                <a:latin typeface="Cambria" panose="02040503050406030204" pitchFamily="18" charset="0"/>
                <a:ea typeface="Cambria" panose="02040503050406030204" pitchFamily="18" charset="0"/>
              </a:rPr>
              <a:t>.</a:t>
            </a:r>
          </a:p>
        </p:txBody>
      </p:sp>
      <p:sp>
        <p:nvSpPr>
          <p:cNvPr id="9" name="Speech Bubble: Rectangle with Corners Rounded 2">
            <a:extLst>
              <a:ext uri="{FF2B5EF4-FFF2-40B4-BE49-F238E27FC236}">
                <a16:creationId xmlns="" xmlns:a16="http://schemas.microsoft.com/office/drawing/2014/main" id="{D10D33B9-B979-4BF9-9DA7-684128F64E36}"/>
              </a:ext>
            </a:extLst>
          </p:cNvPr>
          <p:cNvSpPr/>
          <p:nvPr/>
        </p:nvSpPr>
        <p:spPr>
          <a:xfrm>
            <a:off x="7360332" y="1207717"/>
            <a:ext cx="4564625" cy="2371495"/>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0FA7F173-AE23-4B98-BB4A-B413905AB4F4}"/>
              </a:ext>
            </a:extLst>
          </p:cNvPr>
          <p:cNvSpPr txBox="1"/>
          <p:nvPr/>
        </p:nvSpPr>
        <p:spPr>
          <a:xfrm>
            <a:off x="7564505" y="1309944"/>
            <a:ext cx="4069025" cy="2308324"/>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a:t>
            </a:r>
            <a:r>
              <a:rPr lang="vi-VN" sz="2400">
                <a:solidFill>
                  <a:schemeClr val="bg1"/>
                </a:solidFill>
                <a:latin typeface="Cambria" panose="02040503050406030204" pitchFamily="18" charset="0"/>
                <a:ea typeface="Cambria" panose="02040503050406030204" pitchFamily="18" charset="0"/>
              </a:rPr>
              <a:t>đọc </a:t>
            </a:r>
            <a:r>
              <a:rPr lang="en-US" sz="2400" smtClean="0">
                <a:solidFill>
                  <a:schemeClr val="bg1"/>
                </a:solidFill>
                <a:latin typeface="Cambria" panose="02040503050406030204" pitchFamily="18" charset="0"/>
                <a:ea typeface="Cambria" panose="02040503050406030204" pitchFamily="18" charset="0"/>
              </a:rPr>
              <a:t>nhẹ nhàng </a:t>
            </a:r>
            <a:r>
              <a:rPr lang="vi-VN" sz="2400" smtClean="0">
                <a:solidFill>
                  <a:schemeClr val="bg1"/>
                </a:solidFill>
                <a:latin typeface="Cambria" panose="02040503050406030204" pitchFamily="18" charset="0"/>
                <a:ea typeface="Cambria" panose="02040503050406030204" pitchFamily="18" charset="0"/>
              </a:rPr>
              <a:t>thể hiện</a:t>
            </a:r>
            <a:r>
              <a:rPr lang="en-US" sz="2400" smtClean="0">
                <a:solidFill>
                  <a:schemeClr val="bg1"/>
                </a:solidFill>
                <a:latin typeface="Cambria" panose="02040503050406030204" pitchFamily="18" charset="0"/>
                <a:ea typeface="Cambria" panose="02040503050406030204" pitchFamily="18" charset="0"/>
              </a:rPr>
              <a:t> sự nhiệt huyết, yêu thương của cô giáo, </a:t>
            </a:r>
            <a:r>
              <a:rPr lang="vi-VN" sz="2400" smtClean="0">
                <a:solidFill>
                  <a:schemeClr val="bg1"/>
                </a:solidFill>
                <a:latin typeface="Cambria" panose="02040503050406030204" pitchFamily="18" charset="0"/>
                <a:ea typeface="Cambria" panose="02040503050406030204" pitchFamily="18" charset="0"/>
              </a:rPr>
              <a:t>cảm </a:t>
            </a:r>
            <a:r>
              <a:rPr lang="vi-VN" sz="2400" dirty="0">
                <a:solidFill>
                  <a:schemeClr val="bg1"/>
                </a:solidFill>
                <a:latin typeface="Cambria" panose="02040503050406030204" pitchFamily="18" charset="0"/>
                <a:ea typeface="Cambria" panose="02040503050406030204" pitchFamily="18" charset="0"/>
              </a:rPr>
              <a:t>xúc hồn nhiên, thích thú của các bạn </a:t>
            </a:r>
            <a:r>
              <a:rPr lang="vi-VN" sz="2400">
                <a:solidFill>
                  <a:schemeClr val="bg1"/>
                </a:solidFill>
                <a:latin typeface="Cambria" panose="02040503050406030204" pitchFamily="18" charset="0"/>
                <a:ea typeface="Cambria" panose="02040503050406030204" pitchFamily="18" charset="0"/>
              </a:rPr>
              <a:t>nhỏ </a:t>
            </a:r>
            <a:r>
              <a:rPr lang="en-US" sz="2400" smtClean="0">
                <a:solidFill>
                  <a:schemeClr val="bg1"/>
                </a:solidFill>
                <a:latin typeface="Cambria" panose="02040503050406030204" pitchFamily="18" charset="0"/>
                <a:ea typeface="Cambria" panose="02040503050406030204" pitchFamily="18" charset="0"/>
              </a:rPr>
              <a:t>trong giờ học thú vị, hấp dẫn, </a:t>
            </a:r>
            <a:r>
              <a:rPr lang="vi-VN" sz="2400" smtClean="0">
                <a:solidFill>
                  <a:schemeClr val="bg1"/>
                </a:solidFill>
                <a:latin typeface="Cambria" panose="02040503050406030204" pitchFamily="18" charset="0"/>
                <a:ea typeface="Cambria" panose="02040503050406030204" pitchFamily="18" charset="0"/>
              </a:rPr>
              <a:t> </a:t>
            </a:r>
            <a:endParaRPr kumimoji="0" lang="en-US" sz="1400" b="0" i="1" u="none" strike="noStrike" kern="120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2306752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 xmlns:a16="http://schemas.microsoft.com/office/drawing/2014/main" id="{41EE0C58-14EA-5D19-8EDC-6773A603C4EB}"/>
                </a:ext>
              </a:extLst>
            </p:cNvPr>
            <p:cNvSpPr txBox="1"/>
            <p:nvPr/>
          </p:nvSpPr>
          <p:spPr>
            <a:xfrm>
              <a:off x="4453778" y="598942"/>
              <a:ext cx="30879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HỌC THUỘC LÒNG BÀI THƠ</a:t>
              </a:r>
            </a:p>
          </p:txBody>
        </p:sp>
      </p:grpSp>
      <p:sp>
        <p:nvSpPr>
          <p:cNvPr id="5" name="Text Box 4">
            <a:extLst>
              <a:ext uri="{FF2B5EF4-FFF2-40B4-BE49-F238E27FC236}">
                <a16:creationId xmlns="" xmlns:a16="http://schemas.microsoft.com/office/drawing/2014/main" id="{D2F98FE2-5826-680F-77CF-78E3B249224B}"/>
              </a:ext>
            </a:extLst>
          </p:cNvPr>
          <p:cNvSpPr txBox="1">
            <a:spLocks noChangeArrowheads="1"/>
          </p:cNvSpPr>
          <p:nvPr/>
        </p:nvSpPr>
        <p:spPr bwMode="auto">
          <a:xfrm>
            <a:off x="1266273" y="158383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 xmlns:a16="http://schemas.microsoft.com/office/drawing/2014/main" id="{74DDD39C-7365-979D-ED4B-455524A41FC1}"/>
              </a:ext>
            </a:extLst>
          </p:cNvPr>
          <p:cNvSpPr txBox="1">
            <a:spLocks noChangeArrowheads="1"/>
          </p:cNvSpPr>
          <p:nvPr/>
        </p:nvSpPr>
        <p:spPr bwMode="auto">
          <a:xfrm>
            <a:off x="1204552" y="3186236"/>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 xmlns:a16="http://schemas.microsoft.com/office/drawing/2014/main" id="{B91CA437-B94B-9405-5D67-167709D25C5A}"/>
              </a:ext>
            </a:extLst>
          </p:cNvPr>
          <p:cNvSpPr txBox="1">
            <a:spLocks noChangeArrowheads="1"/>
          </p:cNvSpPr>
          <p:nvPr/>
        </p:nvSpPr>
        <p:spPr bwMode="auto">
          <a:xfrm>
            <a:off x="1174211" y="477541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5" name="Text Box 4">
            <a:extLst>
              <a:ext uri="{FF2B5EF4-FFF2-40B4-BE49-F238E27FC236}">
                <a16:creationId xmlns="" xmlns:a16="http://schemas.microsoft.com/office/drawing/2014/main" id="{8C66E362-176F-9FAD-2B33-3BBB502AD5BA}"/>
              </a:ext>
            </a:extLst>
          </p:cNvPr>
          <p:cNvSpPr txBox="1">
            <a:spLocks noChangeArrowheads="1"/>
          </p:cNvSpPr>
          <p:nvPr/>
        </p:nvSpPr>
        <p:spPr bwMode="auto">
          <a:xfrm>
            <a:off x="6751523" y="162119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6" name="Text Box 4">
            <a:extLst>
              <a:ext uri="{FF2B5EF4-FFF2-40B4-BE49-F238E27FC236}">
                <a16:creationId xmlns="" xmlns:a16="http://schemas.microsoft.com/office/drawing/2014/main" id="{D0CCCE3A-8FAF-D95B-B2ED-0896C0E1CBF8}"/>
              </a:ext>
            </a:extLst>
          </p:cNvPr>
          <p:cNvSpPr txBox="1">
            <a:spLocks noChangeArrowheads="1"/>
          </p:cNvSpPr>
          <p:nvPr/>
        </p:nvSpPr>
        <p:spPr bwMode="auto">
          <a:xfrm>
            <a:off x="6822503" y="338792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17" name="Text Box 4">
            <a:extLst>
              <a:ext uri="{FF2B5EF4-FFF2-40B4-BE49-F238E27FC236}">
                <a16:creationId xmlns="" xmlns:a16="http://schemas.microsoft.com/office/drawing/2014/main" id="{672DA1FA-BCB2-CDB8-6E45-5D870E5DBCBF}"/>
              </a:ext>
            </a:extLst>
          </p:cNvPr>
          <p:cNvSpPr txBox="1">
            <a:spLocks noChangeArrowheads="1"/>
          </p:cNvSpPr>
          <p:nvPr/>
        </p:nvSpPr>
        <p:spPr bwMode="auto">
          <a:xfrm>
            <a:off x="6875666" y="4919008"/>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80810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FFAAB58-7D69-E306-EB35-248D787A9E9C}"/>
              </a:ext>
            </a:extLst>
          </p:cNvPr>
          <p:cNvSpPr/>
          <p:nvPr/>
        </p:nvSpPr>
        <p:spPr>
          <a:xfrm>
            <a:off x="2462792" y="521566"/>
            <a:ext cx="781976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Tiêu chí đọc</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và</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nhận</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xét</a:t>
            </a:r>
            <a:endParaRPr kumimoji="0" lang="en-US"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 xmlns:a16="http://schemas.microsoft.com/office/drawing/2014/main" id="{10FFF677-1F12-D4B0-1B2C-62AF14BC9E38}"/>
              </a:ext>
            </a:extLst>
          </p:cNvPr>
          <p:cNvSpPr/>
          <p:nvPr/>
        </p:nvSpPr>
        <p:spPr>
          <a:xfrm>
            <a:off x="2805588" y="2133036"/>
            <a:ext cx="5299006"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smtClean="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lang="en-SG" sz="2800" b="1" smtClean="0">
                <a:solidFill>
                  <a:srgbClr val="EB4A42"/>
                </a:solidFill>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smtClean="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 xmlns:a16="http://schemas.microsoft.com/office/drawing/2014/main" id="{5F45B815-854D-8FD4-AB2E-71BF1A4FE36C}"/>
              </a:ext>
            </a:extLst>
          </p:cNvPr>
          <p:cNvSpPr/>
          <p:nvPr/>
        </p:nvSpPr>
        <p:spPr>
          <a:xfrm>
            <a:off x="2805588" y="2993952"/>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Ngắt</a:t>
            </a:r>
            <a:r>
              <a:rPr lang="en-US" sz="2800" b="1">
                <a:solidFill>
                  <a:srgbClr val="7030A0"/>
                </a:solidFill>
                <a:latin typeface="Cambria" panose="02040503050406030204" pitchFamily="18" charset="0"/>
                <a:ea typeface="Cambria" panose="02040503050406030204" pitchFamily="18" charset="0"/>
                <a:cs typeface="AvantGarde" panose="00000400000000000000" pitchFamily="2" charset="0"/>
              </a:rPr>
              <a:t> </a:t>
            </a:r>
            <a:r>
              <a:rPr lang="en-US" sz="2800" b="1" smtClean="0">
                <a:solidFill>
                  <a:srgbClr val="7030A0"/>
                </a:solidFill>
                <a:latin typeface="Cambria" panose="02040503050406030204" pitchFamily="18" charset="0"/>
                <a:ea typeface="Cambria" panose="02040503050406030204" pitchFamily="18" charset="0"/>
                <a:cs typeface="AvantGarde" panose="00000400000000000000" pitchFamily="2" charset="0"/>
              </a:rPr>
              <a:t>nhịp thơ hợp lí</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11" name="TextBox 10">
            <a:extLst>
              <a:ext uri="{FF2B5EF4-FFF2-40B4-BE49-F238E27FC236}">
                <a16:creationId xmlns="" xmlns:a16="http://schemas.microsoft.com/office/drawing/2014/main" id="{2351B9C4-B6E2-48CB-F0B9-58532AB9EA42}"/>
              </a:ext>
            </a:extLst>
          </p:cNvPr>
          <p:cNvSpPr txBox="1"/>
          <p:nvPr/>
        </p:nvSpPr>
        <p:spPr>
          <a:xfrm>
            <a:off x="4160821" y="159950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 xmlns:a16="http://schemas.microsoft.com/office/drawing/2014/main" id="{44F6EC8E-681A-BF63-49F8-B2B348CB9E9C}"/>
              </a:ext>
            </a:extLst>
          </p:cNvPr>
          <p:cNvSpPr/>
          <p:nvPr/>
        </p:nvSpPr>
        <p:spPr>
          <a:xfrm>
            <a:off x="2590905" y="4222265"/>
            <a:ext cx="6487781" cy="817079"/>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Giọng đọc </a:t>
            </a:r>
            <a:r>
              <a:rPr kumimoji="0" lang="vi-VN" sz="2800" b="1" i="0" u="none" strike="noStrike" kern="1200" cap="none" spc="0" normalizeH="0" baseline="0" noProof="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phù </a:t>
            </a:r>
            <a:r>
              <a:rPr kumimoji="0" lang="vi-VN" sz="2800" b="1" i="0" u="none" strike="noStrike" kern="1200" cap="none" spc="0" normalizeH="0" baseline="0" noProof="0" smtClean="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hợp</a:t>
            </a:r>
            <a:r>
              <a:rPr kumimoji="0" lang="en-US" sz="2800" b="1" i="0" u="none" strike="noStrike" kern="1200" cap="none" spc="0" normalizeH="0" baseline="0" noProof="0" smtClean="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 biết</a:t>
            </a:r>
            <a:r>
              <a:rPr kumimoji="0" lang="en-US" sz="2800" b="1" i="0" u="none" strike="noStrike" kern="1200" cap="none" spc="0" normalizeH="0" noProof="0" smtClean="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 nhấn giọng vào các từ gợi tả, gợi cảm</a:t>
            </a:r>
            <a:endPar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363712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80">
                                          <p:stCondLst>
                                            <p:cond delay="0"/>
                                          </p:stCondLst>
                                        </p:cTn>
                                        <p:tgtEl>
                                          <p:spTgt spid="19"/>
                                        </p:tgtEl>
                                      </p:cBhvr>
                                    </p:animEffect>
                                    <p:anim calcmode="lin" valueType="num">
                                      <p:cBhvr>
                                        <p:cTn id="4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0" dur="26">
                                          <p:stCondLst>
                                            <p:cond delay="650"/>
                                          </p:stCondLst>
                                        </p:cTn>
                                        <p:tgtEl>
                                          <p:spTgt spid="19"/>
                                        </p:tgtEl>
                                      </p:cBhvr>
                                      <p:to x="100000" y="60000"/>
                                    </p:animScale>
                                    <p:animScale>
                                      <p:cBhvr>
                                        <p:cTn id="51" dur="166" decel="50000">
                                          <p:stCondLst>
                                            <p:cond delay="676"/>
                                          </p:stCondLst>
                                        </p:cTn>
                                        <p:tgtEl>
                                          <p:spTgt spid="19"/>
                                        </p:tgtEl>
                                      </p:cBhvr>
                                      <p:to x="100000" y="100000"/>
                                    </p:animScale>
                                    <p:animScale>
                                      <p:cBhvr>
                                        <p:cTn id="52" dur="26">
                                          <p:stCondLst>
                                            <p:cond delay="1312"/>
                                          </p:stCondLst>
                                        </p:cTn>
                                        <p:tgtEl>
                                          <p:spTgt spid="19"/>
                                        </p:tgtEl>
                                      </p:cBhvr>
                                      <p:to x="100000" y="80000"/>
                                    </p:animScale>
                                    <p:animScale>
                                      <p:cBhvr>
                                        <p:cTn id="53" dur="166" decel="50000">
                                          <p:stCondLst>
                                            <p:cond delay="1338"/>
                                          </p:stCondLst>
                                        </p:cTn>
                                        <p:tgtEl>
                                          <p:spTgt spid="19"/>
                                        </p:tgtEl>
                                      </p:cBhvr>
                                      <p:to x="100000" y="100000"/>
                                    </p:animScale>
                                    <p:animScale>
                                      <p:cBhvr>
                                        <p:cTn id="54" dur="26">
                                          <p:stCondLst>
                                            <p:cond delay="1642"/>
                                          </p:stCondLst>
                                        </p:cTn>
                                        <p:tgtEl>
                                          <p:spTgt spid="19"/>
                                        </p:tgtEl>
                                      </p:cBhvr>
                                      <p:to x="100000" y="90000"/>
                                    </p:animScale>
                                    <p:animScale>
                                      <p:cBhvr>
                                        <p:cTn id="55" dur="166" decel="50000">
                                          <p:stCondLst>
                                            <p:cond delay="1668"/>
                                          </p:stCondLst>
                                        </p:cTn>
                                        <p:tgtEl>
                                          <p:spTgt spid="19"/>
                                        </p:tgtEl>
                                      </p:cBhvr>
                                      <p:to x="100000" y="100000"/>
                                    </p:animScale>
                                    <p:animScale>
                                      <p:cBhvr>
                                        <p:cTn id="56" dur="26">
                                          <p:stCondLst>
                                            <p:cond delay="1808"/>
                                          </p:stCondLst>
                                        </p:cTn>
                                        <p:tgtEl>
                                          <p:spTgt spid="19"/>
                                        </p:tgtEl>
                                      </p:cBhvr>
                                      <p:to x="100000" y="95000"/>
                                    </p:animScale>
                                    <p:animScale>
                                      <p:cBhvr>
                                        <p:cTn id="5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sp>
        <p:nvSpPr>
          <p:cNvPr id="3" name="TextBox 2">
            <a:extLst>
              <a:ext uri="{FF2B5EF4-FFF2-40B4-BE49-F238E27FC236}">
                <a16:creationId xmlns="" xmlns:a16="http://schemas.microsoft.com/office/drawing/2014/main" id="{2DC6E5A9-53EF-44F9-BC65-84EAA11C3EFD}"/>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b="1">
                <a:solidFill>
                  <a:srgbClr val="FF0000"/>
                </a:solidFill>
                <a:effectLst>
                  <a:outerShdw blurRad="50800" dist="38100" dir="2700000" algn="tl" rotWithShape="0">
                    <a:prstClr val="black">
                      <a:alpha val="40000"/>
                    </a:prstClr>
                  </a:outerShdw>
                </a:effectLst>
              </a:rPr>
              <a:t>THI ĐỌC DIỄN </a:t>
            </a:r>
            <a:r>
              <a:rPr lang="en-US" sz="6600" b="1" smtClean="0">
                <a:solidFill>
                  <a:srgbClr val="FF0000"/>
                </a:solidFill>
                <a:effectLst>
                  <a:outerShdw blurRad="50800" dist="38100" dir="2700000" algn="tl" rotWithShape="0">
                    <a:prstClr val="black">
                      <a:alpha val="40000"/>
                    </a:prstClr>
                  </a:outerShdw>
                </a:effectLst>
              </a:rPr>
              <a:t>CẢM VÀ ĐỌC THUỘC LÒNG</a:t>
            </a:r>
            <a:endParaRPr lang="en-US" sz="6600" b="1">
              <a:solidFill>
                <a:srgbClr val="FF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6492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3"/>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4"/>
          <a:stretch>
            <a:fillRect/>
          </a:stretch>
        </p:blipFill>
        <p:spPr>
          <a:xfrm>
            <a:off x="15575" y="676390"/>
            <a:ext cx="11979678" cy="999831"/>
          </a:xfrm>
          <a:prstGeom prst="rect">
            <a:avLst/>
          </a:prstGeom>
        </p:spPr>
      </p:pic>
    </p:spTree>
    <p:extLst>
      <p:ext uri="{BB962C8B-B14F-4D97-AF65-F5344CB8AC3E}">
        <p14:creationId xmlns:p14="http://schemas.microsoft.com/office/powerpoint/2010/main" val="391491749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4" name="Picture 3" descr="A yellow letters on a black background&#10;&#10;Description automatically generated">
            <a:extLst>
              <a:ext uri="{FF2B5EF4-FFF2-40B4-BE49-F238E27FC236}">
                <a16:creationId xmlns="" xmlns:a16="http://schemas.microsoft.com/office/drawing/2014/main" id="{502B1A7E-6A1F-56E3-6DA2-FAD989651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33" y="829338"/>
            <a:ext cx="7742840" cy="2570865"/>
          </a:xfrm>
          <a:prstGeom prst="rect">
            <a:avLst/>
          </a:prstGeom>
        </p:spPr>
      </p:pic>
    </p:spTree>
    <p:extLst>
      <p:ext uri="{BB962C8B-B14F-4D97-AF65-F5344CB8AC3E}">
        <p14:creationId xmlns:p14="http://schemas.microsoft.com/office/powerpoint/2010/main" val="223734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 xmlns:a16="http://schemas.microsoft.com/office/drawing/2014/main" id="{F7B935DB-C635-FEBF-4F38-CC0B2563D38A}"/>
                </a:ext>
              </a:extLst>
            </p:cNvPr>
            <p:cNvSpPr txBox="1"/>
            <p:nvPr/>
          </p:nvSpPr>
          <p:spPr>
            <a:xfrm>
              <a:off x="4265454" y="1077456"/>
              <a:ext cx="5036025" cy="1661993"/>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Chia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sẻ</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cảm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nhận</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riêng</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em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khi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đọc</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bài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thơ</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a:t>
              </a:r>
            </a:p>
          </p:txBody>
        </p:sp>
      </p:grpSp>
      <p:pic>
        <p:nvPicPr>
          <p:cNvPr id="2" name="Picture 1">
            <a:extLst>
              <a:ext uri="{FF2B5EF4-FFF2-40B4-BE49-F238E27FC236}">
                <a16:creationId xmlns=""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10">
            <a:extLst>
              <a:ext uri="{FF2B5EF4-FFF2-40B4-BE49-F238E27FC236}">
                <a16:creationId xmlns="" xmlns:a16="http://schemas.microsoft.com/office/drawing/2014/main" id="{429063FE-A025-9B9E-6010-99429EFE6185}"/>
              </a:ext>
            </a:extLst>
          </p:cNvPr>
          <p:cNvSpPr/>
          <p:nvPr/>
        </p:nvSpPr>
        <p:spPr>
          <a:xfrm>
            <a:off x="3507475" y="641445"/>
            <a:ext cx="8052179" cy="6074411"/>
          </a:xfrm>
          <a:custGeom>
            <a:avLst/>
            <a:gdLst>
              <a:gd name="connsiteX0" fmla="*/ 0 w 8052179"/>
              <a:gd name="connsiteY0" fmla="*/ 1012422 h 6074411"/>
              <a:gd name="connsiteX1" fmla="*/ 1012422 w 8052179"/>
              <a:gd name="connsiteY1" fmla="*/ 0 h 6074411"/>
              <a:gd name="connsiteX2" fmla="*/ 7039757 w 8052179"/>
              <a:gd name="connsiteY2" fmla="*/ 0 h 6074411"/>
              <a:gd name="connsiteX3" fmla="*/ 8052179 w 8052179"/>
              <a:gd name="connsiteY3" fmla="*/ 1012422 h 6074411"/>
              <a:gd name="connsiteX4" fmla="*/ 8052179 w 8052179"/>
              <a:gd name="connsiteY4" fmla="*/ 5061989 h 6074411"/>
              <a:gd name="connsiteX5" fmla="*/ 7039757 w 8052179"/>
              <a:gd name="connsiteY5" fmla="*/ 6074411 h 6074411"/>
              <a:gd name="connsiteX6" fmla="*/ 1012422 w 8052179"/>
              <a:gd name="connsiteY6" fmla="*/ 6074411 h 6074411"/>
              <a:gd name="connsiteX7" fmla="*/ 0 w 8052179"/>
              <a:gd name="connsiteY7" fmla="*/ 5061989 h 6074411"/>
              <a:gd name="connsiteX8" fmla="*/ 0 w 8052179"/>
              <a:gd name="connsiteY8" fmla="*/ 1012422 h 60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2179" h="6074411" fill="none" extrusionOk="0">
                <a:moveTo>
                  <a:pt x="0" y="1012422"/>
                </a:moveTo>
                <a:cubicBezTo>
                  <a:pt x="45588" y="495975"/>
                  <a:pt x="446188" y="105417"/>
                  <a:pt x="1012422" y="0"/>
                </a:cubicBezTo>
                <a:cubicBezTo>
                  <a:pt x="3907261" y="123637"/>
                  <a:pt x="5603629" y="-167144"/>
                  <a:pt x="7039757" y="0"/>
                </a:cubicBezTo>
                <a:cubicBezTo>
                  <a:pt x="7529101" y="-21853"/>
                  <a:pt x="7953852" y="432418"/>
                  <a:pt x="8052179" y="1012422"/>
                </a:cubicBezTo>
                <a:cubicBezTo>
                  <a:pt x="8001196" y="1922459"/>
                  <a:pt x="8039111" y="4227878"/>
                  <a:pt x="8052179" y="5061989"/>
                </a:cubicBezTo>
                <a:cubicBezTo>
                  <a:pt x="7957490" y="5647429"/>
                  <a:pt x="7566230" y="6031133"/>
                  <a:pt x="7039757" y="6074411"/>
                </a:cubicBezTo>
                <a:cubicBezTo>
                  <a:pt x="4437357" y="6027158"/>
                  <a:pt x="2794508" y="5910238"/>
                  <a:pt x="1012422" y="6074411"/>
                </a:cubicBezTo>
                <a:cubicBezTo>
                  <a:pt x="467297" y="6029303"/>
                  <a:pt x="-86063" y="5607467"/>
                  <a:pt x="0" y="5061989"/>
                </a:cubicBezTo>
                <a:cubicBezTo>
                  <a:pt x="153512" y="3568083"/>
                  <a:pt x="124597" y="2080705"/>
                  <a:pt x="0" y="1012422"/>
                </a:cubicBezTo>
                <a:close/>
              </a:path>
              <a:path w="8052179" h="6074411" stroke="0" extrusionOk="0">
                <a:moveTo>
                  <a:pt x="0" y="1012422"/>
                </a:moveTo>
                <a:cubicBezTo>
                  <a:pt x="20284" y="499427"/>
                  <a:pt x="458328" y="17353"/>
                  <a:pt x="1012422" y="0"/>
                </a:cubicBezTo>
                <a:cubicBezTo>
                  <a:pt x="2034536" y="147813"/>
                  <a:pt x="4724164" y="53704"/>
                  <a:pt x="7039757" y="0"/>
                </a:cubicBezTo>
                <a:cubicBezTo>
                  <a:pt x="7687412" y="40855"/>
                  <a:pt x="8020910" y="431980"/>
                  <a:pt x="8052179" y="1012422"/>
                </a:cubicBezTo>
                <a:cubicBezTo>
                  <a:pt x="8124806" y="1626623"/>
                  <a:pt x="8064526" y="3209666"/>
                  <a:pt x="8052179" y="5061989"/>
                </a:cubicBezTo>
                <a:cubicBezTo>
                  <a:pt x="8123126" y="5683867"/>
                  <a:pt x="7609042" y="6100271"/>
                  <a:pt x="7039757" y="6074411"/>
                </a:cubicBezTo>
                <a:cubicBezTo>
                  <a:pt x="5672135" y="5986718"/>
                  <a:pt x="3416750" y="6033487"/>
                  <a:pt x="1012422" y="6074411"/>
                </a:cubicBezTo>
                <a:cubicBezTo>
                  <a:pt x="452715" y="5996666"/>
                  <a:pt x="9223" y="5592580"/>
                  <a:pt x="0" y="5061989"/>
                </a:cubicBezTo>
                <a:cubicBezTo>
                  <a:pt x="126335" y="3921318"/>
                  <a:pt x="-71536" y="2161395"/>
                  <a:pt x="0" y="1012422"/>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Nhóm 19">
            <a:extLst>
              <a:ext uri="{FF2B5EF4-FFF2-40B4-BE49-F238E27FC236}">
                <a16:creationId xmlns="" xmlns:a16="http://schemas.microsoft.com/office/drawing/2014/main" id="{602C31B7-5017-39D9-A6CA-60CF5A2691CF}"/>
              </a:ext>
            </a:extLst>
          </p:cNvPr>
          <p:cNvGrpSpPr/>
          <p:nvPr/>
        </p:nvGrpSpPr>
        <p:grpSpPr>
          <a:xfrm>
            <a:off x="4016990" y="806646"/>
            <a:ext cx="6523655" cy="1593306"/>
            <a:chOff x="4016990" y="806646"/>
            <a:chExt cx="6523655" cy="1593306"/>
          </a:xfrm>
        </p:grpSpPr>
        <p:pic>
          <p:nvPicPr>
            <p:cNvPr id="7" name="Hình ảnh 11">
              <a:extLst>
                <a:ext uri="{FF2B5EF4-FFF2-40B4-BE49-F238E27FC236}">
                  <a16:creationId xmlns="" xmlns:a16="http://schemas.microsoft.com/office/drawing/2014/main" id="{B76B2078-3AAB-6A60-F69A-EBAA5227AB3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16990" y="806646"/>
              <a:ext cx="1933434" cy="1545129"/>
            </a:xfrm>
            <a:prstGeom prst="rect">
              <a:avLst/>
            </a:prstGeom>
          </p:spPr>
        </p:pic>
        <p:sp>
          <p:nvSpPr>
            <p:cNvPr id="8" name="TextBox 47">
              <a:extLst>
                <a:ext uri="{FF2B5EF4-FFF2-40B4-BE49-F238E27FC236}">
                  <a16:creationId xmlns="" xmlns:a16="http://schemas.microsoft.com/office/drawing/2014/main" id="{7AE0B44C-1FDA-D953-346A-03858B20D9DC}"/>
                </a:ext>
              </a:extLst>
            </p:cNvPr>
            <p:cNvSpPr txBox="1"/>
            <p:nvPr/>
          </p:nvSpPr>
          <p:spPr>
            <a:xfrm>
              <a:off x="5771454" y="1199623"/>
              <a:ext cx="4769191" cy="1200329"/>
            </a:xfrm>
            <a:prstGeom prst="rect">
              <a:avLst/>
            </a:prstGeom>
            <a:noFill/>
          </p:spPr>
          <p:txBody>
            <a:bodyPr wrap="square" rtlCol="0">
              <a:spAutoFit/>
            </a:bodyPr>
            <a:lstStyle/>
            <a:p>
              <a:r>
                <a:rPr lang="en-US" sz="3600">
                  <a:solidFill>
                    <a:srgbClr val="C23433"/>
                  </a:solidFill>
                  <a:latin typeface="Cambria" panose="02040503050406030204" pitchFamily="18" charset="0"/>
                  <a:ea typeface="Cambria" panose="02040503050406030204" pitchFamily="18" charset="0"/>
                </a:rPr>
                <a:t>Đọc lại bài và trả lời câu hỏi.</a:t>
              </a:r>
              <a:endParaRPr lang="en-US" sz="3600" dirty="0">
                <a:solidFill>
                  <a:srgbClr val="C23433"/>
                </a:solidFill>
                <a:latin typeface="Cambria" panose="02040503050406030204" pitchFamily="18" charset="0"/>
                <a:ea typeface="Cambria" panose="02040503050406030204" pitchFamily="18" charset="0"/>
              </a:endParaRPr>
            </a:p>
          </p:txBody>
        </p:sp>
      </p:grpSp>
      <p:grpSp>
        <p:nvGrpSpPr>
          <p:cNvPr id="10" name="Nhóm 20">
            <a:extLst>
              <a:ext uri="{FF2B5EF4-FFF2-40B4-BE49-F238E27FC236}">
                <a16:creationId xmlns="" xmlns:a16="http://schemas.microsoft.com/office/drawing/2014/main" id="{1C49354B-C89C-0BAE-A672-9283B5BC77B8}"/>
              </a:ext>
            </a:extLst>
          </p:cNvPr>
          <p:cNvGrpSpPr/>
          <p:nvPr/>
        </p:nvGrpSpPr>
        <p:grpSpPr>
          <a:xfrm>
            <a:off x="4069307" y="2216122"/>
            <a:ext cx="6533480" cy="1545129"/>
            <a:chOff x="4069307" y="2216122"/>
            <a:chExt cx="6533480" cy="1545129"/>
          </a:xfrm>
        </p:grpSpPr>
        <p:pic>
          <p:nvPicPr>
            <p:cNvPr id="14" name="Hình ảnh 12">
              <a:extLst>
                <a:ext uri="{FF2B5EF4-FFF2-40B4-BE49-F238E27FC236}">
                  <a16:creationId xmlns="" xmlns:a16="http://schemas.microsoft.com/office/drawing/2014/main" id="{6294EF40-8D40-1812-22ED-A138AC4F2EA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69307" y="2216122"/>
              <a:ext cx="1933434" cy="1545129"/>
            </a:xfrm>
            <a:prstGeom prst="rect">
              <a:avLst/>
            </a:prstGeom>
          </p:spPr>
        </p:pic>
        <p:sp>
          <p:nvSpPr>
            <p:cNvPr id="15" name="TextBox 47">
              <a:extLst>
                <a:ext uri="{FF2B5EF4-FFF2-40B4-BE49-F238E27FC236}">
                  <a16:creationId xmlns="" xmlns:a16="http://schemas.microsoft.com/office/drawing/2014/main" id="{6F36B2AD-D57B-6B1B-A78F-3C58DB4FD538}"/>
                </a:ext>
              </a:extLst>
            </p:cNvPr>
            <p:cNvSpPr txBox="1"/>
            <p:nvPr/>
          </p:nvSpPr>
          <p:spPr>
            <a:xfrm>
              <a:off x="5833596" y="2583695"/>
              <a:ext cx="4769191" cy="709233"/>
            </a:xfrm>
            <a:prstGeom prst="rect">
              <a:avLst/>
            </a:prstGeom>
            <a:noFill/>
          </p:spPr>
          <p:txBody>
            <a:bodyPr wrap="square" rtlCol="0">
              <a:spAutoFit/>
            </a:bodyPr>
            <a:lstStyle/>
            <a:p>
              <a:pPr lvl="0" algn="just">
                <a:lnSpc>
                  <a:spcPct val="120000"/>
                </a:lnSpc>
                <a:defRPr/>
              </a:pPr>
              <a:r>
                <a:rPr lang="en-US" sz="3600">
                  <a:solidFill>
                    <a:srgbClr val="C23433"/>
                  </a:solidFill>
                  <a:latin typeface="Cambria" panose="02040503050406030204" pitchFamily="18" charset="0"/>
                  <a:ea typeface="Cambria" panose="02040503050406030204" pitchFamily="18" charset="0"/>
                </a:rPr>
                <a:t>Ôn luyện </a:t>
              </a:r>
              <a:r>
                <a:rPr lang="en-US" sz="3600" smtClean="0">
                  <a:solidFill>
                    <a:srgbClr val="C23433"/>
                  </a:solidFill>
                  <a:latin typeface="Cambria" panose="02040503050406030204" pitchFamily="18" charset="0"/>
                  <a:ea typeface="Cambria" panose="02040503050406030204" pitchFamily="18" charset="0"/>
                </a:rPr>
                <a:t>về đại từ</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Nhóm 21">
            <a:extLst>
              <a:ext uri="{FF2B5EF4-FFF2-40B4-BE49-F238E27FC236}">
                <a16:creationId xmlns="" xmlns:a16="http://schemas.microsoft.com/office/drawing/2014/main" id="{D86FA7B2-5DD3-21E7-304B-5A8D30787FFB}"/>
              </a:ext>
            </a:extLst>
          </p:cNvPr>
          <p:cNvGrpSpPr/>
          <p:nvPr/>
        </p:nvGrpSpPr>
        <p:grpSpPr>
          <a:xfrm>
            <a:off x="4067783" y="3630933"/>
            <a:ext cx="6472861" cy="2086725"/>
            <a:chOff x="4067783" y="3630933"/>
            <a:chExt cx="6472861" cy="2086725"/>
          </a:xfrm>
        </p:grpSpPr>
        <p:pic>
          <p:nvPicPr>
            <p:cNvPr id="17" name="Hình ảnh 13">
              <a:extLst>
                <a:ext uri="{FF2B5EF4-FFF2-40B4-BE49-F238E27FC236}">
                  <a16:creationId xmlns="" xmlns:a16="http://schemas.microsoft.com/office/drawing/2014/main" id="{CD4F082D-B42C-DF02-BB5E-2309A136182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476" b="91809" l="6903" r="38107"/>
                      </a14:imgEffect>
                    </a14:imgLayer>
                  </a14:imgProps>
                </a:ext>
                <a:ext uri="{28A0092B-C50C-407E-A947-70E740481C1C}">
                  <a14:useLocalDpi xmlns:a14="http://schemas.microsoft.com/office/drawing/2010/main" val="0"/>
                </a:ext>
              </a:extLst>
            </a:blip>
            <a:srcRect l="3002" t="41935" r="57993" b="2649"/>
            <a:stretch/>
          </p:blipFill>
          <p:spPr>
            <a:xfrm>
              <a:off x="4067783" y="3630933"/>
              <a:ext cx="1933434" cy="1545129"/>
            </a:xfrm>
            <a:prstGeom prst="rect">
              <a:avLst/>
            </a:prstGeom>
          </p:spPr>
        </p:pic>
        <p:sp>
          <p:nvSpPr>
            <p:cNvPr id="60" name="TextBox 47">
              <a:extLst>
                <a:ext uri="{FF2B5EF4-FFF2-40B4-BE49-F238E27FC236}">
                  <a16:creationId xmlns="" xmlns:a16="http://schemas.microsoft.com/office/drawing/2014/main" id="{FC56682E-5E3F-7EA1-2083-6FA38A5CE45B}"/>
                </a:ext>
              </a:extLst>
            </p:cNvPr>
            <p:cNvSpPr txBox="1"/>
            <p:nvPr/>
          </p:nvSpPr>
          <p:spPr>
            <a:xfrm>
              <a:off x="5771453" y="3630933"/>
              <a:ext cx="4769191" cy="2086725"/>
            </a:xfrm>
            <a:prstGeom prst="rect">
              <a:avLst/>
            </a:prstGeom>
            <a:noFill/>
          </p:spPr>
          <p:txBody>
            <a:bodyPr wrap="square" rtlCol="0">
              <a:spAutoFit/>
            </a:bodyPr>
            <a:lstStyle/>
            <a:p>
              <a:pPr lvl="0" algn="just">
                <a:lnSpc>
                  <a:spcPct val="120000"/>
                </a:lnSpc>
                <a:defRPr/>
              </a:pPr>
              <a:r>
                <a:rPr lang="en-US" sz="3600">
                  <a:solidFill>
                    <a:srgbClr val="C23433"/>
                  </a:solidFill>
                  <a:latin typeface="Cambria" panose="02040503050406030204" pitchFamily="18" charset="0"/>
                  <a:ea typeface="Cambria" panose="02040503050406030204" pitchFamily="18" charset="0"/>
                </a:rPr>
                <a:t>Chuẩn bị bài </a:t>
              </a:r>
              <a:r>
                <a:rPr lang="en-US" sz="3600" smtClean="0">
                  <a:solidFill>
                    <a:srgbClr val="C23433"/>
                  </a:solidFill>
                  <a:latin typeface="Cambria" panose="02040503050406030204" pitchFamily="18" charset="0"/>
                  <a:ea typeface="Cambria" panose="02040503050406030204" pitchFamily="18" charset="0"/>
                </a:rPr>
                <a:t>sau: Luyện tập về đại từ: Đọc trước bài</a:t>
              </a:r>
              <a:endParaRPr kumimoji="0" lang="en-US"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3" name="Rectangle: Rounded Corners 14">
            <a:extLst>
              <a:ext uri="{FF2B5EF4-FFF2-40B4-BE49-F238E27FC236}">
                <a16:creationId xmlns="" xmlns:a16="http://schemas.microsoft.com/office/drawing/2014/main" id="{57B1D1BE-5E06-89AC-F2CD-A2A74B7B8024}"/>
              </a:ext>
            </a:extLst>
          </p:cNvPr>
          <p:cNvSpPr/>
          <p:nvPr/>
        </p:nvSpPr>
        <p:spPr>
          <a:xfrm>
            <a:off x="653143" y="168777"/>
            <a:ext cx="3004457" cy="2612946"/>
          </a:xfrm>
          <a:prstGeom prst="roundRect">
            <a:avLst/>
          </a:prstGeom>
          <a:solidFill>
            <a:schemeClr val="accent1">
              <a:lumMod val="60000"/>
              <a:lumOff val="40000"/>
            </a:schemeClr>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9" name="TextBox 18">
            <a:extLst>
              <a:ext uri="{FF2B5EF4-FFF2-40B4-BE49-F238E27FC236}">
                <a16:creationId xmlns="" xmlns:a16="http://schemas.microsoft.com/office/drawing/2014/main" id="{41EE0C58-14EA-5D19-8EDC-6773A603C4EB}"/>
              </a:ext>
            </a:extLst>
          </p:cNvPr>
          <p:cNvSpPr txBox="1"/>
          <p:nvPr/>
        </p:nvSpPr>
        <p:spPr>
          <a:xfrm>
            <a:off x="719788" y="168777"/>
            <a:ext cx="278768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smtClean="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0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1242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p:stCondLst>
                              <p:cond delay="1500"/>
                            </p:stCondLst>
                            <p:childTnLst>
                              <p:par>
                                <p:cTn id="17" presetID="50" presetClass="entr" presetSubtype="0" decel="10000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p:stCondLst>
                              <p:cond delay="2500"/>
                            </p:stCondLst>
                            <p:childTnLst>
                              <p:par>
                                <p:cTn id="23" presetID="50" presetClass="entr" presetSubtype="0" decel="10000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3"/>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thổi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gio-thoi-www_tiengdong_com">
            <a:hlinkClick r:id="" action="ppaction://media"/>
            <a:extLst>
              <a:ext uri="{FF2B5EF4-FFF2-40B4-BE49-F238E27FC236}">
                <a16:creationId xmlns="" xmlns:a16="http://schemas.microsoft.com/office/drawing/2014/main" id="{FEE2495D-A5CD-8030-9740-2F1607C79F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69735" y="1741448"/>
            <a:ext cx="842537" cy="842537"/>
          </a:xfrm>
          <a:prstGeom prst="rect">
            <a:avLst/>
          </a:prstGeom>
        </p:spPr>
      </p:pic>
    </p:spTree>
    <p:extLst>
      <p:ext uri="{BB962C8B-B14F-4D97-AF65-F5344CB8AC3E}">
        <p14:creationId xmlns:p14="http://schemas.microsoft.com/office/powerpoint/2010/main" val="300786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
            <a:ext cx="12192000" cy="6858000"/>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045" y="206352"/>
            <a:ext cx="3673924" cy="3673924"/>
          </a:xfrm>
          <a:prstGeom prst="rect">
            <a:avLst/>
          </a:prstGeom>
        </p:spPr>
      </p:pic>
      <p:pic>
        <p:nvPicPr>
          <p:cNvPr id="45" name="图片 44">
            <a:extLst>
              <a:ext uri="{FF2B5EF4-FFF2-40B4-BE49-F238E27FC236}">
                <a16:creationId xmlns="" xmlns:a16="http://schemas.microsoft.com/office/drawing/2014/main" id="{DD52D9FE-729A-42F7-BEE9-0D7182C831D9}"/>
              </a:ext>
            </a:extLst>
          </p:cNvPr>
          <p:cNvPicPr>
            <a:picLocks noChangeAspect="1"/>
          </p:cNvPicPr>
          <p:nvPr/>
        </p:nvPicPr>
        <p:blipFill>
          <a:blip r:embed="rId6" cstate="print">
            <a:extLst>
              <a:ext uri="{28A0092B-C50C-407E-A947-70E740481C1C}">
                <a14:useLocalDpi xmlns:a14="http://schemas.microsoft.com/office/drawing/2010/main" val="0"/>
              </a:ext>
            </a:extLst>
          </a:blip>
          <a:srcRect b="22149"/>
          <a:stretch>
            <a:fillRect/>
          </a:stretch>
        </p:blipFill>
        <p:spPr>
          <a:xfrm>
            <a:off x="7532513" y="2979886"/>
            <a:ext cx="4885355"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sp>
        <p:nvSpPr>
          <p:cNvPr id="2" name="Rectangle: Rounded Corners 1">
            <a:extLst>
              <a:ext uri="{FF2B5EF4-FFF2-40B4-BE49-F238E27FC236}">
                <a16:creationId xmlns="" xmlns:a16="http://schemas.microsoft.com/office/drawing/2014/main" id="{4C2D0D65-DEAC-CB62-0AF2-60B9374D3706}"/>
              </a:ext>
            </a:extLst>
          </p:cNvPr>
          <p:cNvSpPr/>
          <p:nvPr/>
        </p:nvSpPr>
        <p:spPr>
          <a:xfrm>
            <a:off x="172720" y="1635760"/>
            <a:ext cx="8524240" cy="3078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 xmlns:a16="http://schemas.microsoft.com/office/drawing/2014/main" id="{9455C7B5-5209-24B0-1C7F-9F805C2D9507}"/>
              </a:ext>
            </a:extLst>
          </p:cNvPr>
          <p:cNvPicPr>
            <a:picLocks noChangeAspect="1"/>
          </p:cNvPicPr>
          <p:nvPr/>
        </p:nvPicPr>
        <p:blipFill>
          <a:blip r:embed="rId7"/>
          <a:stretch>
            <a:fillRect/>
          </a:stretch>
        </p:blipFill>
        <p:spPr>
          <a:xfrm>
            <a:off x="-144287" y="1209040"/>
            <a:ext cx="9104240" cy="4537687"/>
          </a:xfrm>
          <a:prstGeom prst="rect">
            <a:avLst/>
          </a:prstGeom>
        </p:spPr>
      </p:pic>
    </p:spTree>
    <p:extLst>
      <p:ext uri="{BB962C8B-B14F-4D97-AF65-F5344CB8AC3E}">
        <p14:creationId xmlns:p14="http://schemas.microsoft.com/office/powerpoint/2010/main" val="54208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9" name="Picture 8">
            <a:extLst>
              <a:ext uri="{FF2B5EF4-FFF2-40B4-BE49-F238E27FC236}">
                <a16:creationId xmlns="" xmlns:a16="http://schemas.microsoft.com/office/drawing/2014/main" id="{2E2EB71C-C4C4-476B-1CE1-0BE095CF8BF6}"/>
              </a:ext>
            </a:extLst>
          </p:cNvPr>
          <p:cNvPicPr>
            <a:picLocks noChangeAspect="1"/>
          </p:cNvPicPr>
          <p:nvPr/>
        </p:nvPicPr>
        <p:blipFill>
          <a:blip r:embed="rId5"/>
          <a:stretch>
            <a:fillRect/>
          </a:stretch>
        </p:blipFill>
        <p:spPr>
          <a:xfrm>
            <a:off x="7868093" y="4378203"/>
            <a:ext cx="3716468" cy="2173978"/>
          </a:xfrm>
          <a:prstGeom prst="rect">
            <a:avLst/>
          </a:prstGeom>
        </p:spPr>
      </p:pic>
      <p:sp>
        <p:nvSpPr>
          <p:cNvPr id="10" name="Text Box 4">
            <a:extLst>
              <a:ext uri="{FF2B5EF4-FFF2-40B4-BE49-F238E27FC236}">
                <a16:creationId xmlns="" xmlns:a16="http://schemas.microsoft.com/office/drawing/2014/main" id="{A11E33EC-B0B3-E596-2844-DA5AEBC336E1}"/>
              </a:ext>
            </a:extLst>
          </p:cNvPr>
          <p:cNvSpPr txBox="1">
            <a:spLocks noChangeArrowheads="1"/>
          </p:cNvSpPr>
          <p:nvPr/>
        </p:nvSpPr>
        <p:spPr bwMode="auto">
          <a:xfrm>
            <a:off x="500729" y="104330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Báo tưng bừng thanh âm.</a:t>
            </a:r>
          </a:p>
        </p:txBody>
      </p:sp>
      <p:sp>
        <p:nvSpPr>
          <p:cNvPr id="11" name="Text Box 4">
            <a:extLst>
              <a:ext uri="{FF2B5EF4-FFF2-40B4-BE49-F238E27FC236}">
                <a16:creationId xmlns="" xmlns:a16="http://schemas.microsoft.com/office/drawing/2014/main" id="{F97D2D66-E0C5-508F-DE09-41EBC4AD393B}"/>
              </a:ext>
            </a:extLst>
          </p:cNvPr>
          <p:cNvSpPr txBox="1">
            <a:spLocks noChangeArrowheads="1"/>
          </p:cNvSpPr>
          <p:nvPr/>
        </p:nvSpPr>
        <p:spPr bwMode="auto">
          <a:xfrm>
            <a:off x="545334" y="28051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Nhìn theo cô mấp máy.</a:t>
            </a:r>
          </a:p>
        </p:txBody>
      </p:sp>
      <p:sp>
        <p:nvSpPr>
          <p:cNvPr id="15" name="Text Box 4">
            <a:extLst>
              <a:ext uri="{FF2B5EF4-FFF2-40B4-BE49-F238E27FC236}">
                <a16:creationId xmlns="" xmlns:a16="http://schemas.microsoft.com/office/drawing/2014/main" id="{D77FAC05-AAE5-7304-7C24-0762DBB5C809}"/>
              </a:ext>
            </a:extLst>
          </p:cNvPr>
          <p:cNvSpPr txBox="1">
            <a:spLocks noChangeArrowheads="1"/>
          </p:cNvSpPr>
          <p:nvPr/>
        </p:nvSpPr>
        <p:spPr bwMode="auto">
          <a:xfrm>
            <a:off x="578788" y="451133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sớm mai mẹ gọi.</a:t>
            </a:r>
          </a:p>
        </p:txBody>
      </p:sp>
      <p:sp>
        <p:nvSpPr>
          <p:cNvPr id="18" name="Text Box 4">
            <a:extLst>
              <a:ext uri="{FF2B5EF4-FFF2-40B4-BE49-F238E27FC236}">
                <a16:creationId xmlns="" xmlns:a16="http://schemas.microsoft.com/office/drawing/2014/main" id="{A1D1CFA9-E780-2CF9-E2AE-5D421E0CF27B}"/>
              </a:ext>
            </a:extLst>
          </p:cNvPr>
          <p:cNvSpPr txBox="1">
            <a:spLocks noChangeArrowheads="1"/>
          </p:cNvSpPr>
          <p:nvPr/>
        </p:nvSpPr>
        <p:spPr bwMode="auto">
          <a:xfrm>
            <a:off x="4699440" y="100623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Vỏ ngựa ran vách đá.</a:t>
            </a:r>
          </a:p>
        </p:txBody>
      </p:sp>
      <p:sp>
        <p:nvSpPr>
          <p:cNvPr id="19" name="Text Box 4">
            <a:extLst>
              <a:ext uri="{FF2B5EF4-FFF2-40B4-BE49-F238E27FC236}">
                <a16:creationId xmlns="" xmlns:a16="http://schemas.microsoft.com/office/drawing/2014/main" id="{4D2AA5DC-64AE-9343-2BA5-9A712A4DEFFA}"/>
              </a:ext>
            </a:extLst>
          </p:cNvPr>
          <p:cNvSpPr txBox="1">
            <a:spLocks noChangeArrowheads="1"/>
          </p:cNvSpPr>
          <p:nvPr/>
        </p:nvSpPr>
        <p:spPr bwMode="auto">
          <a:xfrm>
            <a:off x="4674727" y="284739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Bật lên từ môi em.</a:t>
            </a:r>
          </a:p>
        </p:txBody>
      </p:sp>
      <p:sp>
        <p:nvSpPr>
          <p:cNvPr id="20" name="Text Box 4">
            <a:extLst>
              <a:ext uri="{FF2B5EF4-FFF2-40B4-BE49-F238E27FC236}">
                <a16:creationId xmlns="" xmlns:a16="http://schemas.microsoft.com/office/drawing/2014/main" id="{60583303-A68E-801B-EE03-C46F5C626B88}"/>
              </a:ext>
            </a:extLst>
          </p:cNvPr>
          <p:cNvSpPr txBox="1">
            <a:spLocks noChangeArrowheads="1"/>
          </p:cNvSpPr>
          <p:nvPr/>
        </p:nvSpPr>
        <p:spPr bwMode="auto">
          <a:xfrm>
            <a:off x="4674727" y="4676190"/>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5" name="Picture 4">
            <a:extLst>
              <a:ext uri="{FF2B5EF4-FFF2-40B4-BE49-F238E27FC236}">
                <a16:creationId xmlns="" xmlns:a16="http://schemas.microsoft.com/office/drawing/2014/main" id="{5FCEC2BE-C94A-5F98-AC1E-93AE129C82CD}"/>
              </a:ext>
            </a:extLst>
          </p:cNvPr>
          <p:cNvPicPr>
            <a:picLocks noChangeAspect="1"/>
          </p:cNvPicPr>
          <p:nvPr/>
        </p:nvPicPr>
        <p:blipFill>
          <a:blip r:embed="rId6"/>
          <a:stretch>
            <a:fillRect/>
          </a:stretch>
        </p:blipFill>
        <p:spPr>
          <a:xfrm>
            <a:off x="851682" y="-280500"/>
            <a:ext cx="9467909" cy="1932599"/>
          </a:xfrm>
          <a:prstGeom prst="rect">
            <a:avLst/>
          </a:prstGeom>
        </p:spPr>
      </p:pic>
      <p:sp>
        <p:nvSpPr>
          <p:cNvPr id="6" name="TextBox 5">
            <a:extLst>
              <a:ext uri="{FF2B5EF4-FFF2-40B4-BE49-F238E27FC236}">
                <a16:creationId xmlns="" xmlns:a16="http://schemas.microsoft.com/office/drawing/2014/main" id="{977D9ABA-039B-BBF2-C96A-D4C0A6AE33B3}"/>
              </a:ext>
            </a:extLst>
          </p:cNvPr>
          <p:cNvSpPr txBox="1"/>
          <p:nvPr/>
        </p:nvSpPr>
        <p:spPr>
          <a:xfrm>
            <a:off x="1073889" y="2137144"/>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tưng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bừng</a:t>
            </a:r>
            <a:endParaRPr lang="en-US" sz="24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5EF6B71A-02C7-9F5C-352E-4872E77BF14D}"/>
              </a:ext>
            </a:extLst>
          </p:cNvPr>
          <p:cNvSpPr txBox="1"/>
          <p:nvPr/>
        </p:nvSpPr>
        <p:spPr>
          <a:xfrm>
            <a:off x="1626783" y="2806996"/>
            <a:ext cx="2700670"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vụt qua song</a:t>
            </a:r>
            <a:endParaRPr lang="en-US" sz="24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F1663589-AE79-156B-CA8E-E1E5271BE35B}"/>
              </a:ext>
            </a:extLst>
          </p:cNvPr>
          <p:cNvSpPr txBox="1"/>
          <p:nvPr/>
        </p:nvSpPr>
        <p:spPr>
          <a:xfrm>
            <a:off x="2477387" y="3168503"/>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ánh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ỏi</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0E4786BE-1813-F3DD-6788-99969E9F1FC1}"/>
              </a:ext>
            </a:extLst>
          </p:cNvPr>
          <p:cNvSpPr txBox="1"/>
          <p:nvPr/>
        </p:nvSpPr>
        <p:spPr>
          <a:xfrm>
            <a:off x="6347638" y="2105248"/>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vách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đá</a:t>
            </a:r>
            <a:r>
              <a:rPr lang="en-US" sz="24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 xmlns:a16="http://schemas.microsoft.com/office/drawing/2014/main" id="{3A79D6A8-64FF-D806-5D4C-7CCFEB9BAAAE}"/>
              </a:ext>
            </a:extLst>
          </p:cNvPr>
          <p:cNvSpPr txBox="1"/>
          <p:nvPr/>
        </p:nvSpPr>
        <p:spPr>
          <a:xfrm>
            <a:off x="6932429" y="3221666"/>
            <a:ext cx="2700670"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lo </a:t>
            </a:r>
            <a:r>
              <a:rPr lang="en-US" sz="2400" dirty="0" err="1">
                <a:solidFill>
                  <a:srgbClr val="FF0000"/>
                </a:solidFill>
                <a:latin typeface="Cambria" panose="02040503050406030204" pitchFamily="18" charset="0"/>
                <a:ea typeface="Cambria" panose="02040503050406030204" pitchFamily="18" charset="0"/>
              </a:rPr>
              <a:t>toan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32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bước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lội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nguoi-di-bo-trong-vung-nuoc-dong-www.tiengdong.com">
            <a:hlinkClick r:id="" action="ppaction://media"/>
            <a:extLst>
              <a:ext uri="{FF2B5EF4-FFF2-40B4-BE49-F238E27FC236}">
                <a16:creationId xmlns="" xmlns:a16="http://schemas.microsoft.com/office/drawing/2014/main" id="{7E85AF4B-F657-6503-9A0D-823FEE6FD1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31688" y="1686932"/>
            <a:ext cx="812800" cy="812800"/>
          </a:xfrm>
          <a:prstGeom prst="rect">
            <a:avLst/>
          </a:prstGeom>
        </p:spPr>
      </p:pic>
    </p:spTree>
    <p:extLst>
      <p:ext uri="{BB962C8B-B14F-4D97-AF65-F5344CB8AC3E}">
        <p14:creationId xmlns:p14="http://schemas.microsoft.com/office/powerpoint/2010/main" val="38895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7" name="Group 6">
            <a:extLst>
              <a:ext uri="{FF2B5EF4-FFF2-40B4-BE49-F238E27FC236}">
                <a16:creationId xmlns=""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nhịp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đập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nhip-tim-dap-www_tiengdong_com">
            <a:hlinkClick r:id="" action="ppaction://media"/>
            <a:extLst>
              <a:ext uri="{FF2B5EF4-FFF2-40B4-BE49-F238E27FC236}">
                <a16:creationId xmlns="" xmlns:a16="http://schemas.microsoft.com/office/drawing/2014/main" id="{F53F2BD7-360A-388E-1A86-F7CEC75933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4771" y="1717288"/>
            <a:ext cx="855546" cy="855546"/>
          </a:xfrm>
          <a:prstGeom prst="rect">
            <a:avLst/>
          </a:prstGeom>
        </p:spPr>
      </p:pic>
    </p:spTree>
    <p:extLst>
      <p:ext uri="{BB962C8B-B14F-4D97-AF65-F5344CB8AC3E}">
        <p14:creationId xmlns:p14="http://schemas.microsoft.com/office/powerpoint/2010/main" val="215655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sóng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vỗ</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song-bien-vo-bo-www_tiengdong_com">
            <a:hlinkClick r:id="" action="ppaction://media"/>
            <a:extLst>
              <a:ext uri="{FF2B5EF4-FFF2-40B4-BE49-F238E27FC236}">
                <a16:creationId xmlns="" xmlns:a16="http://schemas.microsoft.com/office/drawing/2014/main" id="{349AD67A-FB8E-588A-BF78-F35E2CE415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20536" y="1787291"/>
            <a:ext cx="745893" cy="745893"/>
          </a:xfrm>
          <a:prstGeom prst="rect">
            <a:avLst/>
          </a:prstGeom>
        </p:spPr>
      </p:pic>
    </p:spTree>
    <p:extLst>
      <p:ext uri="{BB962C8B-B14F-4D97-AF65-F5344CB8AC3E}">
        <p14:creationId xmlns:p14="http://schemas.microsoft.com/office/powerpoint/2010/main" val="100665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121BE24-5162-4007-B0D9-8A72946AE269}"/>
              </a:ext>
            </a:extLst>
          </p:cNvPr>
          <p:cNvPicPr>
            <a:picLocks noChangeAspect="1"/>
          </p:cNvPicPr>
          <p:nvPr/>
        </p:nvPicPr>
        <p:blipFill>
          <a:blip r:embed="rId3"/>
          <a:stretch>
            <a:fillRect/>
          </a:stretch>
        </p:blipFill>
        <p:spPr>
          <a:xfrm>
            <a:off x="1932072" y="590812"/>
            <a:ext cx="7791791" cy="4557872"/>
          </a:xfrm>
          <a:prstGeom prst="rect">
            <a:avLst/>
          </a:prstGeom>
        </p:spPr>
      </p:pic>
      <p:grpSp>
        <p:nvGrpSpPr>
          <p:cNvPr id="15" name="Group 14">
            <a:extLst>
              <a:ext uri="{FF2B5EF4-FFF2-40B4-BE49-F238E27FC236}">
                <a16:creationId xmlns="" xmlns:a16="http://schemas.microsoft.com/office/drawing/2014/main" id="{0E050AEB-1EEF-7434-549C-E0053861A200}"/>
              </a:ext>
            </a:extLst>
          </p:cNvPr>
          <p:cNvGrpSpPr/>
          <p:nvPr/>
        </p:nvGrpSpPr>
        <p:grpSpPr>
          <a:xfrm>
            <a:off x="2051825" y="5111823"/>
            <a:ext cx="8028877" cy="1483055"/>
            <a:chOff x="2776654" y="5134126"/>
            <a:chExt cx="8028877" cy="1483055"/>
          </a:xfrm>
        </p:grpSpPr>
        <p:sp>
          <p:nvSpPr>
            <p:cNvPr id="12" name="Freeform 3">
              <a:extLst>
                <a:ext uri="{FF2B5EF4-FFF2-40B4-BE49-F238E27FC236}">
                  <a16:creationId xmlns="" xmlns:a16="http://schemas.microsoft.com/office/drawing/2014/main" id="{63955551-7105-2021-EBAD-74FFA733A0C0}"/>
                </a:ext>
              </a:extLst>
            </p:cNvPr>
            <p:cNvSpPr/>
            <p:nvPr/>
          </p:nvSpPr>
          <p:spPr>
            <a:xfrm>
              <a:off x="2776654" y="5134126"/>
              <a:ext cx="728174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 xmlns:a16="http://schemas.microsoft.com/office/drawing/2014/main" id="{C8D3C5F8-9C0C-7551-F493-65A93D34F896}"/>
                </a:ext>
              </a:extLst>
            </p:cNvPr>
            <p:cNvSpPr txBox="1"/>
            <p:nvPr/>
          </p:nvSpPr>
          <p:spPr>
            <a:xfrm>
              <a:off x="5341434" y="5497551"/>
              <a:ext cx="5464097" cy="769441"/>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Tranh </a:t>
              </a:r>
              <a:r>
                <a:rPr lang="en-US" sz="4400" b="1" dirty="0" err="1">
                  <a:latin typeface="Cambria" panose="02040503050406030204" pitchFamily="18" charset="0"/>
                  <a:ea typeface="Cambria" panose="02040503050406030204" pitchFamily="18" charset="0"/>
                </a:rPr>
                <a:t>vẽ</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gì</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864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4" name="Picture 3">
            <a:extLst>
              <a:ext uri="{FF2B5EF4-FFF2-40B4-BE49-F238E27FC236}">
                <a16:creationId xmlns="" xmlns:a16="http://schemas.microsoft.com/office/drawing/2014/main" id="{EEC32C30-2C6C-5BEE-896C-3F105EBC3723}"/>
              </a:ext>
            </a:extLst>
          </p:cNvPr>
          <p:cNvPicPr>
            <a:picLocks noChangeAspect="1"/>
          </p:cNvPicPr>
          <p:nvPr/>
        </p:nvPicPr>
        <p:blipFill>
          <a:blip r:embed="rId12"/>
          <a:stretch>
            <a:fillRect/>
          </a:stretch>
        </p:blipFill>
        <p:spPr>
          <a:xfrm>
            <a:off x="3410026" y="2214617"/>
            <a:ext cx="7029297" cy="3133616"/>
          </a:xfrm>
          <a:prstGeom prst="rect">
            <a:avLst/>
          </a:prstGeom>
        </p:spPr>
      </p:pic>
      <p:pic>
        <p:nvPicPr>
          <p:cNvPr id="20" name="Picture 19">
            <a:extLst>
              <a:ext uri="{FF2B5EF4-FFF2-40B4-BE49-F238E27FC236}">
                <a16:creationId xmlns="" xmlns:a16="http://schemas.microsoft.com/office/drawing/2014/main" id="{FCAFB800-D2DE-DE85-C6F3-A84FC1DD8EE6}"/>
              </a:ext>
            </a:extLst>
          </p:cNvPr>
          <p:cNvPicPr>
            <a:picLocks noChangeAspect="1"/>
          </p:cNvPicPr>
          <p:nvPr/>
        </p:nvPicPr>
        <p:blipFill>
          <a:blip r:embed="rId13"/>
          <a:stretch>
            <a:fillRect/>
          </a:stretch>
        </p:blipFill>
        <p:spPr>
          <a:xfrm>
            <a:off x="1254526" y="517312"/>
            <a:ext cx="2462997" cy="1975275"/>
          </a:xfrm>
          <a:prstGeom prst="rect">
            <a:avLst/>
          </a:prstGeom>
        </p:spPr>
      </p:pic>
      <p:pic>
        <p:nvPicPr>
          <p:cNvPr id="10" name="Picture 9" descr="A round pink label with white text and a black background&#10;&#10;Description automatically generated">
            <a:extLst>
              <a:ext uri="{FF2B5EF4-FFF2-40B4-BE49-F238E27FC236}">
                <a16:creationId xmlns="" xmlns:a16="http://schemas.microsoft.com/office/drawing/2014/main" id="{B78BA552-B138-F916-FC80-EFF0FFB9DE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2398</Words>
  <Application>Microsoft Office PowerPoint</Application>
  <PresentationFormat>Widescreen</PresentationFormat>
  <Paragraphs>244</Paragraphs>
  <Slides>42</Slides>
  <Notes>10</Notes>
  <HiddenSlides>0</HiddenSlides>
  <MMClips>5</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42</vt:i4>
      </vt:variant>
    </vt:vector>
  </HeadingPairs>
  <TitlesOfParts>
    <vt:vector size="65" baseType="lpstr">
      <vt:lpstr>宋体</vt:lpstr>
      <vt:lpstr>Arial</vt:lpstr>
      <vt:lpstr>AvantGarde</vt:lpstr>
      <vt:lpstr>Calibri</vt:lpstr>
      <vt:lpstr>Calibri Light</vt:lpstr>
      <vt:lpstr>Cambria</vt:lpstr>
      <vt:lpstr>DFPOP1-W9</vt:lpstr>
      <vt:lpstr>Lato Hairline</vt:lpstr>
      <vt:lpstr>Lato Light</vt:lpstr>
      <vt:lpstr>Lato Regular</vt:lpstr>
      <vt:lpstr>Pattaya</vt:lpstr>
      <vt:lpstr>Roboto</vt:lpstr>
      <vt:lpstr>Segoe UI Historic</vt:lpstr>
      <vt:lpstr>Times New Roman</vt:lpstr>
      <vt:lpstr>思源黑体</vt:lpstr>
      <vt:lpstr>思源黑体 CN Medium</vt:lpstr>
      <vt:lpstr>思源黑体 Medium</vt:lpstr>
      <vt:lpstr>等线</vt:lpstr>
      <vt:lpstr>等线 Light</vt:lpstr>
      <vt:lpstr>2_Custom Design</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Dieu Cuc</cp:lastModifiedBy>
  <cp:revision>53</cp:revision>
  <dcterms:created xsi:type="dcterms:W3CDTF">2024-06-20T02:37:59Z</dcterms:created>
  <dcterms:modified xsi:type="dcterms:W3CDTF">2025-09-17T05:23:11Z</dcterms:modified>
</cp:coreProperties>
</file>