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54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001C-D403-415E-ACC5-E6A2985267D7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57AAF-4563-4633-9F4D-4614F7B4C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808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001C-D403-415E-ACC5-E6A2985267D7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57AAF-4563-4633-9F4D-4614F7B4C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896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001C-D403-415E-ACC5-E6A2985267D7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57AAF-4563-4633-9F4D-4614F7B4C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099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001C-D403-415E-ACC5-E6A2985267D7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57AAF-4563-4633-9F4D-4614F7B4C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190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001C-D403-415E-ACC5-E6A2985267D7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57AAF-4563-4633-9F4D-4614F7B4C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857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001C-D403-415E-ACC5-E6A2985267D7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57AAF-4563-4633-9F4D-4614F7B4C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651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001C-D403-415E-ACC5-E6A2985267D7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57AAF-4563-4633-9F4D-4614F7B4C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068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001C-D403-415E-ACC5-E6A2985267D7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57AAF-4563-4633-9F4D-4614F7B4C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384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001C-D403-415E-ACC5-E6A2985267D7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57AAF-4563-4633-9F4D-4614F7B4C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753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001C-D403-415E-ACC5-E6A2985267D7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57AAF-4563-4633-9F4D-4614F7B4C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997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001C-D403-415E-ACC5-E6A2985267D7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57AAF-4563-4633-9F4D-4614F7B4C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515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4F001C-D403-415E-ACC5-E6A2985267D7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557AAF-4563-4633-9F4D-4614F7B4C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007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jpeg"/><Relationship Id="rId16" Type="http://schemas.openxmlformats.org/officeDocument/2006/relationships/image" Target="../media/image15.sv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sv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svg"/><Relationship Id="rId19" Type="http://schemas.openxmlformats.org/officeDocument/2006/relationships/image" Target="../media/image18.pn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21.svg"/><Relationship Id="rId27" Type="http://schemas.openxmlformats.org/officeDocument/2006/relationships/image" Target="../media/image2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image" Target="../media/image1.jpeg"/><Relationship Id="rId7" Type="http://schemas.openxmlformats.org/officeDocument/2006/relationships/image" Target="../media/image400.png"/><Relationship Id="rId12" Type="http://schemas.openxmlformats.org/officeDocument/2006/relationships/image" Target="../media/image33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2.png"/><Relationship Id="rId5" Type="http://schemas.openxmlformats.org/officeDocument/2006/relationships/image" Target="../media/image3.svg"/><Relationship Id="rId10" Type="http://schemas.openxmlformats.org/officeDocument/2006/relationships/image" Target="../media/image50.png"/><Relationship Id="rId4" Type="http://schemas.openxmlformats.org/officeDocument/2006/relationships/image" Target="../media/image2.png"/><Relationship Id="rId9" Type="http://schemas.openxmlformats.org/officeDocument/2006/relationships/image" Target="../media/image410.png"/><Relationship Id="rId14" Type="http://schemas.openxmlformats.org/officeDocument/2006/relationships/image" Target="../media/image5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2.png"/><Relationship Id="rId7" Type="http://schemas.openxmlformats.org/officeDocument/2006/relationships/image" Target="../media/image58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56.png"/><Relationship Id="rId4" Type="http://schemas.openxmlformats.org/officeDocument/2006/relationships/image" Target="../media/image3.svg"/><Relationship Id="rId9" Type="http://schemas.openxmlformats.org/officeDocument/2006/relationships/image" Target="../media/image5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5" Type="http://schemas.microsoft.com/office/2007/relationships/hdphoto" Target="../media/hdphoto3.wdp"/><Relationship Id="rId4" Type="http://schemas.openxmlformats.org/officeDocument/2006/relationships/image" Target="../media/image6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2.png"/><Relationship Id="rId7" Type="http://schemas.openxmlformats.org/officeDocument/2006/relationships/image" Target="../media/image6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5" Type="http://schemas.openxmlformats.org/officeDocument/2006/relationships/image" Target="../media/image61.png"/><Relationship Id="rId4" Type="http://schemas.openxmlformats.org/officeDocument/2006/relationships/image" Target="../media/image3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3.svg"/><Relationship Id="rId7" Type="http://schemas.openxmlformats.org/officeDocument/2006/relationships/image" Target="../media/image6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11" Type="http://schemas.openxmlformats.org/officeDocument/2006/relationships/image" Target="../media/image68.gif"/><Relationship Id="rId5" Type="http://schemas.openxmlformats.org/officeDocument/2006/relationships/image" Target="../media/image66.png"/><Relationship Id="rId10" Type="http://schemas.openxmlformats.org/officeDocument/2006/relationships/image" Target="../media/image71.png"/><Relationship Id="rId9" Type="http://schemas.openxmlformats.org/officeDocument/2006/relationships/image" Target="../media/image7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3.svg"/><Relationship Id="rId7" Type="http://schemas.openxmlformats.org/officeDocument/2006/relationships/image" Target="../media/image7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7.png"/><Relationship Id="rId10" Type="http://schemas.openxmlformats.org/officeDocument/2006/relationships/image" Target="../media/image76.png"/><Relationship Id="rId4" Type="http://schemas.openxmlformats.org/officeDocument/2006/relationships/image" Target="../media/image65.png"/><Relationship Id="rId9" Type="http://schemas.openxmlformats.org/officeDocument/2006/relationships/image" Target="../media/image7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7.png"/><Relationship Id="rId4" Type="http://schemas.openxmlformats.org/officeDocument/2006/relationships/image" Target="../media/image7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3.svg"/><Relationship Id="rId7" Type="http://schemas.openxmlformats.org/officeDocument/2006/relationships/image" Target="../media/image8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png"/><Relationship Id="rId4" Type="http://schemas.openxmlformats.org/officeDocument/2006/relationships/image" Target="../media/image7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png"/><Relationship Id="rId5" Type="http://schemas.openxmlformats.org/officeDocument/2006/relationships/image" Target="../media/image79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image" Target="../media/image1.jpeg"/><Relationship Id="rId7" Type="http://schemas.openxmlformats.org/officeDocument/2006/relationships/image" Target="../media/image280.png"/><Relationship Id="rId12" Type="http://schemas.openxmlformats.org/officeDocument/2006/relationships/image" Target="../media/image33.png"/><Relationship Id="rId17" Type="http://schemas.openxmlformats.org/officeDocument/2006/relationships/image" Target="../media/image38.png"/><Relationship Id="rId2" Type="http://schemas.openxmlformats.org/officeDocument/2006/relationships/audio" Target="../media/audio1.wav"/><Relationship Id="rId16" Type="http://schemas.openxmlformats.org/officeDocument/2006/relationships/image" Target="../media/image37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2.png"/><Relationship Id="rId5" Type="http://schemas.openxmlformats.org/officeDocument/2006/relationships/image" Target="../media/image3.svg"/><Relationship Id="rId15" Type="http://schemas.openxmlformats.org/officeDocument/2006/relationships/image" Target="../media/image36.png"/><Relationship Id="rId10" Type="http://schemas.openxmlformats.org/officeDocument/2006/relationships/image" Target="../media/image31.png"/><Relationship Id="rId4" Type="http://schemas.openxmlformats.org/officeDocument/2006/relationships/image" Target="../media/image2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37.gif"/><Relationship Id="rId3" Type="http://schemas.openxmlformats.org/officeDocument/2006/relationships/audio" Target="../media/audio3.wav"/><Relationship Id="rId7" Type="http://schemas.openxmlformats.org/officeDocument/2006/relationships/image" Target="../media/image39.png"/><Relationship Id="rId12" Type="http://schemas.microsoft.com/office/2007/relationships/hdphoto" Target="../media/hdphoto2.wd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11" Type="http://schemas.openxmlformats.org/officeDocument/2006/relationships/image" Target="../media/image42.png"/><Relationship Id="rId5" Type="http://schemas.openxmlformats.org/officeDocument/2006/relationships/image" Target="../media/image2.png"/><Relationship Id="rId15" Type="http://schemas.openxmlformats.org/officeDocument/2006/relationships/image" Target="../media/image44.gif"/><Relationship Id="rId10" Type="http://schemas.openxmlformats.org/officeDocument/2006/relationships/image" Target="../media/image41.png"/><Relationship Id="rId4" Type="http://schemas.openxmlformats.org/officeDocument/2006/relationships/image" Target="../media/image1.jpeg"/><Relationship Id="rId9" Type="http://schemas.microsoft.com/office/2007/relationships/hdphoto" Target="../media/hdphoto1.wdp"/><Relationship Id="rId14" Type="http://schemas.openxmlformats.org/officeDocument/2006/relationships/image" Target="../media/image43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37.gif"/><Relationship Id="rId3" Type="http://schemas.openxmlformats.org/officeDocument/2006/relationships/audio" Target="../media/audio3.wav"/><Relationship Id="rId7" Type="http://schemas.openxmlformats.org/officeDocument/2006/relationships/image" Target="../media/image45.png"/><Relationship Id="rId12" Type="http://schemas.microsoft.com/office/2007/relationships/hdphoto" Target="../media/hdphoto2.wd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11" Type="http://schemas.openxmlformats.org/officeDocument/2006/relationships/image" Target="../media/image42.png"/><Relationship Id="rId5" Type="http://schemas.openxmlformats.org/officeDocument/2006/relationships/image" Target="../media/image2.png"/><Relationship Id="rId15" Type="http://schemas.openxmlformats.org/officeDocument/2006/relationships/image" Target="../media/image44.gif"/><Relationship Id="rId10" Type="http://schemas.openxmlformats.org/officeDocument/2006/relationships/image" Target="../media/image41.png"/><Relationship Id="rId4" Type="http://schemas.openxmlformats.org/officeDocument/2006/relationships/image" Target="../media/image1.jpeg"/><Relationship Id="rId9" Type="http://schemas.microsoft.com/office/2007/relationships/hdphoto" Target="../media/hdphoto1.wdp"/><Relationship Id="rId14" Type="http://schemas.openxmlformats.org/officeDocument/2006/relationships/image" Target="../media/image43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37.gif"/><Relationship Id="rId3" Type="http://schemas.openxmlformats.org/officeDocument/2006/relationships/audio" Target="../media/audio2.wav"/><Relationship Id="rId7" Type="http://schemas.openxmlformats.org/officeDocument/2006/relationships/image" Target="../media/image46.png"/><Relationship Id="rId12" Type="http://schemas.microsoft.com/office/2007/relationships/hdphoto" Target="../media/hdphoto2.wdp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11" Type="http://schemas.openxmlformats.org/officeDocument/2006/relationships/image" Target="../media/image42.png"/><Relationship Id="rId5" Type="http://schemas.openxmlformats.org/officeDocument/2006/relationships/image" Target="../media/image2.png"/><Relationship Id="rId15" Type="http://schemas.openxmlformats.org/officeDocument/2006/relationships/image" Target="../media/image44.gif"/><Relationship Id="rId10" Type="http://schemas.openxmlformats.org/officeDocument/2006/relationships/image" Target="../media/image41.png"/><Relationship Id="rId4" Type="http://schemas.openxmlformats.org/officeDocument/2006/relationships/image" Target="../media/image1.jpeg"/><Relationship Id="rId9" Type="http://schemas.microsoft.com/office/2007/relationships/hdphoto" Target="../media/hdphoto1.wdp"/><Relationship Id="rId14" Type="http://schemas.openxmlformats.org/officeDocument/2006/relationships/image" Target="../media/image43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37.gif"/><Relationship Id="rId3" Type="http://schemas.openxmlformats.org/officeDocument/2006/relationships/audio" Target="../media/audio3.wav"/><Relationship Id="rId7" Type="http://schemas.openxmlformats.org/officeDocument/2006/relationships/image" Target="../media/image47.png"/><Relationship Id="rId12" Type="http://schemas.microsoft.com/office/2007/relationships/hdphoto" Target="../media/hdphoto2.wdp"/><Relationship Id="rId2" Type="http://schemas.openxmlformats.org/officeDocument/2006/relationships/audio" Target="../media/audio2.wav"/><Relationship Id="rId16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11" Type="http://schemas.openxmlformats.org/officeDocument/2006/relationships/image" Target="../media/image42.png"/><Relationship Id="rId5" Type="http://schemas.openxmlformats.org/officeDocument/2006/relationships/image" Target="../media/image2.png"/><Relationship Id="rId15" Type="http://schemas.openxmlformats.org/officeDocument/2006/relationships/image" Target="../media/image44.gif"/><Relationship Id="rId10" Type="http://schemas.openxmlformats.org/officeDocument/2006/relationships/image" Target="../media/image41.png"/><Relationship Id="rId4" Type="http://schemas.openxmlformats.org/officeDocument/2006/relationships/image" Target="../media/image1.jpeg"/><Relationship Id="rId9" Type="http://schemas.microsoft.com/office/2007/relationships/hdphoto" Target="../media/hdphoto1.wdp"/><Relationship Id="rId14" Type="http://schemas.openxmlformats.org/officeDocument/2006/relationships/image" Target="../media/image43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37.gif"/><Relationship Id="rId3" Type="http://schemas.openxmlformats.org/officeDocument/2006/relationships/audio" Target="../media/audio3.wav"/><Relationship Id="rId7" Type="http://schemas.openxmlformats.org/officeDocument/2006/relationships/image" Target="../media/image49.png"/><Relationship Id="rId12" Type="http://schemas.microsoft.com/office/2007/relationships/hdphoto" Target="../media/hdphoto2.wdp"/><Relationship Id="rId2" Type="http://schemas.openxmlformats.org/officeDocument/2006/relationships/audio" Target="../media/audio2.wav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11" Type="http://schemas.openxmlformats.org/officeDocument/2006/relationships/image" Target="../media/image42.png"/><Relationship Id="rId5" Type="http://schemas.openxmlformats.org/officeDocument/2006/relationships/image" Target="../media/image2.png"/><Relationship Id="rId15" Type="http://schemas.openxmlformats.org/officeDocument/2006/relationships/image" Target="../media/image44.gif"/><Relationship Id="rId10" Type="http://schemas.openxmlformats.org/officeDocument/2006/relationships/image" Target="../media/image41.png"/><Relationship Id="rId4" Type="http://schemas.openxmlformats.org/officeDocument/2006/relationships/image" Target="../media/image1.jpeg"/><Relationship Id="rId9" Type="http://schemas.microsoft.com/office/2007/relationships/hdphoto" Target="../media/hdphoto1.wdp"/><Relationship Id="rId14" Type="http://schemas.openxmlformats.org/officeDocument/2006/relationships/image" Target="../media/image43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37.gif"/><Relationship Id="rId3" Type="http://schemas.openxmlformats.org/officeDocument/2006/relationships/audio" Target="../media/audio3.wav"/><Relationship Id="rId7" Type="http://schemas.openxmlformats.org/officeDocument/2006/relationships/image" Target="../media/image51.png"/><Relationship Id="rId12" Type="http://schemas.microsoft.com/office/2007/relationships/hdphoto" Target="../media/hdphoto2.wdp"/><Relationship Id="rId2" Type="http://schemas.openxmlformats.org/officeDocument/2006/relationships/audio" Target="../media/audio2.wav"/><Relationship Id="rId16" Type="http://schemas.openxmlformats.org/officeDocument/2006/relationships/image" Target="../media/image3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11" Type="http://schemas.openxmlformats.org/officeDocument/2006/relationships/image" Target="../media/image42.png"/><Relationship Id="rId5" Type="http://schemas.openxmlformats.org/officeDocument/2006/relationships/image" Target="../media/image2.png"/><Relationship Id="rId15" Type="http://schemas.openxmlformats.org/officeDocument/2006/relationships/image" Target="../media/image44.gif"/><Relationship Id="rId10" Type="http://schemas.openxmlformats.org/officeDocument/2006/relationships/image" Target="../media/image41.png"/><Relationship Id="rId4" Type="http://schemas.openxmlformats.org/officeDocument/2006/relationships/image" Target="../media/image1.jpeg"/><Relationship Id="rId9" Type="http://schemas.microsoft.com/office/2007/relationships/hdphoto" Target="../media/hdphoto1.wdp"/><Relationship Id="rId14" Type="http://schemas.openxmlformats.org/officeDocument/2006/relationships/image" Target="../media/image4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V="1"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10287000"/>
                </a:moveTo>
                <a:lnTo>
                  <a:pt x="18288000" y="10287000"/>
                </a:lnTo>
                <a:lnTo>
                  <a:pt x="18288000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blipFill>
            <a:blip r:embed="rId2"/>
            <a:stretch>
              <a:fillRect l="-2724" t="-34294" r="-2017" b="-51991"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3" name="Freeform 3"/>
          <p:cNvSpPr/>
          <p:nvPr/>
        </p:nvSpPr>
        <p:spPr>
          <a:xfrm>
            <a:off x="205584" y="151221"/>
            <a:ext cx="8727030" cy="6534316"/>
          </a:xfrm>
          <a:custGeom>
            <a:avLst/>
            <a:gdLst/>
            <a:ahLst/>
            <a:cxnLst/>
            <a:rect l="l" t="t" r="r" b="b"/>
            <a:pathLst>
              <a:path w="17454059" h="9801474">
                <a:moveTo>
                  <a:pt x="0" y="0"/>
                </a:moveTo>
                <a:lnTo>
                  <a:pt x="17454058" y="0"/>
                </a:lnTo>
                <a:lnTo>
                  <a:pt x="17454058" y="9801474"/>
                </a:lnTo>
                <a:lnTo>
                  <a:pt x="0" y="980147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4" name="Freeform 4"/>
          <p:cNvSpPr/>
          <p:nvPr/>
        </p:nvSpPr>
        <p:spPr>
          <a:xfrm rot="1187777">
            <a:off x="8408716" y="5520219"/>
            <a:ext cx="394717" cy="1108966"/>
          </a:xfrm>
          <a:custGeom>
            <a:avLst/>
            <a:gdLst/>
            <a:ahLst/>
            <a:cxnLst/>
            <a:rect l="l" t="t" r="r" b="b"/>
            <a:pathLst>
              <a:path w="789434" h="1663449">
                <a:moveTo>
                  <a:pt x="0" y="0"/>
                </a:moveTo>
                <a:lnTo>
                  <a:pt x="789434" y="0"/>
                </a:lnTo>
                <a:lnTo>
                  <a:pt x="789434" y="1663449"/>
                </a:lnTo>
                <a:lnTo>
                  <a:pt x="0" y="166344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5" name="Freeform 5"/>
          <p:cNvSpPr/>
          <p:nvPr/>
        </p:nvSpPr>
        <p:spPr>
          <a:xfrm rot="-1027536">
            <a:off x="314265" y="5422396"/>
            <a:ext cx="488164" cy="1055933"/>
          </a:xfrm>
          <a:custGeom>
            <a:avLst/>
            <a:gdLst/>
            <a:ahLst/>
            <a:cxnLst/>
            <a:rect l="l" t="t" r="r" b="b"/>
            <a:pathLst>
              <a:path w="976328" h="1583899">
                <a:moveTo>
                  <a:pt x="0" y="0"/>
                </a:moveTo>
                <a:lnTo>
                  <a:pt x="976328" y="0"/>
                </a:lnTo>
                <a:lnTo>
                  <a:pt x="976328" y="1583899"/>
                </a:lnTo>
                <a:lnTo>
                  <a:pt x="0" y="158389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6" name="Freeform 6"/>
          <p:cNvSpPr/>
          <p:nvPr/>
        </p:nvSpPr>
        <p:spPr>
          <a:xfrm rot="1072363">
            <a:off x="248990" y="742921"/>
            <a:ext cx="417518" cy="1173027"/>
          </a:xfrm>
          <a:custGeom>
            <a:avLst/>
            <a:gdLst/>
            <a:ahLst/>
            <a:cxnLst/>
            <a:rect l="l" t="t" r="r" b="b"/>
            <a:pathLst>
              <a:path w="835036" h="1759541">
                <a:moveTo>
                  <a:pt x="0" y="0"/>
                </a:moveTo>
                <a:lnTo>
                  <a:pt x="835037" y="0"/>
                </a:lnTo>
                <a:lnTo>
                  <a:pt x="835037" y="1759541"/>
                </a:lnTo>
                <a:lnTo>
                  <a:pt x="0" y="175954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7" name="Freeform 7"/>
          <p:cNvSpPr/>
          <p:nvPr/>
        </p:nvSpPr>
        <p:spPr>
          <a:xfrm rot="292493">
            <a:off x="4266586" y="5664703"/>
            <a:ext cx="399512" cy="1130591"/>
          </a:xfrm>
          <a:custGeom>
            <a:avLst/>
            <a:gdLst/>
            <a:ahLst/>
            <a:cxnLst/>
            <a:rect l="l" t="t" r="r" b="b"/>
            <a:pathLst>
              <a:path w="799023" h="1695886">
                <a:moveTo>
                  <a:pt x="0" y="0"/>
                </a:moveTo>
                <a:lnTo>
                  <a:pt x="799023" y="0"/>
                </a:lnTo>
                <a:lnTo>
                  <a:pt x="799023" y="1695886"/>
                </a:lnTo>
                <a:lnTo>
                  <a:pt x="0" y="169588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8" name="Freeform 8"/>
          <p:cNvSpPr/>
          <p:nvPr/>
        </p:nvSpPr>
        <p:spPr>
          <a:xfrm>
            <a:off x="170029" y="2701280"/>
            <a:ext cx="776636" cy="1035514"/>
          </a:xfrm>
          <a:custGeom>
            <a:avLst/>
            <a:gdLst/>
            <a:ahLst/>
            <a:cxnLst/>
            <a:rect l="l" t="t" r="r" b="b"/>
            <a:pathLst>
              <a:path w="1553271" h="1553271">
                <a:moveTo>
                  <a:pt x="0" y="0"/>
                </a:moveTo>
                <a:lnTo>
                  <a:pt x="1553271" y="0"/>
                </a:lnTo>
                <a:lnTo>
                  <a:pt x="1553271" y="1553272"/>
                </a:lnTo>
                <a:lnTo>
                  <a:pt x="0" y="155327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9" name="Freeform 9"/>
          <p:cNvSpPr/>
          <p:nvPr/>
        </p:nvSpPr>
        <p:spPr>
          <a:xfrm>
            <a:off x="5595207" y="5807445"/>
            <a:ext cx="787916" cy="1050555"/>
          </a:xfrm>
          <a:custGeom>
            <a:avLst/>
            <a:gdLst/>
            <a:ahLst/>
            <a:cxnLst/>
            <a:rect l="l" t="t" r="r" b="b"/>
            <a:pathLst>
              <a:path w="1575832" h="1575832">
                <a:moveTo>
                  <a:pt x="0" y="0"/>
                </a:moveTo>
                <a:lnTo>
                  <a:pt x="1575831" y="0"/>
                </a:lnTo>
                <a:lnTo>
                  <a:pt x="1575831" y="1575832"/>
                </a:lnTo>
                <a:lnTo>
                  <a:pt x="0" y="157583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0" name="Freeform 10"/>
          <p:cNvSpPr/>
          <p:nvPr/>
        </p:nvSpPr>
        <p:spPr>
          <a:xfrm>
            <a:off x="2081491" y="5758930"/>
            <a:ext cx="824303" cy="1099070"/>
          </a:xfrm>
          <a:custGeom>
            <a:avLst/>
            <a:gdLst/>
            <a:ahLst/>
            <a:cxnLst/>
            <a:rect l="l" t="t" r="r" b="b"/>
            <a:pathLst>
              <a:path w="1648605" h="1648605">
                <a:moveTo>
                  <a:pt x="0" y="0"/>
                </a:moveTo>
                <a:lnTo>
                  <a:pt x="1648605" y="0"/>
                </a:lnTo>
                <a:lnTo>
                  <a:pt x="1648605" y="1648605"/>
                </a:lnTo>
                <a:lnTo>
                  <a:pt x="0" y="164860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1" name="Freeform 11"/>
          <p:cNvSpPr/>
          <p:nvPr/>
        </p:nvSpPr>
        <p:spPr>
          <a:xfrm>
            <a:off x="8113539" y="2916904"/>
            <a:ext cx="879349" cy="1172465"/>
          </a:xfrm>
          <a:custGeom>
            <a:avLst/>
            <a:gdLst/>
            <a:ahLst/>
            <a:cxnLst/>
            <a:rect l="l" t="t" r="r" b="b"/>
            <a:pathLst>
              <a:path w="1758697" h="1758697">
                <a:moveTo>
                  <a:pt x="0" y="0"/>
                </a:moveTo>
                <a:lnTo>
                  <a:pt x="1758697" y="0"/>
                </a:lnTo>
                <a:lnTo>
                  <a:pt x="1758697" y="1758697"/>
                </a:lnTo>
                <a:lnTo>
                  <a:pt x="0" y="1758697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2" name="Freeform 12"/>
          <p:cNvSpPr/>
          <p:nvPr/>
        </p:nvSpPr>
        <p:spPr>
          <a:xfrm>
            <a:off x="6276214" y="80054"/>
            <a:ext cx="937036" cy="1249381"/>
          </a:xfrm>
          <a:custGeom>
            <a:avLst/>
            <a:gdLst/>
            <a:ahLst/>
            <a:cxnLst/>
            <a:rect l="l" t="t" r="r" b="b"/>
            <a:pathLst>
              <a:path w="1874071" h="1874071">
                <a:moveTo>
                  <a:pt x="0" y="0"/>
                </a:moveTo>
                <a:lnTo>
                  <a:pt x="1874071" y="0"/>
                </a:lnTo>
                <a:lnTo>
                  <a:pt x="1874071" y="1874071"/>
                </a:lnTo>
                <a:lnTo>
                  <a:pt x="0" y="1874071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3" name="Freeform 13"/>
          <p:cNvSpPr/>
          <p:nvPr/>
        </p:nvSpPr>
        <p:spPr>
          <a:xfrm>
            <a:off x="8358800" y="685800"/>
            <a:ext cx="494549" cy="1409632"/>
          </a:xfrm>
          <a:custGeom>
            <a:avLst/>
            <a:gdLst/>
            <a:ahLst/>
            <a:cxnLst/>
            <a:rect l="l" t="t" r="r" b="b"/>
            <a:pathLst>
              <a:path w="989097" h="2114448">
                <a:moveTo>
                  <a:pt x="0" y="0"/>
                </a:moveTo>
                <a:lnTo>
                  <a:pt x="989098" y="0"/>
                </a:lnTo>
                <a:lnTo>
                  <a:pt x="989098" y="2114448"/>
                </a:lnTo>
                <a:lnTo>
                  <a:pt x="0" y="2114448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4" name="Freeform 14"/>
          <p:cNvSpPr/>
          <p:nvPr/>
        </p:nvSpPr>
        <p:spPr>
          <a:xfrm rot="-1324438">
            <a:off x="4347998" y="55590"/>
            <a:ext cx="442200" cy="1260420"/>
          </a:xfrm>
          <a:custGeom>
            <a:avLst/>
            <a:gdLst/>
            <a:ahLst/>
            <a:cxnLst/>
            <a:rect l="l" t="t" r="r" b="b"/>
            <a:pathLst>
              <a:path w="884400" h="1890630">
                <a:moveTo>
                  <a:pt x="0" y="0"/>
                </a:moveTo>
                <a:lnTo>
                  <a:pt x="884400" y="0"/>
                </a:lnTo>
                <a:lnTo>
                  <a:pt x="884400" y="1890630"/>
                </a:lnTo>
                <a:lnTo>
                  <a:pt x="0" y="1890630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grpSp>
        <p:nvGrpSpPr>
          <p:cNvPr id="17" name="Group 17"/>
          <p:cNvGrpSpPr/>
          <p:nvPr/>
        </p:nvGrpSpPr>
        <p:grpSpPr>
          <a:xfrm>
            <a:off x="2137263" y="151222"/>
            <a:ext cx="808131" cy="1077507"/>
            <a:chOff x="0" y="0"/>
            <a:chExt cx="2155015" cy="2155015"/>
          </a:xfrm>
        </p:grpSpPr>
        <p:sp>
          <p:nvSpPr>
            <p:cNvPr id="18" name="Freeform 18"/>
            <p:cNvSpPr/>
            <p:nvPr/>
          </p:nvSpPr>
          <p:spPr>
            <a:xfrm>
              <a:off x="19056" y="19056"/>
              <a:ext cx="2116902" cy="2116902"/>
            </a:xfrm>
            <a:custGeom>
              <a:avLst/>
              <a:gdLst/>
              <a:ahLst/>
              <a:cxnLst/>
              <a:rect l="l" t="t" r="r" b="b"/>
              <a:pathLst>
                <a:path w="2116902" h="2116902">
                  <a:moveTo>
                    <a:pt x="0" y="0"/>
                  </a:moveTo>
                  <a:lnTo>
                    <a:pt x="2116903" y="0"/>
                  </a:lnTo>
                  <a:lnTo>
                    <a:pt x="2116903" y="2116903"/>
                  </a:lnTo>
                  <a:lnTo>
                    <a:pt x="0" y="21169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1">
                <a:extLst>
                  <a:ext uri="{96DAC541-7B7A-43D3-8B79-37D633B846F1}">
                    <asvg:svgBlip xmlns:asvg="http://schemas.microsoft.com/office/drawing/2016/SVG/main" r:embed="rId2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vi-VN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0" y="0"/>
              <a:ext cx="2155015" cy="2155015"/>
            </a:xfrm>
            <a:custGeom>
              <a:avLst/>
              <a:gdLst/>
              <a:ahLst/>
              <a:cxnLst/>
              <a:rect l="l" t="t" r="r" b="b"/>
              <a:pathLst>
                <a:path w="2155015" h="2155015">
                  <a:moveTo>
                    <a:pt x="0" y="0"/>
                  </a:moveTo>
                  <a:lnTo>
                    <a:pt x="2155015" y="0"/>
                  </a:lnTo>
                  <a:lnTo>
                    <a:pt x="2155015" y="2155015"/>
                  </a:lnTo>
                  <a:lnTo>
                    <a:pt x="0" y="2155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3">
                <a:extLst>
                  <a:ext uri="{96DAC541-7B7A-43D3-8B79-37D633B846F1}">
                    <asvg:svgBlip xmlns:asvg="http://schemas.microsoft.com/office/drawing/2016/SVG/main" r:embed="rId2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vi-VN"/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49" y="137041"/>
            <a:ext cx="1371052" cy="182806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80" y="2728811"/>
            <a:ext cx="2515799" cy="324235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-1028700" y="737187"/>
            <a:ext cx="12820999" cy="6068078"/>
          </a:xfrm>
          <a:prstGeom prst="rect">
            <a:avLst/>
          </a:prstGeom>
        </p:spPr>
      </p:pic>
      <p:cxnSp>
        <p:nvCxnSpPr>
          <p:cNvPr id="21" name="Straight Connector 20"/>
          <p:cNvCxnSpPr/>
          <p:nvPr/>
        </p:nvCxnSpPr>
        <p:spPr>
          <a:xfrm>
            <a:off x="3429000" y="2971800"/>
            <a:ext cx="0" cy="681345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3303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371" t="-27691" r="-2371" b="-58594"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3" name="Freeform 3"/>
          <p:cNvSpPr/>
          <p:nvPr/>
        </p:nvSpPr>
        <p:spPr>
          <a:xfrm>
            <a:off x="205584" y="151221"/>
            <a:ext cx="8727030" cy="6534316"/>
          </a:xfrm>
          <a:custGeom>
            <a:avLst/>
            <a:gdLst/>
            <a:ahLst/>
            <a:cxnLst/>
            <a:rect l="l" t="t" r="r" b="b"/>
            <a:pathLst>
              <a:path w="17454059" h="9801474">
                <a:moveTo>
                  <a:pt x="0" y="0"/>
                </a:moveTo>
                <a:lnTo>
                  <a:pt x="17454058" y="0"/>
                </a:lnTo>
                <a:lnTo>
                  <a:pt x="17454058" y="9801474"/>
                </a:lnTo>
                <a:lnTo>
                  <a:pt x="0" y="980147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/>
          <a:srcRect l="553" r="357"/>
          <a:stretch/>
        </p:blipFill>
        <p:spPr>
          <a:xfrm>
            <a:off x="3276600" y="5076701"/>
            <a:ext cx="2604272" cy="129435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8"/>
              <p:cNvSpPr txBox="1"/>
              <p:nvPr/>
            </p:nvSpPr>
            <p:spPr>
              <a:xfrm>
                <a:off x="1677322" y="2424691"/>
                <a:ext cx="1828800" cy="397545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ts val="3135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00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30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3000" b="0" i="1" dirty="0" smtClean="0">
                          <a:solidFill>
                            <a:srgbClr val="000000"/>
                          </a:solidFill>
                          <a:latin typeface="Cambria Math"/>
                        </a:rPr>
                        <m:t>&lt;</m:t>
                      </m:r>
                      <m:r>
                        <a:rPr lang="en-US" sz="30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30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sz="30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3000" dirty="0">
                  <a:solidFill>
                    <a:srgbClr val="000000"/>
                  </a:solidFill>
                  <a:latin typeface="Glacial Indifference"/>
                </a:endParaRPr>
              </a:p>
            </p:txBody>
          </p:sp>
        </mc:Choice>
        <mc:Fallback xmlns="">
          <p:sp>
            <p:nvSpPr>
              <p:cNvPr id="7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7322" y="2424691"/>
                <a:ext cx="1828800" cy="397545"/>
              </a:xfrm>
              <a:prstGeom prst="rect">
                <a:avLst/>
              </a:prstGeom>
              <a:blipFill rotWithShape="1">
                <a:blip r:embed="rId7"/>
                <a:stretch>
                  <a:fillRect l="-7000" t="-93846" b="-6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028701" y="2313792"/>
            <a:ext cx="375846" cy="467204"/>
          </a:xfrm>
          <a:prstGeom prst="rect">
            <a:avLst/>
          </a:prstGeom>
          <a:noFill/>
        </p:spPr>
        <p:txBody>
          <a:bodyPr wrap="square" lIns="51206" tIns="25603" rIns="51206" bIns="25603" rtlCol="0">
            <a:spAutoFit/>
          </a:bodyPr>
          <a:lstStyle/>
          <a:p>
            <a:r>
              <a:rPr lang="en-US" sz="2700" b="1" dirty="0">
                <a:latin typeface="Cambria" panose="02040503050406030204" pitchFamily="18" charset="0"/>
                <a:ea typeface="Cambria" panose="02040503050406030204" pitchFamily="18" charset="0"/>
              </a:rPr>
              <a:t>a.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673605" y="2424690"/>
                <a:ext cx="1828800" cy="397545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ts val="3135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0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US" sz="30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23</m:t>
                          </m:r>
                        </m:den>
                      </m:f>
                      <m:r>
                        <a:rPr lang="en-US" sz="30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&gt; </m:t>
                      </m:r>
                      <m:f>
                        <m:fPr>
                          <m:ctrlPr>
                            <a:rPr lang="en-US" sz="30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US" sz="30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23</m:t>
                          </m:r>
                        </m:den>
                      </m:f>
                    </m:oMath>
                  </m:oMathPara>
                </a14:m>
                <a:endParaRPr lang="en-US" sz="3000" dirty="0">
                  <a:solidFill>
                    <a:srgbClr val="000000"/>
                  </a:solidFill>
                  <a:latin typeface="Glacial Indifference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7210" y="3637034"/>
                <a:ext cx="3657600" cy="718145"/>
              </a:xfrm>
              <a:prstGeom prst="rect">
                <a:avLst/>
              </a:prstGeom>
              <a:blipFill>
                <a:blip r:embed="rId8"/>
                <a:stretch>
                  <a:fillRect l="-6667" t="-94872" b="-632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988698" y="2389027"/>
                <a:ext cx="1828800" cy="397545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ts val="3135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00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45</m:t>
                          </m:r>
                        </m:num>
                        <m:den>
                          <m:r>
                            <a:rPr lang="en-US" sz="30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60</m:t>
                          </m:r>
                        </m:den>
                      </m:f>
                      <m:r>
                        <a:rPr lang="en-US" sz="3000" b="0" i="1" dirty="0" smtClean="0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30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30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30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3000" dirty="0">
                  <a:solidFill>
                    <a:srgbClr val="000000"/>
                  </a:solidFill>
                  <a:latin typeface="Glacial Indifference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8698" y="2389027"/>
                <a:ext cx="1828800" cy="397545"/>
              </a:xfrm>
              <a:prstGeom prst="rect">
                <a:avLst/>
              </a:prstGeom>
              <a:blipFill rotWithShape="1">
                <a:blip r:embed="rId9"/>
                <a:stretch>
                  <a:fillRect l="-7333" t="-95385" b="-6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8"/>
              <p:cNvSpPr txBox="1"/>
              <p:nvPr/>
            </p:nvSpPr>
            <p:spPr>
              <a:xfrm>
                <a:off x="1641445" y="4074285"/>
                <a:ext cx="1828800" cy="397545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ts val="3135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00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30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30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&gt; </m:t>
                      </m:r>
                      <m:f>
                        <m:fPr>
                          <m:ctrlPr>
                            <a:rPr lang="en-US" sz="30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US" sz="30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30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sz="3000" dirty="0">
                  <a:solidFill>
                    <a:srgbClr val="000000"/>
                  </a:solidFill>
                  <a:latin typeface="Glacial Indifference"/>
                </a:endParaRPr>
              </a:p>
            </p:txBody>
          </p:sp>
        </mc:Choice>
        <mc:Fallback>
          <p:sp>
            <p:nvSpPr>
              <p:cNvPr id="13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1445" y="4074285"/>
                <a:ext cx="1828800" cy="397545"/>
              </a:xfrm>
              <a:prstGeom prst="rect">
                <a:avLst/>
              </a:prstGeom>
              <a:blipFill>
                <a:blip r:embed="rId10"/>
                <a:stretch>
                  <a:fillRect l="-7333" t="-92424" b="-6212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914400" y="3963387"/>
            <a:ext cx="454269" cy="467204"/>
          </a:xfrm>
          <a:prstGeom prst="rect">
            <a:avLst/>
          </a:prstGeom>
          <a:noFill/>
        </p:spPr>
        <p:txBody>
          <a:bodyPr wrap="square" lIns="51206" tIns="25603" rIns="51206" bIns="25603" rtlCol="0">
            <a:spAutoFit/>
          </a:bodyPr>
          <a:lstStyle/>
          <a:p>
            <a:r>
              <a:rPr lang="en-US" sz="2700" b="1" dirty="0">
                <a:latin typeface="Cambria" panose="02040503050406030204" pitchFamily="18" charset="0"/>
                <a:ea typeface="Cambria" panose="02040503050406030204" pitchFamily="18" charset="0"/>
              </a:rPr>
              <a:t>b.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637729" y="4074285"/>
                <a:ext cx="1828800" cy="397545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ts val="3135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0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US" sz="30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  <m:r>
                        <a:rPr lang="en-US" sz="30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&gt; </m:t>
                      </m:r>
                      <m:f>
                        <m:fPr>
                          <m:ctrlPr>
                            <a:rPr lang="en-US" sz="30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30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3000" dirty="0">
                  <a:solidFill>
                    <a:srgbClr val="000000"/>
                  </a:solidFill>
                  <a:latin typeface="Glacial Indifference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5457" y="6111426"/>
                <a:ext cx="3657600" cy="718145"/>
              </a:xfrm>
              <a:prstGeom prst="rect">
                <a:avLst/>
              </a:prstGeom>
              <a:blipFill>
                <a:blip r:embed="rId11"/>
                <a:stretch>
                  <a:fillRect l="-6500" t="-91453" b="-632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970789" y="4038622"/>
                <a:ext cx="1828800" cy="397545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ts val="3135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40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27</m:t>
                        </m:r>
                      </m:num>
                      <m:den>
                        <m:r>
                          <a:rPr lang="en-US" sz="40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25</m:t>
                        </m:r>
                      </m:den>
                    </m:f>
                    <m:r>
                      <a:rPr lang="en-US" sz="40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&gt;</m:t>
                    </m:r>
                  </m:oMath>
                </a14:m>
                <a:r>
                  <a:rPr lang="en-US" sz="3000" dirty="0">
                    <a:solidFill>
                      <a:srgbClr val="000000"/>
                    </a:solidFill>
                    <a:latin typeface="Glacial Indifference"/>
                  </a:rPr>
                  <a:t> 1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41577" y="6057932"/>
                <a:ext cx="3657600" cy="718145"/>
              </a:xfrm>
              <a:prstGeom prst="rect">
                <a:avLst/>
              </a:prstGeom>
              <a:blipFill>
                <a:blip r:embed="rId12"/>
                <a:stretch>
                  <a:fillRect l="-167" t="-70339" b="-44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058" y="2261237"/>
            <a:ext cx="1522039" cy="4596763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1953549" y="2285738"/>
            <a:ext cx="419100" cy="60655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/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1953314" y="3910832"/>
            <a:ext cx="419100" cy="60655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/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4119741" y="2296900"/>
            <a:ext cx="419100" cy="60655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/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4129955" y="3946494"/>
            <a:ext cx="419100" cy="60655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/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6878799" y="3115102"/>
            <a:ext cx="419100" cy="60655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/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6504174" y="3910832"/>
            <a:ext cx="419100" cy="60655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/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677322" y="199729"/>
            <a:ext cx="8593057" cy="2052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766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205584" y="151221"/>
            <a:ext cx="8727030" cy="6534316"/>
          </a:xfrm>
          <a:custGeom>
            <a:avLst/>
            <a:gdLst/>
            <a:ahLst/>
            <a:cxnLst/>
            <a:rect l="l" t="t" r="r" b="b"/>
            <a:pathLst>
              <a:path w="17454059" h="9801474">
                <a:moveTo>
                  <a:pt x="0" y="0"/>
                </a:moveTo>
                <a:lnTo>
                  <a:pt x="17454058" y="0"/>
                </a:lnTo>
                <a:lnTo>
                  <a:pt x="17454058" y="9801474"/>
                </a:lnTo>
                <a:lnTo>
                  <a:pt x="0" y="98014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84" y="400281"/>
            <a:ext cx="2934492" cy="60574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5200" y="967575"/>
            <a:ext cx="4746148" cy="4901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493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205584" y="151221"/>
            <a:ext cx="8709817" cy="6534316"/>
          </a:xfrm>
          <a:custGeom>
            <a:avLst/>
            <a:gdLst/>
            <a:ahLst/>
            <a:cxnLst/>
            <a:rect l="l" t="t" r="r" b="b"/>
            <a:pathLst>
              <a:path w="17454059" h="9801474">
                <a:moveTo>
                  <a:pt x="0" y="0"/>
                </a:moveTo>
                <a:lnTo>
                  <a:pt x="17454058" y="0"/>
                </a:lnTo>
                <a:lnTo>
                  <a:pt x="17454058" y="9801474"/>
                </a:lnTo>
                <a:lnTo>
                  <a:pt x="0" y="980147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440080" y="591666"/>
                <a:ext cx="6116887" cy="1614442"/>
              </a:xfrm>
              <a:prstGeom prst="rect">
                <a:avLst/>
              </a:prstGeom>
              <a:noFill/>
            </p:spPr>
            <p:txBody>
              <a:bodyPr wrap="square" lIns="51206" tIns="25603" rIns="51206" bIns="25603" rtlCol="0">
                <a:spAutoFit/>
              </a:bodyPr>
              <a:lstStyle/>
              <a:p>
                <a:r>
                  <a:rPr lang="en-US" sz="25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a. </a:t>
                </a:r>
                <a:r>
                  <a:rPr lang="en-US" sz="25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Có</a:t>
                </a:r>
                <a:r>
                  <a:rPr lang="en-US" sz="25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5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hai</a:t>
                </a:r>
                <a:r>
                  <a:rPr lang="en-US" sz="25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5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tờ</a:t>
                </a:r>
                <a:r>
                  <a:rPr lang="en-US" sz="25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5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giấy</a:t>
                </a:r>
                <a:r>
                  <a:rPr lang="en-US" sz="25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5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như</a:t>
                </a:r>
                <a:r>
                  <a:rPr lang="en-US" sz="25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5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nhau</a:t>
                </a:r>
                <a:r>
                  <a:rPr lang="en-US" sz="25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en-US" sz="25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Việt</a:t>
                </a:r>
                <a:r>
                  <a:rPr lang="en-US" sz="25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5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tô</a:t>
                </a:r>
                <a:r>
                  <a:rPr lang="en-US" sz="25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7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27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7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5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tờ </a:t>
                </a:r>
                <a:r>
                  <a:rPr lang="en-US" sz="25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giấy</a:t>
                </a:r>
                <a:r>
                  <a:rPr lang="en-US" sz="25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, Mai </a:t>
                </a:r>
                <a:r>
                  <a:rPr lang="en-US" sz="25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tô</a:t>
                </a:r>
                <a:r>
                  <a:rPr lang="en-US" sz="25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7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27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7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5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tờ </a:t>
                </a:r>
                <a:r>
                  <a:rPr lang="en-US" sz="25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giấy</a:t>
                </a:r>
                <a:r>
                  <a:rPr lang="en-US" sz="25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. </a:t>
                </a:r>
                <a:r>
                  <a:rPr lang="en-US" sz="25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Hỏi</a:t>
                </a:r>
                <a:r>
                  <a:rPr lang="en-US" sz="25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5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US" sz="25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5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tô</a:t>
                </a:r>
                <a:r>
                  <a:rPr lang="en-US" sz="25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5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màu</a:t>
                </a:r>
                <a:r>
                  <a:rPr lang="en-US" sz="25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5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en-US" sz="25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5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bạn</a:t>
                </a:r>
                <a:r>
                  <a:rPr lang="en-US" sz="25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5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nào</a:t>
                </a:r>
                <a:r>
                  <a:rPr lang="en-US" sz="25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5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nhiều</a:t>
                </a:r>
                <a:r>
                  <a:rPr lang="en-US" sz="25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5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hơn</a:t>
                </a:r>
                <a:r>
                  <a:rPr lang="en-US" sz="25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? 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0160" y="887498"/>
                <a:ext cx="12233774" cy="2186432"/>
              </a:xfrm>
              <a:prstGeom prst="rect">
                <a:avLst/>
              </a:prstGeom>
              <a:blipFill>
                <a:blip r:embed="rId5"/>
                <a:stretch>
                  <a:fillRect l="-2044" r="-2742" b="-4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3379549"/>
              </p:ext>
            </p:extLst>
          </p:nvPr>
        </p:nvGraphicFramePr>
        <p:xfrm>
          <a:off x="1853632" y="2203695"/>
          <a:ext cx="2604072" cy="67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509">
                  <a:extLst>
                    <a:ext uri="{9D8B030D-6E8A-4147-A177-3AD203B41FA5}">
                      <a16:colId xmlns:a16="http://schemas.microsoft.com/office/drawing/2014/main" val="2973357311"/>
                    </a:ext>
                  </a:extLst>
                </a:gridCol>
                <a:gridCol w="325509">
                  <a:extLst>
                    <a:ext uri="{9D8B030D-6E8A-4147-A177-3AD203B41FA5}">
                      <a16:colId xmlns:a16="http://schemas.microsoft.com/office/drawing/2014/main" val="3071206343"/>
                    </a:ext>
                  </a:extLst>
                </a:gridCol>
                <a:gridCol w="325509">
                  <a:extLst>
                    <a:ext uri="{9D8B030D-6E8A-4147-A177-3AD203B41FA5}">
                      <a16:colId xmlns:a16="http://schemas.microsoft.com/office/drawing/2014/main" val="3270360305"/>
                    </a:ext>
                  </a:extLst>
                </a:gridCol>
                <a:gridCol w="325509">
                  <a:extLst>
                    <a:ext uri="{9D8B030D-6E8A-4147-A177-3AD203B41FA5}">
                      <a16:colId xmlns:a16="http://schemas.microsoft.com/office/drawing/2014/main" val="2583186157"/>
                    </a:ext>
                  </a:extLst>
                </a:gridCol>
                <a:gridCol w="325509">
                  <a:extLst>
                    <a:ext uri="{9D8B030D-6E8A-4147-A177-3AD203B41FA5}">
                      <a16:colId xmlns:a16="http://schemas.microsoft.com/office/drawing/2014/main" val="4012330679"/>
                    </a:ext>
                  </a:extLst>
                </a:gridCol>
                <a:gridCol w="325509">
                  <a:extLst>
                    <a:ext uri="{9D8B030D-6E8A-4147-A177-3AD203B41FA5}">
                      <a16:colId xmlns:a16="http://schemas.microsoft.com/office/drawing/2014/main" val="2962568847"/>
                    </a:ext>
                  </a:extLst>
                </a:gridCol>
                <a:gridCol w="325509">
                  <a:extLst>
                    <a:ext uri="{9D8B030D-6E8A-4147-A177-3AD203B41FA5}">
                      <a16:colId xmlns:a16="http://schemas.microsoft.com/office/drawing/2014/main" val="1331037908"/>
                    </a:ext>
                  </a:extLst>
                </a:gridCol>
                <a:gridCol w="325509">
                  <a:extLst>
                    <a:ext uri="{9D8B030D-6E8A-4147-A177-3AD203B41FA5}">
                      <a16:colId xmlns:a16="http://schemas.microsoft.com/office/drawing/2014/main" val="4062271965"/>
                    </a:ext>
                  </a:extLst>
                </a:gridCol>
              </a:tblGrid>
              <a:tr h="67056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45720" marR="45720" marT="30480" marB="3048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45720" marR="45720" marT="30480" marB="3048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45720" marR="45720" marT="30480" marB="3048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45720" marR="45720" marT="30480" marB="3048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45720" marR="45720" marT="30480" marB="3048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45720" marR="45720" marT="30480" marB="3048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45720" marR="45720" marT="30480" marB="3048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45720" marR="45720" marT="30480" marB="3048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2560297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039972" y="2282494"/>
            <a:ext cx="900118" cy="436427"/>
          </a:xfrm>
          <a:prstGeom prst="rect">
            <a:avLst/>
          </a:prstGeom>
          <a:noFill/>
        </p:spPr>
        <p:txBody>
          <a:bodyPr wrap="square" lIns="51206" tIns="25603" rIns="51206" bIns="25603" rtlCol="0">
            <a:spAutoFit/>
          </a:bodyPr>
          <a:lstStyle/>
          <a:p>
            <a:r>
              <a:rPr lang="en-US" sz="2500" dirty="0" err="1">
                <a:latin typeface="Cambria" panose="02040503050406030204" pitchFamily="18" charset="0"/>
                <a:ea typeface="Cambria" panose="02040503050406030204" pitchFamily="18" charset="0"/>
              </a:rPr>
              <a:t>Việt</a:t>
            </a:r>
            <a:endParaRPr lang="en-US" sz="25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57557" y="3050256"/>
            <a:ext cx="900118" cy="436427"/>
          </a:xfrm>
          <a:prstGeom prst="rect">
            <a:avLst/>
          </a:prstGeom>
          <a:noFill/>
        </p:spPr>
        <p:txBody>
          <a:bodyPr wrap="square" lIns="51206" tIns="25603" rIns="51206" bIns="25603" rtlCol="0">
            <a:spAutoFit/>
          </a:bodyPr>
          <a:lstStyle/>
          <a:p>
            <a:r>
              <a:rPr lang="en-US" sz="2500" dirty="0">
                <a:latin typeface="Cambria" panose="02040503050406030204" pitchFamily="18" charset="0"/>
                <a:ea typeface="Cambria" panose="02040503050406030204" pitchFamily="18" charset="0"/>
              </a:rPr>
              <a:t>Mai</a:t>
            </a: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7544813"/>
              </p:ext>
            </p:extLst>
          </p:nvPr>
        </p:nvGraphicFramePr>
        <p:xfrm>
          <a:off x="1853633" y="2971456"/>
          <a:ext cx="2604071" cy="67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502">
                  <a:extLst>
                    <a:ext uri="{9D8B030D-6E8A-4147-A177-3AD203B41FA5}">
                      <a16:colId xmlns:a16="http://schemas.microsoft.com/office/drawing/2014/main" val="2973357311"/>
                    </a:ext>
                  </a:extLst>
                </a:gridCol>
                <a:gridCol w="327515">
                  <a:extLst>
                    <a:ext uri="{9D8B030D-6E8A-4147-A177-3AD203B41FA5}">
                      <a16:colId xmlns:a16="http://schemas.microsoft.com/office/drawing/2014/main" val="3071206343"/>
                    </a:ext>
                  </a:extLst>
                </a:gridCol>
                <a:gridCol w="325509">
                  <a:extLst>
                    <a:ext uri="{9D8B030D-6E8A-4147-A177-3AD203B41FA5}">
                      <a16:colId xmlns:a16="http://schemas.microsoft.com/office/drawing/2014/main" val="3270360305"/>
                    </a:ext>
                  </a:extLst>
                </a:gridCol>
                <a:gridCol w="325509">
                  <a:extLst>
                    <a:ext uri="{9D8B030D-6E8A-4147-A177-3AD203B41FA5}">
                      <a16:colId xmlns:a16="http://schemas.microsoft.com/office/drawing/2014/main" val="2583186157"/>
                    </a:ext>
                  </a:extLst>
                </a:gridCol>
                <a:gridCol w="325509">
                  <a:extLst>
                    <a:ext uri="{9D8B030D-6E8A-4147-A177-3AD203B41FA5}">
                      <a16:colId xmlns:a16="http://schemas.microsoft.com/office/drawing/2014/main" val="4012330679"/>
                    </a:ext>
                  </a:extLst>
                </a:gridCol>
                <a:gridCol w="325509">
                  <a:extLst>
                    <a:ext uri="{9D8B030D-6E8A-4147-A177-3AD203B41FA5}">
                      <a16:colId xmlns:a16="http://schemas.microsoft.com/office/drawing/2014/main" val="2962568847"/>
                    </a:ext>
                  </a:extLst>
                </a:gridCol>
                <a:gridCol w="325509">
                  <a:extLst>
                    <a:ext uri="{9D8B030D-6E8A-4147-A177-3AD203B41FA5}">
                      <a16:colId xmlns:a16="http://schemas.microsoft.com/office/drawing/2014/main" val="1331037908"/>
                    </a:ext>
                  </a:extLst>
                </a:gridCol>
                <a:gridCol w="325509">
                  <a:extLst>
                    <a:ext uri="{9D8B030D-6E8A-4147-A177-3AD203B41FA5}">
                      <a16:colId xmlns:a16="http://schemas.microsoft.com/office/drawing/2014/main" val="4062271965"/>
                    </a:ext>
                  </a:extLst>
                </a:gridCol>
              </a:tblGrid>
              <a:tr h="67056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45720" marR="45720" marT="30480" marB="3048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45720" marR="45720" marT="30480" marB="304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45720" marR="45720" marT="30480" marB="3048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45720" marR="45720" marT="30480" marB="304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45720" marR="45720" marT="30480" marB="3048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45720" marR="45720" marT="30480" marB="304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45720" marR="45720" marT="30480" marB="3048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45720" marR="45720" marT="30480" marB="304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2560297"/>
                  </a:ext>
                </a:extLst>
              </a:tr>
            </a:tbl>
          </a:graphicData>
        </a:graphic>
      </p:graphicFrame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53000" y="1958723"/>
            <a:ext cx="3179334" cy="1902493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039973" y="4417014"/>
            <a:ext cx="6116887" cy="436427"/>
          </a:xfrm>
          <a:prstGeom prst="rect">
            <a:avLst/>
          </a:prstGeom>
          <a:noFill/>
        </p:spPr>
        <p:txBody>
          <a:bodyPr wrap="square" lIns="51206" tIns="25603" rIns="51206" bIns="25603" rtlCol="0">
            <a:spAutoFit/>
          </a:bodyPr>
          <a:lstStyle/>
          <a:p>
            <a:r>
              <a:rPr lang="en-US" sz="2500" b="1" dirty="0">
                <a:latin typeface="Cambria" panose="02040503050406030204" pitchFamily="18" charset="0"/>
                <a:ea typeface="Cambria" panose="02040503050406030204" pitchFamily="18" charset="0"/>
              </a:rPr>
              <a:t>b. &lt; ; &gt; ; = 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8"/>
              <p:cNvSpPr txBox="1"/>
              <p:nvPr/>
            </p:nvSpPr>
            <p:spPr>
              <a:xfrm>
                <a:off x="2048178" y="5510577"/>
                <a:ext cx="1828800" cy="397545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ts val="3135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0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30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30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      </m:t>
                      </m:r>
                      <m:f>
                        <m:fPr>
                          <m:ctrlPr>
                            <a:rPr lang="en-US" sz="30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30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US" sz="3000" dirty="0">
                  <a:solidFill>
                    <a:srgbClr val="000000"/>
                  </a:solidFill>
                  <a:latin typeface="Glacial Indifference"/>
                </a:endParaRPr>
              </a:p>
            </p:txBody>
          </p:sp>
        </mc:Choice>
        <mc:Fallback xmlns="">
          <p:sp>
            <p:nvSpPr>
              <p:cNvPr id="23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6356" y="8265864"/>
                <a:ext cx="3657600" cy="718145"/>
              </a:xfrm>
              <a:prstGeom prst="rect">
                <a:avLst/>
              </a:prstGeom>
              <a:blipFill>
                <a:blip r:embed="rId7"/>
                <a:stretch>
                  <a:fillRect l="-6833" t="-94068" b="-61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273062" y="5510577"/>
                <a:ext cx="1828800" cy="397545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ts val="3135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0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30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  <m:r>
                        <a:rPr lang="en-US" sz="30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      </m:t>
                      </m:r>
                      <m:f>
                        <m:fPr>
                          <m:ctrlPr>
                            <a:rPr lang="en-US" sz="30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30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3000" dirty="0">
                  <a:solidFill>
                    <a:srgbClr val="000000"/>
                  </a:solidFill>
                  <a:latin typeface="Glacial Indifference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6123" y="8265864"/>
                <a:ext cx="3657600" cy="718145"/>
              </a:xfrm>
              <a:prstGeom prst="rect">
                <a:avLst/>
              </a:prstGeom>
              <a:blipFill>
                <a:blip r:embed="rId8"/>
                <a:stretch>
                  <a:fillRect l="-6500" t="-90678" b="-61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ounded Rectangle 24"/>
          <p:cNvSpPr/>
          <p:nvPr/>
        </p:nvSpPr>
        <p:spPr>
          <a:xfrm>
            <a:off x="2329962" y="5338114"/>
            <a:ext cx="450427" cy="621806"/>
          </a:xfrm>
          <a:prstGeom prst="roundRect">
            <a:avLst/>
          </a:prstGeom>
          <a:ln w="3810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/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4737035" y="5338113"/>
            <a:ext cx="450427" cy="621806"/>
          </a:xfrm>
          <a:prstGeom prst="roundRect">
            <a:avLst/>
          </a:prstGeom>
          <a:ln w="3810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/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8098" y="640266"/>
            <a:ext cx="1932600" cy="236138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48447" y="3781472"/>
            <a:ext cx="4700153" cy="1067369"/>
          </a:xfrm>
          <a:prstGeom prst="rect">
            <a:avLst/>
          </a:prstGeom>
          <a:solidFill>
            <a:srgbClr val="1B7AB1"/>
          </a:solidFill>
          <a:ln w="38100">
            <a:solidFill>
              <a:schemeClr val="tx1"/>
            </a:solidFill>
          </a:ln>
        </p:spPr>
        <p:txBody>
          <a:bodyPr wrap="square" lIns="51206" tIns="25603" rIns="51206" bIns="25603" rtlCol="0">
            <a:spAutoFit/>
          </a:bodyPr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 </a:t>
            </a:r>
            <a:r>
              <a:rPr lang="en-US" sz="2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2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2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sz="22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tử</a:t>
            </a:r>
            <a:r>
              <a:rPr lang="en-US" sz="22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2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2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b="1" i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2200" b="1" i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b="1" i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200" b="1" i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b="1" i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US" sz="2200" b="1" i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b="1" i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hơn</a:t>
            </a:r>
            <a:r>
              <a:rPr lang="en-US" sz="2200" b="1" i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US" sz="2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b="1" i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2200" b="1" i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b="1" i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200" b="1" i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b="1" i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2200" b="1" i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b="1" i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2200" b="1" i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b="1" i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hơn</a:t>
            </a:r>
            <a:r>
              <a:rPr lang="en-US" sz="2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2329962" y="5347194"/>
            <a:ext cx="460443" cy="621806"/>
          </a:xfrm>
          <a:prstGeom prst="roundRect">
            <a:avLst/>
          </a:prstGeom>
          <a:ln w="3810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/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</a:rPr>
              <a:t>&gt;</a:t>
            </a:r>
            <a:endParaRPr lang="en-US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4727019" y="5332252"/>
            <a:ext cx="460443" cy="621806"/>
          </a:xfrm>
          <a:prstGeom prst="roundRect">
            <a:avLst/>
          </a:prstGeom>
          <a:ln w="3810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/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</a:rPr>
              <a:t>&lt;</a:t>
            </a:r>
            <a:endParaRPr lang="en-US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288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19" grpId="0"/>
      <p:bldP spid="22" grpId="0"/>
      <p:bldP spid="23" grpId="0"/>
      <p:bldP spid="24" grpId="0"/>
      <p:bldP spid="25" grpId="0" animBg="1"/>
      <p:bldP spid="26" grpId="0" animBg="1"/>
      <p:bldP spid="4" grpId="0" animBg="1"/>
      <p:bldP spid="27" grpId="0" animBg="1"/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205584" y="151221"/>
            <a:ext cx="8709817" cy="6534316"/>
          </a:xfrm>
          <a:custGeom>
            <a:avLst/>
            <a:gdLst/>
            <a:ahLst/>
            <a:cxnLst/>
            <a:rect l="l" t="t" r="r" b="b"/>
            <a:pathLst>
              <a:path w="17454059" h="9801474">
                <a:moveTo>
                  <a:pt x="0" y="0"/>
                </a:moveTo>
                <a:lnTo>
                  <a:pt x="17454058" y="0"/>
                </a:lnTo>
                <a:lnTo>
                  <a:pt x="17454058" y="9801474"/>
                </a:lnTo>
                <a:lnTo>
                  <a:pt x="0" y="98014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6" name="TextBox 15"/>
          <p:cNvSpPr txBox="1"/>
          <p:nvPr/>
        </p:nvSpPr>
        <p:spPr>
          <a:xfrm>
            <a:off x="2514600" y="745235"/>
            <a:ext cx="5970191" cy="1713699"/>
          </a:xfrm>
          <a:prstGeom prst="rect">
            <a:avLst/>
          </a:prstGeom>
          <a:noFill/>
        </p:spPr>
        <p:txBody>
          <a:bodyPr wrap="square" lIns="51206" tIns="25603" rIns="51206" bIns="25603" rtlCol="0">
            <a:spAutoFit/>
          </a:bodyPr>
          <a:lstStyle/>
          <a:p>
            <a:pPr algn="just"/>
            <a:r>
              <a:rPr lang="en-US" sz="2700" dirty="0" err="1">
                <a:latin typeface="Cambria" panose="02040503050406030204" pitchFamily="18" charset="0"/>
                <a:ea typeface="Cambria" panose="02040503050406030204" pitchFamily="18" charset="0"/>
              </a:rPr>
              <a:t>Lượng</a:t>
            </a:r>
            <a:r>
              <a:rPr lang="en-US" sz="27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dirty="0" err="1"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27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dirty="0" err="1">
                <a:latin typeface="Cambria" panose="02040503050406030204" pitchFamily="18" charset="0"/>
                <a:ea typeface="Cambria" panose="02040503050406030204" pitchFamily="18" charset="0"/>
              </a:rPr>
              <a:t>đang</a:t>
            </a:r>
            <a:r>
              <a:rPr lang="en-US" sz="27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7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7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7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dirty="0" err="1"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US" sz="2700" dirty="0">
                <a:latin typeface="Cambria" panose="02040503050406030204" pitchFamily="18" charset="0"/>
                <a:ea typeface="Cambria" panose="02040503050406030204" pitchFamily="18" charset="0"/>
              </a:rPr>
              <a:t> A, B, C, D </a:t>
            </a:r>
            <a:r>
              <a:rPr lang="en-US" sz="2700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27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dirty="0" err="1">
                <a:latin typeface="Cambria" panose="02040503050406030204" pitchFamily="18" charset="0"/>
                <a:ea typeface="Cambria" panose="02040503050406030204" pitchFamily="18" charset="0"/>
              </a:rPr>
              <a:t>ghi</a:t>
            </a:r>
            <a:r>
              <a:rPr lang="en-US" sz="2700" dirty="0"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2700" dirty="0" err="1"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27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dirty="0" err="1"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US" sz="27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i="1" dirty="0"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2700" i="1" dirty="0" err="1"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27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i="1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7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i="1" dirty="0" err="1"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en-US" sz="2700" i="1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r>
              <a:rPr lang="en-US" sz="27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sz="27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US" sz="27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27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7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lượng</a:t>
            </a:r>
            <a:r>
              <a:rPr lang="en-US" sz="27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27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ít</a:t>
            </a:r>
            <a:r>
              <a:rPr lang="en-US" sz="27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2700" b="1" i="1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27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7198">
                        <a14:foregroundMark x1="6681" y1="27545" x2="7328" y2="98204"/>
                        <a14:foregroundMark x1="4741" y1="62275" x2="4526" y2="82036"/>
                        <a14:foregroundMark x1="6034" y1="24551" x2="7543" y2="27545"/>
                        <a14:foregroundMark x1="58190" y1="33533" x2="64009" y2="92814"/>
                        <a14:foregroundMark x1="60560" y1="34132" x2="63362" y2="34731"/>
                        <a14:foregroundMark x1="85345" y1="34132" x2="89009" y2="92814"/>
                        <a14:foregroundMark x1="85776" y1="35928" x2="89440" y2="31737"/>
                        <a14:foregroundMark x1="86853" y1="18563" x2="86853" y2="1856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72268" y="2266533"/>
            <a:ext cx="5406508" cy="263608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9042" y="745235"/>
            <a:ext cx="2025558" cy="1413765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247900" y="5082879"/>
            <a:ext cx="533400" cy="7112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/>
            <a:r>
              <a:rPr lang="en-US" sz="2200" dirty="0">
                <a:latin typeface="#9Slide07 SVNDessert Menu Scrip" panose="00000500000000000000" pitchFamily="2" charset="0"/>
              </a:rPr>
              <a:t>A</a:t>
            </a:r>
          </a:p>
        </p:txBody>
      </p:sp>
      <p:sp>
        <p:nvSpPr>
          <p:cNvPr id="8" name="Oval 7"/>
          <p:cNvSpPr/>
          <p:nvPr/>
        </p:nvSpPr>
        <p:spPr>
          <a:xfrm>
            <a:off x="3543300" y="5082879"/>
            <a:ext cx="533400" cy="7112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/>
            <a:r>
              <a:rPr lang="en-US" sz="2200" dirty="0">
                <a:latin typeface="#9Slide07 SVNDessert Menu Scrip" panose="00000500000000000000" pitchFamily="2" charset="0"/>
              </a:rPr>
              <a:t>B</a:t>
            </a:r>
          </a:p>
        </p:txBody>
      </p:sp>
      <p:sp>
        <p:nvSpPr>
          <p:cNvPr id="9" name="Oval 8"/>
          <p:cNvSpPr/>
          <p:nvPr/>
        </p:nvSpPr>
        <p:spPr>
          <a:xfrm>
            <a:off x="5105400" y="5082879"/>
            <a:ext cx="533400" cy="7112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/>
            <a:r>
              <a:rPr lang="en-US" sz="2200" dirty="0">
                <a:latin typeface="#9Slide07 SVNDessert Menu Scrip" panose="00000500000000000000" pitchFamily="2" charset="0"/>
              </a:rPr>
              <a:t>C</a:t>
            </a:r>
          </a:p>
        </p:txBody>
      </p:sp>
      <p:sp>
        <p:nvSpPr>
          <p:cNvPr id="10" name="Oval 9"/>
          <p:cNvSpPr/>
          <p:nvPr/>
        </p:nvSpPr>
        <p:spPr>
          <a:xfrm>
            <a:off x="6477000" y="5082879"/>
            <a:ext cx="533400" cy="7112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/>
            <a:r>
              <a:rPr lang="en-US" sz="2200" dirty="0">
                <a:latin typeface="#9Slide07 SVNDessert Menu Scrip" panose="00000500000000000000" pitchFamily="2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598355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4" grpId="0" animBg="1"/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205584" y="151221"/>
            <a:ext cx="8709817" cy="6534316"/>
          </a:xfrm>
          <a:custGeom>
            <a:avLst/>
            <a:gdLst/>
            <a:ahLst/>
            <a:cxnLst/>
            <a:rect l="l" t="t" r="r" b="b"/>
            <a:pathLst>
              <a:path w="17454059" h="9801474">
                <a:moveTo>
                  <a:pt x="0" y="0"/>
                </a:moveTo>
                <a:lnTo>
                  <a:pt x="17454058" y="0"/>
                </a:lnTo>
                <a:lnTo>
                  <a:pt x="17454058" y="9801474"/>
                </a:lnTo>
                <a:lnTo>
                  <a:pt x="0" y="980147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6" name="TextBox 15"/>
          <p:cNvSpPr txBox="1"/>
          <p:nvPr/>
        </p:nvSpPr>
        <p:spPr>
          <a:xfrm>
            <a:off x="2514600" y="745235"/>
            <a:ext cx="5970191" cy="1713699"/>
          </a:xfrm>
          <a:prstGeom prst="rect">
            <a:avLst/>
          </a:prstGeom>
          <a:noFill/>
        </p:spPr>
        <p:txBody>
          <a:bodyPr wrap="square" lIns="51206" tIns="25603" rIns="51206" bIns="25603" rtlCol="0">
            <a:spAutoFit/>
          </a:bodyPr>
          <a:lstStyle/>
          <a:p>
            <a:pPr algn="just"/>
            <a:r>
              <a:rPr lang="en-US" sz="2700" dirty="0" err="1">
                <a:latin typeface="Cambria" panose="02040503050406030204" pitchFamily="18" charset="0"/>
                <a:ea typeface="Cambria" panose="02040503050406030204" pitchFamily="18" charset="0"/>
              </a:rPr>
              <a:t>Lượng</a:t>
            </a:r>
            <a:r>
              <a:rPr lang="en-US" sz="27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dirty="0" err="1"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27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dirty="0" err="1">
                <a:latin typeface="Cambria" panose="02040503050406030204" pitchFamily="18" charset="0"/>
                <a:ea typeface="Cambria" panose="02040503050406030204" pitchFamily="18" charset="0"/>
              </a:rPr>
              <a:t>đang</a:t>
            </a:r>
            <a:r>
              <a:rPr lang="en-US" sz="27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7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7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7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dirty="0" err="1"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US" sz="2700" dirty="0">
                <a:latin typeface="Cambria" panose="02040503050406030204" pitchFamily="18" charset="0"/>
                <a:ea typeface="Cambria" panose="02040503050406030204" pitchFamily="18" charset="0"/>
              </a:rPr>
              <a:t> A, B, C, D </a:t>
            </a:r>
            <a:r>
              <a:rPr lang="en-US" sz="2700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27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dirty="0" err="1">
                <a:latin typeface="Cambria" panose="02040503050406030204" pitchFamily="18" charset="0"/>
                <a:ea typeface="Cambria" panose="02040503050406030204" pitchFamily="18" charset="0"/>
              </a:rPr>
              <a:t>ghi</a:t>
            </a:r>
            <a:r>
              <a:rPr lang="en-US" sz="2700" dirty="0"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2700" dirty="0" err="1"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27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dirty="0" err="1"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US" sz="27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i="1" dirty="0"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2700" i="1" dirty="0" err="1"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27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i="1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7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i="1" dirty="0" err="1"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en-US" sz="2700" i="1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r>
              <a:rPr lang="en-US" sz="27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sz="27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US" sz="27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27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7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lượng</a:t>
            </a:r>
            <a:r>
              <a:rPr lang="en-US" sz="27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27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ít</a:t>
            </a:r>
            <a:r>
              <a:rPr lang="en-US" sz="27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2700" b="1" i="1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27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042" y="745235"/>
            <a:ext cx="2025558" cy="141376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23900" y="2451581"/>
            <a:ext cx="4533900" cy="821147"/>
          </a:xfrm>
          <a:prstGeom prst="rect">
            <a:avLst/>
          </a:prstGeom>
          <a:noFill/>
        </p:spPr>
        <p:txBody>
          <a:bodyPr wrap="square" lIns="51206" tIns="25603" rIns="51206" bIns="25603" rtlCol="0">
            <a:spAutoFit/>
          </a:bodyPr>
          <a:lstStyle/>
          <a:p>
            <a:pPr algn="just"/>
            <a:r>
              <a:rPr lang="en-US" sz="2500" dirty="0">
                <a:latin typeface="Cambria" panose="02040503050406030204" pitchFamily="18" charset="0"/>
                <a:ea typeface="Cambria" panose="02040503050406030204" pitchFamily="18" charset="0"/>
              </a:rPr>
              <a:t>Ta so </a:t>
            </a:r>
            <a:r>
              <a:rPr lang="en-US" sz="2500" dirty="0" err="1">
                <a:latin typeface="Cambria" panose="02040503050406030204" pitchFamily="18" charset="0"/>
                <a:ea typeface="Cambria" panose="02040503050406030204" pitchFamily="18" charset="0"/>
              </a:rPr>
              <a:t>sánh</a:t>
            </a:r>
            <a:r>
              <a:rPr lang="en-US" sz="25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dirty="0" err="1">
                <a:latin typeface="Cambria" panose="02040503050406030204" pitchFamily="18" charset="0"/>
                <a:ea typeface="Cambria" panose="02040503050406030204" pitchFamily="18" charset="0"/>
              </a:rPr>
              <a:t>lượng</a:t>
            </a:r>
            <a:r>
              <a:rPr lang="en-US" sz="25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dirty="0" err="1"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25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500" dirty="0">
                <a:latin typeface="Cambria" panose="02040503050406030204" pitchFamily="18" charset="0"/>
                <a:ea typeface="Cambria" panose="02040503050406030204" pitchFamily="18" charset="0"/>
              </a:rPr>
              <a:t> 4 </a:t>
            </a:r>
            <a:r>
              <a:rPr lang="en-US" sz="2500" dirty="0" err="1"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US" sz="25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5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dirty="0" err="1"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endParaRPr lang="en-US" sz="25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171331" y="3211659"/>
                <a:ext cx="1797337" cy="714323"/>
              </a:xfrm>
              <a:prstGeom prst="rect">
                <a:avLst/>
              </a:prstGeom>
            </p:spPr>
            <p:txBody>
              <a:bodyPr wrap="none" lIns="51206" tIns="25603" rIns="51206" bIns="25603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0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0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3000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,</m:t>
                    </m:r>
                    <m:f>
                      <m:fPr>
                        <m:ctrlPr>
                          <a:rPr lang="en-US" sz="30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30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3000" dirty="0"/>
                  <a:t> 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30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3000" dirty="0"/>
                  <a:t> </a:t>
                </a:r>
                <a:r>
                  <a:rPr lang="en-US" sz="25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và</a:t>
                </a:r>
                <a:r>
                  <a:rPr lang="en-US" sz="3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30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sz="30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2661" y="4817487"/>
                <a:ext cx="3278077" cy="1273169"/>
              </a:xfrm>
              <a:prstGeom prst="rect">
                <a:avLst/>
              </a:prstGeom>
              <a:blipFill>
                <a:blip r:embed="rId6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814754" y="4194855"/>
                <a:ext cx="4572000" cy="1376941"/>
              </a:xfrm>
              <a:prstGeom prst="rect">
                <a:avLst/>
              </a:prstGeom>
            </p:spPr>
            <p:txBody>
              <a:bodyPr lIns="51206" tIns="25603" rIns="51206" bIns="25603">
                <a:spAutoFit/>
              </a:bodyPr>
              <a:lstStyle/>
              <a:p>
                <a:pPr algn="just"/>
                <a:r>
                  <a:rPr lang="vi-VN" sz="2500" b="1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Vì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0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3000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&lt; </m:t>
                    </m:r>
                    <m:f>
                      <m:fPr>
                        <m:ctrlPr>
                          <a:rPr lang="en-US" sz="30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30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5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30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sz="3000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sz="30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30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sz="25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/>
                <a:r>
                  <a:rPr lang="vi-VN" sz="2500" b="1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So sánh</a:t>
                </a:r>
                <a:r>
                  <a:rPr lang="en-US" sz="2500" b="1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0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3000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,</m:t>
                    </m:r>
                    <m:f>
                      <m:fPr>
                        <m:ctrlPr>
                          <a:rPr lang="en-US" sz="30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30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vi-VN" sz="30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vi-VN" sz="25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ta có:</a:t>
                </a:r>
                <a:r>
                  <a:rPr lang="vi-VN" sz="30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0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3000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0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30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sz="3000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en-US" sz="30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30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sz="3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9508" y="6292283"/>
                <a:ext cx="9144000" cy="2477730"/>
              </a:xfrm>
              <a:prstGeom prst="rect">
                <a:avLst/>
              </a:prstGeom>
              <a:blipFill>
                <a:blip r:embed="rId7"/>
                <a:stretch>
                  <a:fillRect l="-2667" b="-17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1109092" y="5947325"/>
            <a:ext cx="5402555" cy="436427"/>
          </a:xfrm>
          <a:prstGeom prst="rect">
            <a:avLst/>
          </a:prstGeom>
        </p:spPr>
        <p:txBody>
          <a:bodyPr wrap="none" lIns="51206" tIns="25603" rIns="51206" bIns="25603">
            <a:spAutoFit/>
          </a:bodyPr>
          <a:lstStyle/>
          <a:p>
            <a:pPr algn="just"/>
            <a:r>
              <a:rPr lang="vi-VN" sz="25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Do đó: </a:t>
            </a:r>
            <a:r>
              <a:rPr lang="vi-VN" sz="25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Bình C có lượng nước ít nhất.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08972" y="3000952"/>
            <a:ext cx="3592518" cy="2325734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6742901" y="3316766"/>
            <a:ext cx="609600" cy="1487343"/>
          </a:xfrm>
          <a:prstGeom prst="ellipse">
            <a:avLst/>
          </a:prstGeom>
          <a:noFill/>
          <a:ln w="38100">
            <a:solidFill>
              <a:srgbClr val="E51E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50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tinh-tinh-www_tiengdong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" grpId="0"/>
      <p:bldP spid="12" grpId="0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205584" y="151221"/>
            <a:ext cx="8709817" cy="6534316"/>
          </a:xfrm>
          <a:custGeom>
            <a:avLst/>
            <a:gdLst/>
            <a:ahLst/>
            <a:cxnLst/>
            <a:rect l="l" t="t" r="r" b="b"/>
            <a:pathLst>
              <a:path w="17454059" h="9801474">
                <a:moveTo>
                  <a:pt x="0" y="0"/>
                </a:moveTo>
                <a:lnTo>
                  <a:pt x="17454058" y="0"/>
                </a:lnTo>
                <a:lnTo>
                  <a:pt x="17454058" y="9801474"/>
                </a:lnTo>
                <a:lnTo>
                  <a:pt x="0" y="98014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50492" y="745235"/>
                <a:ext cx="7620000" cy="2303861"/>
              </a:xfrm>
              <a:prstGeom prst="rect">
                <a:avLst/>
              </a:prstGeom>
              <a:noFill/>
            </p:spPr>
            <p:txBody>
              <a:bodyPr wrap="square" lIns="51206" tIns="25603" rIns="51206" bIns="25603" rtlCol="0">
                <a:spAutoFit/>
              </a:bodyPr>
              <a:lstStyle/>
              <a:p>
                <a:r>
                  <a:rPr lang="vi-VN" sz="27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Chọn câu trả lời đúng.</a:t>
                </a:r>
              </a:p>
              <a:p>
                <a:pPr algn="just"/>
                <a:r>
                  <a:rPr lang="vi-VN" sz="27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Mỗi bạn thỏ đen, thỏ nâu, thỏ trắng có cân nặng là một trong ba số đo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7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27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lang="en-US" sz="27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vi-VN" sz="27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 kg,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7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27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21</m:t>
                        </m:r>
                      </m:num>
                      <m:den>
                        <m:r>
                          <a:rPr lang="en-US" sz="27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vi-VN" sz="27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 kg,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7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27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37</m:t>
                        </m:r>
                      </m:num>
                      <m:den>
                        <m:r>
                          <a:rPr lang="en-US" sz="27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vi-VN" sz="27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 kg. Biết các bạn thỏ ngồi lên cầu thăng bằng như hình vẽ. Thỏ trắng cân nặng là: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0983" y="1117852"/>
                <a:ext cx="15239999" cy="3357458"/>
              </a:xfrm>
              <a:prstGeom prst="rect">
                <a:avLst/>
              </a:prstGeom>
              <a:blipFill>
                <a:blip r:embed="rId5"/>
                <a:stretch>
                  <a:fillRect l="-1800" t="-4174" r="-1840" b="-87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Picture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05600" y="5054600"/>
            <a:ext cx="1932600" cy="117866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54335" y="3137068"/>
            <a:ext cx="2365272" cy="341939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ounded Rectangle 31"/>
              <p:cNvSpPr/>
              <p:nvPr/>
            </p:nvSpPr>
            <p:spPr>
              <a:xfrm>
                <a:off x="1524000" y="3175000"/>
                <a:ext cx="2057400" cy="1016000"/>
              </a:xfrm>
              <a:prstGeom prst="roundRect">
                <a:avLst/>
              </a:prstGeom>
              <a:solidFill>
                <a:schemeClr val="bg1"/>
              </a:solidFill>
              <a:ln w="57150"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51206" tIns="25603" rIns="51206" bIns="25603"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7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27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𝟏𝟑</m:t>
                        </m:r>
                      </m:num>
                      <m:den>
                        <m:r>
                          <a:rPr lang="en-US" sz="27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vi-VN" sz="27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vi-VN" sz="27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kg</a:t>
                </a:r>
                <a:endParaRPr lang="en-US" sz="27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Rounded 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4762500"/>
                <a:ext cx="4114800" cy="1524000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 w="5715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Oval 30"/>
          <p:cNvSpPr/>
          <p:nvPr/>
        </p:nvSpPr>
        <p:spPr>
          <a:xfrm>
            <a:off x="838200" y="3348049"/>
            <a:ext cx="583009" cy="671021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/>
            <a:r>
              <a:rPr lang="en-US" sz="2500" b="1" dirty="0"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ounded Rectangle 33"/>
              <p:cNvSpPr/>
              <p:nvPr/>
            </p:nvSpPr>
            <p:spPr>
              <a:xfrm>
                <a:off x="1524000" y="4336303"/>
                <a:ext cx="2057400" cy="1016000"/>
              </a:xfrm>
              <a:prstGeom prst="roundRect">
                <a:avLst/>
              </a:prstGeom>
              <a:solidFill>
                <a:schemeClr val="bg1"/>
              </a:solidFill>
              <a:ln w="57150"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51206" tIns="25603" rIns="51206" bIns="25603"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7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27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𝟐𝟏</m:t>
                        </m:r>
                      </m:num>
                      <m:den>
                        <m:r>
                          <a:rPr lang="en-US" sz="27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vi-VN" sz="27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vi-VN" sz="27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kg</a:t>
                </a:r>
                <a:endParaRPr lang="en-US" sz="27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4" name="Rounded 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6504455"/>
                <a:ext cx="4114800" cy="1524000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 w="5715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Oval 34"/>
          <p:cNvSpPr/>
          <p:nvPr/>
        </p:nvSpPr>
        <p:spPr>
          <a:xfrm>
            <a:off x="838200" y="4509352"/>
            <a:ext cx="583009" cy="671021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/>
            <a:r>
              <a:rPr lang="en-US" sz="2500" b="1" dirty="0"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ounded Rectangle 35"/>
              <p:cNvSpPr/>
              <p:nvPr/>
            </p:nvSpPr>
            <p:spPr>
              <a:xfrm>
                <a:off x="1519749" y="5489428"/>
                <a:ext cx="2057400" cy="1016000"/>
              </a:xfrm>
              <a:prstGeom prst="roundRect">
                <a:avLst/>
              </a:prstGeom>
              <a:solidFill>
                <a:schemeClr val="bg1"/>
              </a:solidFill>
              <a:ln w="57150"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51206" tIns="25603" rIns="51206" bIns="25603"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7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27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𝟑𝟕</m:t>
                        </m:r>
                      </m:num>
                      <m:den>
                        <m:r>
                          <a:rPr lang="en-US" sz="27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vi-VN" sz="27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vi-VN" sz="27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kg</a:t>
                </a:r>
                <a:endParaRPr lang="en-US" sz="27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Rounded 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9497" y="8234142"/>
                <a:ext cx="4114800" cy="1524000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 w="5715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Oval 36"/>
          <p:cNvSpPr/>
          <p:nvPr/>
        </p:nvSpPr>
        <p:spPr>
          <a:xfrm>
            <a:off x="833949" y="5662477"/>
            <a:ext cx="583009" cy="671021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/>
            <a:r>
              <a:rPr lang="en-US" sz="2500" b="1" dirty="0"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</a:p>
        </p:txBody>
      </p:sp>
      <p:pic>
        <p:nvPicPr>
          <p:cNvPr id="6148" name="Picture 4" descr="giphy.gif ?cid=6c09b952yyly77r8tipzx5ggpbyv7ezn56w67sacazxwzqei&amp;ep=v1_stickers_related&amp;rid=giphy. gif&amp;ct=s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969" y="3069760"/>
            <a:ext cx="1821070" cy="2428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463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205584" y="151221"/>
            <a:ext cx="8709817" cy="6534316"/>
          </a:xfrm>
          <a:custGeom>
            <a:avLst/>
            <a:gdLst/>
            <a:ahLst/>
            <a:cxnLst/>
            <a:rect l="l" t="t" r="r" b="b"/>
            <a:pathLst>
              <a:path w="17454059" h="9801474">
                <a:moveTo>
                  <a:pt x="0" y="0"/>
                </a:moveTo>
                <a:lnTo>
                  <a:pt x="17454058" y="0"/>
                </a:lnTo>
                <a:lnTo>
                  <a:pt x="17454058" y="9801474"/>
                </a:lnTo>
                <a:lnTo>
                  <a:pt x="0" y="98014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3700" y="318560"/>
            <a:ext cx="1399200" cy="85335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8600" y="417845"/>
            <a:ext cx="2085000" cy="30142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711888" y="966236"/>
                <a:ext cx="5525508" cy="4620649"/>
              </a:xfrm>
              <a:prstGeom prst="rect">
                <a:avLst/>
              </a:prstGeom>
            </p:spPr>
            <p:txBody>
              <a:bodyPr wrap="square" lIns="51206" tIns="25603" rIns="51206" bIns="25603">
                <a:spAutoFit/>
              </a:bodyPr>
              <a:lstStyle/>
              <a:p>
                <a:pPr algn="just"/>
                <a:r>
                  <a:rPr lang="vi-VN" sz="25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Ta có: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lang="en-US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0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13 </m:t>
                        </m:r>
                        <m:r>
                          <a:rPr lang="en-US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 3</m:t>
                        </m:r>
                      </m:num>
                      <m:den>
                        <m:r>
                          <a:rPr lang="en-US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2 </m:t>
                        </m:r>
                        <m:r>
                          <a:rPr lang="en-US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 3 </m:t>
                        </m:r>
                      </m:den>
                    </m:f>
                    <m:r>
                      <a:rPr lang="en-US" sz="3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39</m:t>
                        </m:r>
                      </m:num>
                      <m:den>
                        <m:r>
                          <a:rPr lang="en-US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vi-VN" sz="25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/>
                <a:r>
                  <a:rPr lang="vi-VN" sz="25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So sánh: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0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21</m:t>
                        </m:r>
                      </m:num>
                      <m:den>
                        <m:r>
                          <a:rPr lang="en-US" sz="30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30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&lt; </m:t>
                    </m:r>
                    <m:f>
                      <m:fPr>
                        <m:ctrlPr>
                          <a:rPr lang="en-US" sz="30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37</m:t>
                        </m:r>
                      </m:num>
                      <m:den>
                        <m:r>
                          <a:rPr lang="en-US" sz="30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30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&lt; </m:t>
                    </m:r>
                    <m:f>
                      <m:fPr>
                        <m:ctrlPr>
                          <a:rPr lang="en-US" sz="30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39</m:t>
                        </m:r>
                      </m:num>
                      <m:den>
                        <m:r>
                          <a:rPr lang="en-US" sz="30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US" sz="25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/>
                <a:r>
                  <a:rPr lang="vi-VN" sz="25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Do đó: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000" b="1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b="1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𝟐𝟏</m:t>
                        </m:r>
                      </m:num>
                      <m:den>
                        <m:r>
                          <a:rPr lang="en-US" sz="3000" b="1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en-US" sz="30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&lt; </m:t>
                    </m:r>
                    <m:f>
                      <m:fPr>
                        <m:ctrlPr>
                          <a:rPr lang="en-US" sz="3000" b="1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b="1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𝟑𝟕</m:t>
                        </m:r>
                      </m:num>
                      <m:den>
                        <m:r>
                          <a:rPr lang="en-US" sz="3000" b="1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en-US" sz="30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&lt; </m:t>
                    </m:r>
                    <m:f>
                      <m:fPr>
                        <m:ctrlPr>
                          <a:rPr lang="en-US" sz="3000" b="1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b="1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𝟏𝟑</m:t>
                        </m:r>
                      </m:num>
                      <m:den>
                        <m:r>
                          <a:rPr lang="en-US" sz="3000" b="1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25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/>
                <a:r>
                  <a:rPr lang="vi-VN" sz="25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Từ hình vẽ ta thấy: Thỏ nâu nặng hơn thỏ trắng, thỏ trắng nặng hơn thỏ đen. Vậy cân nặng của ba bạn thỏ theo thứ tự từ nhẹ đến nặng là: thỏ đen, thỏ trắng, thỏ nâu.</a:t>
                </a:r>
              </a:p>
              <a:p>
                <a:pPr algn="just"/>
                <a:r>
                  <a:rPr lang="vi-VN" sz="2500" b="1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Vậy thỏ trắng cân nặng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𝟑𝟕</m:t>
                        </m:r>
                      </m:num>
                      <m:den>
                        <m:r>
                          <a:rPr lang="en-US" sz="30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25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vi-VN" sz="25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kg</a:t>
                </a:r>
                <a:r>
                  <a:rPr lang="vi-VN" sz="2500" b="1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3776" y="1449353"/>
                <a:ext cx="11051016" cy="7522059"/>
              </a:xfrm>
              <a:prstGeom prst="rect">
                <a:avLst/>
              </a:prstGeom>
              <a:blipFill>
                <a:blip r:embed="rId7"/>
                <a:stretch>
                  <a:fillRect l="-2263" t="-243" r="-2263" b="-4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/>
              <p:cNvSpPr/>
              <p:nvPr/>
            </p:nvSpPr>
            <p:spPr>
              <a:xfrm>
                <a:off x="6743700" y="1755509"/>
                <a:ext cx="1631720" cy="1016000"/>
              </a:xfrm>
              <a:prstGeom prst="roundRect">
                <a:avLst/>
              </a:prstGeom>
              <a:solidFill>
                <a:schemeClr val="bg1"/>
              </a:solidFill>
              <a:ln w="57150"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51206" tIns="25603" rIns="51206" bIns="25603"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7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27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𝟏𝟑</m:t>
                        </m:r>
                      </m:num>
                      <m:den>
                        <m:r>
                          <a:rPr lang="en-US" sz="27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vi-VN" sz="27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vi-VN" sz="27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kg</a:t>
                </a:r>
                <a:endParaRPr lang="en-US" sz="27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Rounded 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87400" y="2633264"/>
                <a:ext cx="3263439" cy="1524000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 w="5715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Oval 14"/>
          <p:cNvSpPr/>
          <p:nvPr/>
        </p:nvSpPr>
        <p:spPr>
          <a:xfrm>
            <a:off x="6338399" y="1933860"/>
            <a:ext cx="583009" cy="671021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/>
            <a:r>
              <a:rPr lang="en-US" sz="2500" b="1" dirty="0"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ounded Rectangle 16"/>
              <p:cNvSpPr/>
              <p:nvPr/>
            </p:nvSpPr>
            <p:spPr>
              <a:xfrm>
                <a:off x="6743700" y="2916813"/>
                <a:ext cx="1631720" cy="1016000"/>
              </a:xfrm>
              <a:prstGeom prst="roundRect">
                <a:avLst/>
              </a:prstGeom>
              <a:solidFill>
                <a:schemeClr val="bg1"/>
              </a:solidFill>
              <a:ln w="57150"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51206" tIns="25603" rIns="51206" bIns="25603"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7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27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𝟐𝟏</m:t>
                        </m:r>
                      </m:num>
                      <m:den>
                        <m:r>
                          <a:rPr lang="en-US" sz="27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vi-VN" sz="27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vi-VN" sz="27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kg</a:t>
                </a:r>
                <a:endParaRPr lang="en-US" sz="27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Rounded 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87400" y="4375219"/>
                <a:ext cx="3263439" cy="1524000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 w="5715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val 17"/>
          <p:cNvSpPr/>
          <p:nvPr/>
        </p:nvSpPr>
        <p:spPr>
          <a:xfrm>
            <a:off x="6338399" y="3095164"/>
            <a:ext cx="583009" cy="671021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/>
            <a:r>
              <a:rPr lang="en-US" sz="2500" b="1" dirty="0"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ounded Rectangle 18"/>
              <p:cNvSpPr/>
              <p:nvPr/>
            </p:nvSpPr>
            <p:spPr>
              <a:xfrm>
                <a:off x="6739449" y="4069937"/>
                <a:ext cx="1631720" cy="1016000"/>
              </a:xfrm>
              <a:prstGeom prst="roundRect">
                <a:avLst/>
              </a:prstGeom>
              <a:solidFill>
                <a:schemeClr val="bg1"/>
              </a:solidFill>
              <a:ln w="57150"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51206" tIns="25603" rIns="51206" bIns="25603"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7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27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𝟑𝟕</m:t>
                        </m:r>
                      </m:num>
                      <m:den>
                        <m:r>
                          <a:rPr lang="en-US" sz="27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vi-VN" sz="27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vi-VN" sz="27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kg</a:t>
                </a:r>
                <a:endParaRPr lang="en-US" sz="27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Rounded 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78897" y="6104906"/>
                <a:ext cx="3263439" cy="1524000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 w="5715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Oval 19"/>
          <p:cNvSpPr/>
          <p:nvPr/>
        </p:nvSpPr>
        <p:spPr>
          <a:xfrm>
            <a:off x="6334148" y="4248288"/>
            <a:ext cx="583009" cy="671021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/>
            <a:r>
              <a:rPr lang="en-US" sz="2500" b="1" dirty="0"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288573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205584" y="151221"/>
            <a:ext cx="8727030" cy="6534316"/>
          </a:xfrm>
          <a:custGeom>
            <a:avLst/>
            <a:gdLst/>
            <a:ahLst/>
            <a:cxnLst/>
            <a:rect l="l" t="t" r="r" b="b"/>
            <a:pathLst>
              <a:path w="17454059" h="9801474">
                <a:moveTo>
                  <a:pt x="0" y="0"/>
                </a:moveTo>
                <a:lnTo>
                  <a:pt x="17454058" y="0"/>
                </a:lnTo>
                <a:lnTo>
                  <a:pt x="17454058" y="9801474"/>
                </a:lnTo>
                <a:lnTo>
                  <a:pt x="0" y="98014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5600" y="978195"/>
            <a:ext cx="4904657" cy="49016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955800"/>
            <a:ext cx="3957370" cy="3708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539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205584" y="151221"/>
            <a:ext cx="8709817" cy="6534316"/>
          </a:xfrm>
          <a:custGeom>
            <a:avLst/>
            <a:gdLst/>
            <a:ahLst/>
            <a:cxnLst/>
            <a:rect l="l" t="t" r="r" b="b"/>
            <a:pathLst>
              <a:path w="17454059" h="9801474">
                <a:moveTo>
                  <a:pt x="0" y="0"/>
                </a:moveTo>
                <a:lnTo>
                  <a:pt x="17454058" y="0"/>
                </a:lnTo>
                <a:lnTo>
                  <a:pt x="17454058" y="9801474"/>
                </a:lnTo>
                <a:lnTo>
                  <a:pt x="0" y="98014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lIns="51206" tIns="25603" rIns="51206" bIns="25603"/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93569" y="1701701"/>
            <a:ext cx="7133846" cy="1621367"/>
          </a:xfrm>
          <a:prstGeom prst="rect">
            <a:avLst/>
          </a:prstGeom>
          <a:noFill/>
          <a:ln w="38100">
            <a:noFill/>
          </a:ln>
        </p:spPr>
        <p:txBody>
          <a:bodyPr wrap="square" lIns="51206" tIns="25603" rIns="51206" bIns="25603" rtlCol="0">
            <a:spAutoFit/>
          </a:bodyPr>
          <a:lstStyle/>
          <a:p>
            <a:pPr algn="ctr"/>
            <a:r>
              <a:rPr lang="en-US" sz="3400" dirty="0">
                <a:latin typeface="Cambria" panose="02040503050406030204" pitchFamily="18" charset="0"/>
                <a:ea typeface="Cambria" panose="02040503050406030204" pitchFamily="18" charset="0"/>
              </a:rPr>
              <a:t>Hai </a:t>
            </a:r>
            <a:r>
              <a:rPr lang="en-US" sz="3400" dirty="0" err="1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3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4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sz="34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tử</a:t>
            </a:r>
            <a:r>
              <a:rPr lang="en-US" sz="34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4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400" dirty="0" err="1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3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dirty="0" err="1"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3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34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4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US" sz="34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hơn</a:t>
            </a:r>
            <a:r>
              <a:rPr lang="en-US" sz="34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dirty="0" err="1"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US" sz="3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34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4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34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34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hơn</a:t>
            </a:r>
            <a:r>
              <a:rPr lang="en-US" sz="34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0676" y="471525"/>
            <a:ext cx="3133616" cy="128433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8"/>
              <p:cNvSpPr txBox="1"/>
              <p:nvPr/>
            </p:nvSpPr>
            <p:spPr>
              <a:xfrm>
                <a:off x="1708424" y="4556876"/>
                <a:ext cx="1828800" cy="397545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ts val="3135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0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30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30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&gt; </m:t>
                      </m:r>
                      <m:f>
                        <m:fPr>
                          <m:ctrlPr>
                            <a:rPr lang="en-US" sz="30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30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den>
                      </m:f>
                    </m:oMath>
                  </m:oMathPara>
                </a14:m>
                <a:endParaRPr lang="en-US" sz="3000" dirty="0">
                  <a:solidFill>
                    <a:srgbClr val="000000"/>
                  </a:solidFill>
                  <a:latin typeface="Glacial Indifference"/>
                </a:endParaRPr>
              </a:p>
            </p:txBody>
          </p:sp>
        </mc:Choice>
        <mc:Fallback xmlns="">
          <p:sp>
            <p:nvSpPr>
              <p:cNvPr id="2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6848" y="6835313"/>
                <a:ext cx="3657600" cy="718145"/>
              </a:xfrm>
              <a:prstGeom prst="rect">
                <a:avLst/>
              </a:prstGeom>
              <a:blipFill>
                <a:blip r:embed="rId6"/>
                <a:stretch>
                  <a:fillRect l="-6333" t="-88983" b="-610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3704707" y="4556875"/>
                <a:ext cx="1828800" cy="397545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ts val="3135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0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US" sz="30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34</m:t>
                          </m:r>
                        </m:den>
                      </m:f>
                      <m:r>
                        <a:rPr lang="en-US" sz="30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&lt; </m:t>
                      </m:r>
                      <m:f>
                        <m:fPr>
                          <m:ctrlPr>
                            <a:rPr lang="en-US" sz="30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US" sz="30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23</m:t>
                          </m:r>
                        </m:den>
                      </m:f>
                    </m:oMath>
                  </m:oMathPara>
                </a14:m>
                <a:endParaRPr lang="en-US" sz="3000" dirty="0">
                  <a:solidFill>
                    <a:srgbClr val="000000"/>
                  </a:solidFill>
                  <a:latin typeface="Glacial Indifference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9415" y="6835312"/>
                <a:ext cx="3657600" cy="718145"/>
              </a:xfrm>
              <a:prstGeom prst="rect">
                <a:avLst/>
              </a:prstGeom>
              <a:blipFill>
                <a:blip r:embed="rId7"/>
                <a:stretch>
                  <a:fillRect l="-6667" t="-93220" b="-61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6019800" y="4521213"/>
                <a:ext cx="1828800" cy="397545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ts val="3135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0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30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21</m:t>
                          </m:r>
                        </m:den>
                      </m:f>
                      <m:r>
                        <a:rPr lang="en-US" sz="30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&lt;  </m:t>
                      </m:r>
                      <m:f>
                        <m:fPr>
                          <m:ctrlPr>
                            <a:rPr lang="en-US" sz="30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30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3000" dirty="0">
                  <a:solidFill>
                    <a:srgbClr val="000000"/>
                  </a:solidFill>
                  <a:latin typeface="Glacial Indifference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39600" y="6781818"/>
                <a:ext cx="3657600" cy="718145"/>
              </a:xfrm>
              <a:prstGeom prst="rect">
                <a:avLst/>
              </a:prstGeom>
              <a:blipFill>
                <a:blip r:embed="rId8"/>
                <a:stretch>
                  <a:fillRect l="-6333" t="-94017" b="-62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ounded Rectangle 31"/>
          <p:cNvSpPr/>
          <p:nvPr/>
        </p:nvSpPr>
        <p:spPr>
          <a:xfrm>
            <a:off x="1986174" y="4429085"/>
            <a:ext cx="419100" cy="60655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/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4141392" y="4443440"/>
            <a:ext cx="419100" cy="60655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/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6531327" y="4429085"/>
            <a:ext cx="419100" cy="60655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/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511500" y="3310016"/>
            <a:ext cx="6116887" cy="9750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51206" tIns="25603" rIns="51206" bIns="25603" rtlCol="0">
            <a:spAutoFit/>
          </a:bodyPr>
          <a:lstStyle/>
          <a:p>
            <a:pPr algn="ctr"/>
            <a:r>
              <a:rPr lang="en-US" sz="3000" b="1" dirty="0" err="1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Điền</a:t>
            </a:r>
            <a:r>
              <a:rPr lang="en-US" sz="3000" b="1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dirty="0" err="1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dấu</a:t>
            </a:r>
            <a:r>
              <a:rPr lang="en-US" sz="3000" b="1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&lt; ; &gt; ; = </a:t>
            </a:r>
            <a:r>
              <a:rPr lang="en-US" sz="3000" b="1" dirty="0" err="1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sao</a:t>
            </a:r>
            <a:r>
              <a:rPr lang="en-US" sz="3000" b="1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dirty="0" err="1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3000" b="1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dirty="0" err="1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3000" b="1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dirty="0" err="1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endParaRPr lang="en-US" sz="3000" b="1" dirty="0">
              <a:solidFill>
                <a:schemeClr val="accent4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535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9" grpId="0"/>
      <p:bldP spid="30" grpId="0"/>
      <p:bldP spid="31" grpId="0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371" t="-27691" r="-2371" b="-58594"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3" name="Freeform 3"/>
          <p:cNvSpPr/>
          <p:nvPr/>
        </p:nvSpPr>
        <p:spPr>
          <a:xfrm>
            <a:off x="205584" y="151221"/>
            <a:ext cx="8727030" cy="6534316"/>
          </a:xfrm>
          <a:custGeom>
            <a:avLst/>
            <a:gdLst/>
            <a:ahLst/>
            <a:cxnLst/>
            <a:rect l="l" t="t" r="r" b="b"/>
            <a:pathLst>
              <a:path w="17454059" h="9801474">
                <a:moveTo>
                  <a:pt x="0" y="0"/>
                </a:moveTo>
                <a:lnTo>
                  <a:pt x="17454058" y="0"/>
                </a:lnTo>
                <a:lnTo>
                  <a:pt x="17454058" y="9801474"/>
                </a:lnTo>
                <a:lnTo>
                  <a:pt x="0" y="980147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500" y="685800"/>
            <a:ext cx="6148349" cy="49016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0" y="2056876"/>
            <a:ext cx="2963194" cy="480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601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205584" y="151221"/>
            <a:ext cx="8727030" cy="6534316"/>
          </a:xfrm>
          <a:custGeom>
            <a:avLst/>
            <a:gdLst/>
            <a:ahLst/>
            <a:cxnLst/>
            <a:rect l="l" t="t" r="r" b="b"/>
            <a:pathLst>
              <a:path w="17454059" h="9801474">
                <a:moveTo>
                  <a:pt x="0" y="0"/>
                </a:moveTo>
                <a:lnTo>
                  <a:pt x="17454058" y="0"/>
                </a:lnTo>
                <a:lnTo>
                  <a:pt x="17454058" y="9801474"/>
                </a:lnTo>
                <a:lnTo>
                  <a:pt x="0" y="98014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3592" y="466088"/>
            <a:ext cx="6556817" cy="592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627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371" t="-27691" r="-2371" b="-58594"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3" name="Freeform 3"/>
          <p:cNvSpPr/>
          <p:nvPr/>
        </p:nvSpPr>
        <p:spPr>
          <a:xfrm>
            <a:off x="205584" y="151221"/>
            <a:ext cx="8727030" cy="6534316"/>
          </a:xfrm>
          <a:custGeom>
            <a:avLst/>
            <a:gdLst/>
            <a:ahLst/>
            <a:cxnLst/>
            <a:rect l="l" t="t" r="r" b="b"/>
            <a:pathLst>
              <a:path w="17454059" h="9801474">
                <a:moveTo>
                  <a:pt x="0" y="0"/>
                </a:moveTo>
                <a:lnTo>
                  <a:pt x="17454058" y="0"/>
                </a:lnTo>
                <a:lnTo>
                  <a:pt x="17454058" y="9801474"/>
                </a:lnTo>
                <a:lnTo>
                  <a:pt x="0" y="980147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/>
          <a:srcRect l="553" r="357"/>
          <a:stretch/>
        </p:blipFill>
        <p:spPr>
          <a:xfrm>
            <a:off x="3276600" y="5076701"/>
            <a:ext cx="2604272" cy="129435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8"/>
              <p:cNvSpPr txBox="1"/>
              <p:nvPr/>
            </p:nvSpPr>
            <p:spPr>
              <a:xfrm>
                <a:off x="1677322" y="2424691"/>
                <a:ext cx="1828800" cy="397545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ts val="3135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0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30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30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&gt; </m:t>
                      </m:r>
                      <m:f>
                        <m:fPr>
                          <m:ctrlPr>
                            <a:rPr lang="en-US" sz="30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sz="30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3000" dirty="0">
                  <a:solidFill>
                    <a:srgbClr val="000000"/>
                  </a:solidFill>
                  <a:latin typeface="Glacial Indifference"/>
                </a:endParaRPr>
              </a:p>
            </p:txBody>
          </p:sp>
        </mc:Choice>
        <mc:Fallback xmlns="">
          <p:sp>
            <p:nvSpPr>
              <p:cNvPr id="7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4643" y="3637035"/>
                <a:ext cx="3657600" cy="718145"/>
              </a:xfrm>
              <a:prstGeom prst="rect">
                <a:avLst/>
              </a:prstGeom>
              <a:blipFill>
                <a:blip r:embed="rId7"/>
                <a:stretch>
                  <a:fillRect l="-6333" t="-91453" b="-6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064577" y="2313792"/>
            <a:ext cx="339969" cy="882703"/>
          </a:xfrm>
          <a:prstGeom prst="rect">
            <a:avLst/>
          </a:prstGeom>
          <a:noFill/>
        </p:spPr>
        <p:txBody>
          <a:bodyPr wrap="square" lIns="51206" tIns="25603" rIns="51206" bIns="25603" rtlCol="0">
            <a:spAutoFit/>
          </a:bodyPr>
          <a:lstStyle/>
          <a:p>
            <a:r>
              <a:rPr lang="en-US" sz="2700" b="1" dirty="0">
                <a:latin typeface="Cambria" panose="02040503050406030204" pitchFamily="18" charset="0"/>
                <a:ea typeface="Cambria" panose="02040503050406030204" pitchFamily="18" charset="0"/>
              </a:rPr>
              <a:t>a.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673605" y="2424690"/>
                <a:ext cx="1828800" cy="397545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ts val="3135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0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US" sz="30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23</m:t>
                          </m:r>
                        </m:den>
                      </m:f>
                      <m:r>
                        <a:rPr lang="en-US" sz="30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&gt; </m:t>
                      </m:r>
                      <m:f>
                        <m:fPr>
                          <m:ctrlPr>
                            <a:rPr lang="en-US" sz="30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US" sz="30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23</m:t>
                          </m:r>
                        </m:den>
                      </m:f>
                    </m:oMath>
                  </m:oMathPara>
                </a14:m>
                <a:endParaRPr lang="en-US" sz="3000" dirty="0">
                  <a:solidFill>
                    <a:srgbClr val="000000"/>
                  </a:solidFill>
                  <a:latin typeface="Glacial Indifference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7210" y="3637034"/>
                <a:ext cx="3657600" cy="718145"/>
              </a:xfrm>
              <a:prstGeom prst="rect">
                <a:avLst/>
              </a:prstGeom>
              <a:blipFill>
                <a:blip r:embed="rId8"/>
                <a:stretch>
                  <a:fillRect l="-6667" t="-94872" b="-632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988698" y="2389027"/>
                <a:ext cx="1828800" cy="397545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ts val="3135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0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45</m:t>
                          </m:r>
                        </m:num>
                        <m:den>
                          <m:r>
                            <a:rPr lang="en-US" sz="30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60</m:t>
                          </m:r>
                        </m:den>
                      </m:f>
                      <m:r>
                        <a:rPr lang="en-US" sz="30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&gt; </m:t>
                      </m:r>
                      <m:f>
                        <m:fPr>
                          <m:ctrlPr>
                            <a:rPr lang="en-US" sz="30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30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3000" dirty="0">
                  <a:solidFill>
                    <a:srgbClr val="000000"/>
                  </a:solidFill>
                  <a:latin typeface="Glacial Indifference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77395" y="3583540"/>
                <a:ext cx="3657600" cy="718145"/>
              </a:xfrm>
              <a:prstGeom prst="rect">
                <a:avLst/>
              </a:prstGeom>
              <a:blipFill>
                <a:blip r:embed="rId9"/>
                <a:stretch>
                  <a:fillRect l="-6833" t="-94068" b="-61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8"/>
              <p:cNvSpPr txBox="1"/>
              <p:nvPr/>
            </p:nvSpPr>
            <p:spPr>
              <a:xfrm>
                <a:off x="1641445" y="4074285"/>
                <a:ext cx="1828800" cy="397545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ts val="3135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0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30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30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&gt; </m:t>
                      </m:r>
                      <m:f>
                        <m:fPr>
                          <m:ctrlPr>
                            <a:rPr lang="en-US" sz="30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US" sz="30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sz="3000" dirty="0">
                  <a:solidFill>
                    <a:srgbClr val="000000"/>
                  </a:solidFill>
                  <a:latin typeface="Glacial Indifference"/>
                </a:endParaRPr>
              </a:p>
            </p:txBody>
          </p:sp>
        </mc:Choice>
        <mc:Fallback xmlns="">
          <p:sp>
            <p:nvSpPr>
              <p:cNvPr id="13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2890" y="6111427"/>
                <a:ext cx="3657600" cy="718145"/>
              </a:xfrm>
              <a:prstGeom prst="rect">
                <a:avLst/>
              </a:prstGeom>
              <a:blipFill>
                <a:blip r:embed="rId10"/>
                <a:stretch>
                  <a:fillRect l="-6500" t="-91453" b="-632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1028700" y="3963387"/>
            <a:ext cx="339969" cy="882703"/>
          </a:xfrm>
          <a:prstGeom prst="rect">
            <a:avLst/>
          </a:prstGeom>
          <a:noFill/>
        </p:spPr>
        <p:txBody>
          <a:bodyPr wrap="square" lIns="51206" tIns="25603" rIns="51206" bIns="25603" rtlCol="0">
            <a:spAutoFit/>
          </a:bodyPr>
          <a:lstStyle/>
          <a:p>
            <a:r>
              <a:rPr lang="en-US" sz="2700" b="1" dirty="0">
                <a:latin typeface="Cambria" panose="02040503050406030204" pitchFamily="18" charset="0"/>
                <a:ea typeface="Cambria" panose="02040503050406030204" pitchFamily="18" charset="0"/>
              </a:rPr>
              <a:t>b.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637729" y="4074285"/>
                <a:ext cx="1828800" cy="397545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ts val="3135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0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US" sz="30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  <m:r>
                        <a:rPr lang="en-US" sz="30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&gt; </m:t>
                      </m:r>
                      <m:f>
                        <m:fPr>
                          <m:ctrlPr>
                            <a:rPr lang="en-US" sz="30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30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3000" dirty="0">
                  <a:solidFill>
                    <a:srgbClr val="000000"/>
                  </a:solidFill>
                  <a:latin typeface="Glacial Indifference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5457" y="6111426"/>
                <a:ext cx="3657600" cy="718145"/>
              </a:xfrm>
              <a:prstGeom prst="rect">
                <a:avLst/>
              </a:prstGeom>
              <a:blipFill>
                <a:blip r:embed="rId11"/>
                <a:stretch>
                  <a:fillRect l="-6500" t="-91453" b="-632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970789" y="4038622"/>
                <a:ext cx="1828800" cy="397545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ts val="3135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40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27</m:t>
                        </m:r>
                      </m:num>
                      <m:den>
                        <m:r>
                          <a:rPr lang="en-US" sz="40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25</m:t>
                        </m:r>
                      </m:den>
                    </m:f>
                    <m:r>
                      <a:rPr lang="en-US" sz="40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&gt;</m:t>
                    </m:r>
                  </m:oMath>
                </a14:m>
                <a:r>
                  <a:rPr lang="en-US" sz="3000" dirty="0">
                    <a:solidFill>
                      <a:srgbClr val="000000"/>
                    </a:solidFill>
                    <a:latin typeface="Glacial Indifference"/>
                  </a:rPr>
                  <a:t> 1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41577" y="6057932"/>
                <a:ext cx="3657600" cy="718145"/>
              </a:xfrm>
              <a:prstGeom prst="rect">
                <a:avLst/>
              </a:prstGeom>
              <a:blipFill>
                <a:blip r:embed="rId12"/>
                <a:stretch>
                  <a:fillRect l="-167" t="-70339" b="-44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058" y="2261237"/>
            <a:ext cx="1522039" cy="4596763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1943100" y="2261237"/>
            <a:ext cx="419100" cy="60655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/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953314" y="3910832"/>
            <a:ext cx="419100" cy="60655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/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4119741" y="2296900"/>
            <a:ext cx="419100" cy="60655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/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4129955" y="3946494"/>
            <a:ext cx="419100" cy="60655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/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6493960" y="2261237"/>
            <a:ext cx="419100" cy="60655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/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6504174" y="3910832"/>
            <a:ext cx="419100" cy="60655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/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692169" y="151501"/>
            <a:ext cx="8593057" cy="2052498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-376918" y="-21242"/>
            <a:ext cx="9309531" cy="6636623"/>
            <a:chOff x="-1752600" y="-657008"/>
            <a:chExt cx="18619061" cy="9954934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52600" y="-657008"/>
              <a:ext cx="18155167" cy="9954934"/>
            </a:xfrm>
            <a:prstGeom prst="rect">
              <a:avLst/>
            </a:prstGeom>
          </p:spPr>
        </p:pic>
        <p:pic>
          <p:nvPicPr>
            <p:cNvPr id="23" name="Picture 4" descr="Question Mark Gif - IceGif"/>
            <p:cNvPicPr>
              <a:picLocks noChangeAspect="1" noChangeArrowheads="1" noCrop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34862" y="1495202"/>
              <a:ext cx="6531599" cy="52958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2497879" y="3013399"/>
              <a:ext cx="10534801" cy="33591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27479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371" t="-27691" r="-2371" b="-58594"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3" name="Freeform 3"/>
          <p:cNvSpPr/>
          <p:nvPr/>
        </p:nvSpPr>
        <p:spPr>
          <a:xfrm>
            <a:off x="205584" y="151221"/>
            <a:ext cx="8727030" cy="6534316"/>
          </a:xfrm>
          <a:custGeom>
            <a:avLst/>
            <a:gdLst/>
            <a:ahLst/>
            <a:cxnLst/>
            <a:rect l="l" t="t" r="r" b="b"/>
            <a:pathLst>
              <a:path w="17454059" h="9801474">
                <a:moveTo>
                  <a:pt x="0" y="0"/>
                </a:moveTo>
                <a:lnTo>
                  <a:pt x="17454058" y="0"/>
                </a:lnTo>
                <a:lnTo>
                  <a:pt x="17454058" y="9801474"/>
                </a:lnTo>
                <a:lnTo>
                  <a:pt x="0" y="980147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6" name="Rounded Rectangle 15"/>
          <p:cNvSpPr/>
          <p:nvPr/>
        </p:nvSpPr>
        <p:spPr>
          <a:xfrm>
            <a:off x="2722933" y="658589"/>
            <a:ext cx="3733800" cy="1981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8"/>
              <p:cNvSpPr txBox="1"/>
              <p:nvPr/>
            </p:nvSpPr>
            <p:spPr>
              <a:xfrm>
                <a:off x="1866900" y="1588759"/>
                <a:ext cx="5618226" cy="39754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3135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5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5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45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45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500" b="1" i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&lt;   </m:t>
                      </m:r>
                      <m:f>
                        <m:fPr>
                          <m:ctrlPr>
                            <a:rPr lang="en-US" sz="45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5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sz="45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4500" dirty="0">
                  <a:solidFill>
                    <a:srgbClr val="000000"/>
                  </a:solidFill>
                  <a:latin typeface="Glacial Indifference"/>
                </a:endParaRPr>
              </a:p>
            </p:txBody>
          </p:sp>
        </mc:Choice>
        <mc:Fallback xmlns="">
          <p:sp>
            <p:nvSpPr>
              <p:cNvPr id="8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2383137"/>
                <a:ext cx="11236452" cy="718145"/>
              </a:xfrm>
              <a:prstGeom prst="rect">
                <a:avLst/>
              </a:prstGeom>
              <a:blipFill>
                <a:blip r:embed="rId7"/>
                <a:stretch>
                  <a:fillRect t="-167797" b="-101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ounded Rectangle 14"/>
          <p:cNvSpPr/>
          <p:nvPr/>
        </p:nvSpPr>
        <p:spPr>
          <a:xfrm>
            <a:off x="4304579" y="1144247"/>
            <a:ext cx="725118" cy="1036124"/>
          </a:xfrm>
          <a:prstGeom prst="roundRect">
            <a:avLst/>
          </a:prstGeom>
          <a:ln w="3810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/>
            <a:endParaRPr lang="en-US"/>
          </a:p>
        </p:txBody>
      </p:sp>
      <p:pic>
        <p:nvPicPr>
          <p:cNvPr id="1026" name="&gt;" descr="Greater Than and Less Than Educational Resources K12 Learning, Whole  Numbers and Operations, Math Lesson Plans, Activities, Experiments,  Homeschool Help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800" b="90000" l="0" r="49369">
                        <a14:foregroundMark x1="17251" y1="15400" x2="17111" y2="26800"/>
                        <a14:foregroundMark x1="39972" y1="27800" x2="35624" y2="36800"/>
                        <a14:foregroundMark x1="35624" y1="28800" x2="41795" y2="35800"/>
                        <a14:foregroundMark x1="38850" y1="28200" x2="33240" y2="31600"/>
                        <a14:foregroundMark x1="35905" y1="27400" x2="39271" y2="27400"/>
                        <a14:foregroundMark x1="17952" y1="17000" x2="22020" y2="25600"/>
                        <a14:foregroundMark x1="21038" y1="16600" x2="19355" y2="14600"/>
                        <a14:foregroundMark x1="21739" y1="6000" x2="21739" y2="6000"/>
                        <a14:foregroundMark x1="44180" y1="18600" x2="44180" y2="18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5021"/>
          <a:stretch/>
        </p:blipFill>
        <p:spPr bwMode="auto">
          <a:xfrm>
            <a:off x="1219200" y="2967963"/>
            <a:ext cx="1866900" cy="317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&lt;" descr="Greater Than and Less Than Educational Resources K12 Learning, Whole  Numbers and Operations, Math Lesson Plans, Activities, Experiments,  Homeschool Help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7000" l="45442" r="98878">
                        <a14:foregroundMark x1="54979" y1="43400" x2="57223" y2="48400"/>
                        <a14:foregroundMark x1="79383" y1="30200" x2="74474" y2="37800"/>
                        <a14:foregroundMark x1="74053" y1="28000" x2="81627" y2="32200"/>
                        <a14:foregroundMark x1="74895" y1="27000" x2="78962" y2="26000"/>
                        <a14:foregroundMark x1="53156" y1="44200" x2="56381" y2="49800"/>
                        <a14:foregroundMark x1="56942" y1="41800" x2="59046" y2="47400"/>
                        <a14:foregroundMark x1="59467" y1="47200" x2="55400" y2="51400"/>
                        <a14:foregroundMark x1="53156" y1="43400" x2="53576" y2="48800"/>
                        <a14:foregroundMark x1="72651" y1="15400" x2="72651" y2="15400"/>
                        <a14:foregroundMark x1="49369" y1="30600" x2="49369" y2="30600"/>
                        <a14:foregroundMark x1="70687" y1="17400" x2="70687" y2="17400"/>
                        <a14:foregroundMark x1="74334" y1="15400" x2="74334" y2="15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099"/>
          <a:stretch/>
        </p:blipFill>
        <p:spPr bwMode="auto">
          <a:xfrm>
            <a:off x="3561182" y="2820579"/>
            <a:ext cx="1864262" cy="317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=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11528" y1="39164" x2="88204" y2="33681"/>
                        <a14:foregroundMark x1="76139" y1="27415" x2="61930" y2="35770"/>
                        <a14:foregroundMark x1="30027" y1="27415" x2="40483" y2="30026"/>
                        <a14:foregroundMark x1="32976" y1="28721" x2="24665" y2="37598"/>
                        <a14:foregroundMark x1="23861" y1="43603" x2="41287" y2="41253"/>
                        <a14:foregroundMark x1="68633" y1="25587" x2="73727" y2="24021"/>
                        <a14:foregroundMark x1="68901" y1="7572" x2="68901" y2="7572"/>
                        <a14:foregroundMark x1="70241" y1="7050" x2="73190" y2="7311"/>
                        <a14:foregroundMark x1="27078" y1="9399" x2="27078" y2="939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11652" y="2866554"/>
            <a:ext cx="2187273" cy="2994551"/>
          </a:xfrm>
          <a:prstGeom prst="rect">
            <a:avLst/>
          </a:prstGeom>
        </p:spPr>
      </p:pic>
      <p:pic>
        <p:nvPicPr>
          <p:cNvPr id="1028" name="Picture 4" descr="Question Mark Gif - IceGif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03" y="151222"/>
            <a:ext cx="2376527" cy="2569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ĐÚNG" descr="Mobile Girl, MiM | Cute gif, Animated gift, Love gif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963" y="108710"/>
            <a:ext cx="2731651" cy="2657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SAI" descr="Mobile Girl, MiM Pop-Up Stickers | Mèo kitty, Chibi, Hình vui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883336"/>
            <a:ext cx="2564484" cy="3477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9491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tinh-tinh-www_tiengdong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371" t="-27691" r="-2371" b="-58594"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3" name="Freeform 3"/>
          <p:cNvSpPr/>
          <p:nvPr/>
        </p:nvSpPr>
        <p:spPr>
          <a:xfrm>
            <a:off x="205584" y="151221"/>
            <a:ext cx="8727030" cy="6534316"/>
          </a:xfrm>
          <a:custGeom>
            <a:avLst/>
            <a:gdLst/>
            <a:ahLst/>
            <a:cxnLst/>
            <a:rect l="l" t="t" r="r" b="b"/>
            <a:pathLst>
              <a:path w="17454059" h="9801474">
                <a:moveTo>
                  <a:pt x="0" y="0"/>
                </a:moveTo>
                <a:lnTo>
                  <a:pt x="17454058" y="0"/>
                </a:lnTo>
                <a:lnTo>
                  <a:pt x="17454058" y="9801474"/>
                </a:lnTo>
                <a:lnTo>
                  <a:pt x="0" y="980147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6" name="Rounded Rectangle 15"/>
          <p:cNvSpPr/>
          <p:nvPr/>
        </p:nvSpPr>
        <p:spPr>
          <a:xfrm>
            <a:off x="2722933" y="658589"/>
            <a:ext cx="3733800" cy="1981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8"/>
              <p:cNvSpPr txBox="1"/>
              <p:nvPr/>
            </p:nvSpPr>
            <p:spPr>
              <a:xfrm>
                <a:off x="1866900" y="1588759"/>
                <a:ext cx="5618226" cy="39754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3135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5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5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US" sz="45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23</m:t>
                          </m:r>
                        </m:den>
                      </m:f>
                      <m:r>
                        <a:rPr lang="en-US" sz="45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4500" b="1" i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&gt;   </m:t>
                      </m:r>
                      <m:f>
                        <m:fPr>
                          <m:ctrlPr>
                            <a:rPr lang="en-US" sz="45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5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US" sz="45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23</m:t>
                          </m:r>
                        </m:den>
                      </m:f>
                    </m:oMath>
                  </m:oMathPara>
                </a14:m>
                <a:endParaRPr lang="en-US" sz="4500" dirty="0">
                  <a:solidFill>
                    <a:srgbClr val="000000"/>
                  </a:solidFill>
                  <a:latin typeface="Glacial Indifference"/>
                </a:endParaRPr>
              </a:p>
            </p:txBody>
          </p:sp>
        </mc:Choice>
        <mc:Fallback xmlns="">
          <p:sp>
            <p:nvSpPr>
              <p:cNvPr id="8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2383137"/>
                <a:ext cx="11236452" cy="718145"/>
              </a:xfrm>
              <a:prstGeom prst="rect">
                <a:avLst/>
              </a:prstGeom>
              <a:blipFill>
                <a:blip r:embed="rId7"/>
                <a:stretch>
                  <a:fillRect t="-171186" b="-103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ounded Rectangle 14"/>
          <p:cNvSpPr/>
          <p:nvPr/>
        </p:nvSpPr>
        <p:spPr>
          <a:xfrm>
            <a:off x="4227274" y="1190782"/>
            <a:ext cx="725118" cy="1036124"/>
          </a:xfrm>
          <a:prstGeom prst="roundRect">
            <a:avLst/>
          </a:prstGeom>
          <a:ln w="3810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/>
            <a:endParaRPr lang="en-US"/>
          </a:p>
        </p:txBody>
      </p:sp>
      <p:pic>
        <p:nvPicPr>
          <p:cNvPr id="1026" name="&gt;" descr="Greater Than and Less Than Educational Resources K12 Learning, Whole  Numbers and Operations, Math Lesson Plans, Activities, Experiments,  Homeschool Help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800" b="90000" l="0" r="49369">
                        <a14:foregroundMark x1="17251" y1="15400" x2="17111" y2="26800"/>
                        <a14:foregroundMark x1="39972" y1="27800" x2="35624" y2="36800"/>
                        <a14:foregroundMark x1="35624" y1="28800" x2="41795" y2="35800"/>
                        <a14:foregroundMark x1="38850" y1="28200" x2="33240" y2="31600"/>
                        <a14:foregroundMark x1="35905" y1="27400" x2="39271" y2="27400"/>
                        <a14:foregroundMark x1="17952" y1="17000" x2="22020" y2="25600"/>
                        <a14:foregroundMark x1="21038" y1="16600" x2="19355" y2="14600"/>
                        <a14:foregroundMark x1="21739" y1="6000" x2="21739" y2="6000"/>
                        <a14:foregroundMark x1="44180" y1="18600" x2="44180" y2="18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5021"/>
          <a:stretch/>
        </p:blipFill>
        <p:spPr bwMode="auto">
          <a:xfrm>
            <a:off x="1219200" y="2967963"/>
            <a:ext cx="1866900" cy="317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&lt;" descr="Greater Than and Less Than Educational Resources K12 Learning, Whole  Numbers and Operations, Math Lesson Plans, Activities, Experiments,  Homeschool Help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7000" l="45442" r="98878">
                        <a14:foregroundMark x1="54979" y1="43400" x2="57223" y2="48400"/>
                        <a14:foregroundMark x1="79383" y1="30200" x2="74474" y2="37800"/>
                        <a14:foregroundMark x1="74053" y1="28000" x2="81627" y2="32200"/>
                        <a14:foregroundMark x1="74895" y1="27000" x2="78962" y2="26000"/>
                        <a14:foregroundMark x1="53156" y1="44200" x2="56381" y2="49800"/>
                        <a14:foregroundMark x1="56942" y1="41800" x2="59046" y2="47400"/>
                        <a14:foregroundMark x1="59467" y1="47200" x2="55400" y2="51400"/>
                        <a14:foregroundMark x1="53156" y1="43400" x2="53576" y2="48800"/>
                        <a14:foregroundMark x1="72651" y1="15400" x2="72651" y2="15400"/>
                        <a14:foregroundMark x1="49369" y1="30600" x2="49369" y2="30600"/>
                        <a14:foregroundMark x1="70687" y1="17400" x2="70687" y2="17400"/>
                        <a14:foregroundMark x1="74334" y1="15400" x2="74334" y2="15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099"/>
          <a:stretch/>
        </p:blipFill>
        <p:spPr bwMode="auto">
          <a:xfrm>
            <a:off x="3561182" y="2820579"/>
            <a:ext cx="1864262" cy="317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=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11528" y1="39164" x2="88204" y2="33681"/>
                        <a14:foregroundMark x1="76139" y1="27415" x2="61930" y2="35770"/>
                        <a14:foregroundMark x1="30027" y1="27415" x2="40483" y2="30026"/>
                        <a14:foregroundMark x1="32976" y1="28721" x2="24665" y2="37598"/>
                        <a14:foregroundMark x1="23861" y1="43603" x2="41287" y2="41253"/>
                        <a14:foregroundMark x1="68633" y1="25587" x2="73727" y2="24021"/>
                        <a14:foregroundMark x1="68901" y1="7572" x2="68901" y2="7572"/>
                        <a14:foregroundMark x1="70241" y1="7050" x2="73190" y2="7311"/>
                        <a14:foregroundMark x1="27078" y1="9399" x2="27078" y2="939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11652" y="2866554"/>
            <a:ext cx="2187273" cy="2994551"/>
          </a:xfrm>
          <a:prstGeom prst="rect">
            <a:avLst/>
          </a:prstGeom>
        </p:spPr>
      </p:pic>
      <p:pic>
        <p:nvPicPr>
          <p:cNvPr id="1028" name="Picture 4" descr="Question Mark Gif - IceGif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03" y="151222"/>
            <a:ext cx="2376527" cy="2569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ĐÚNG" descr="Mobile Girl, MiM | Cute gif, Animated gift, Love gif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962" y="108709"/>
            <a:ext cx="3193509" cy="3107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SAI" descr="Mobile Girl, MiM Pop-Up Stickers | Mèo kitty, Chibi, Hình vui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288" y="3923251"/>
            <a:ext cx="2496416" cy="3384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0230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tinh-tinh-www_tiengdong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371" t="-27691" r="-2371" b="-58594"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3" name="Freeform 3"/>
          <p:cNvSpPr/>
          <p:nvPr/>
        </p:nvSpPr>
        <p:spPr>
          <a:xfrm>
            <a:off x="205584" y="151221"/>
            <a:ext cx="8727030" cy="6534316"/>
          </a:xfrm>
          <a:custGeom>
            <a:avLst/>
            <a:gdLst/>
            <a:ahLst/>
            <a:cxnLst/>
            <a:rect l="l" t="t" r="r" b="b"/>
            <a:pathLst>
              <a:path w="17454059" h="9801474">
                <a:moveTo>
                  <a:pt x="0" y="0"/>
                </a:moveTo>
                <a:lnTo>
                  <a:pt x="17454058" y="0"/>
                </a:lnTo>
                <a:lnTo>
                  <a:pt x="17454058" y="9801474"/>
                </a:lnTo>
                <a:lnTo>
                  <a:pt x="0" y="980147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6" name="Rounded Rectangle 15"/>
          <p:cNvSpPr/>
          <p:nvPr/>
        </p:nvSpPr>
        <p:spPr>
          <a:xfrm>
            <a:off x="2722933" y="658589"/>
            <a:ext cx="3733800" cy="1981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8"/>
              <p:cNvSpPr txBox="1"/>
              <p:nvPr/>
            </p:nvSpPr>
            <p:spPr>
              <a:xfrm>
                <a:off x="1866900" y="1588759"/>
                <a:ext cx="5618226" cy="39754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3135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5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5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45</m:t>
                          </m:r>
                        </m:num>
                        <m:den>
                          <m:r>
                            <a:rPr lang="en-US" sz="45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60</m:t>
                          </m:r>
                        </m:den>
                      </m:f>
                      <m:r>
                        <a:rPr lang="en-US" sz="45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sz="4500" b="1" i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   </m:t>
                      </m:r>
                      <m:f>
                        <m:fPr>
                          <m:ctrlPr>
                            <a:rPr lang="en-US" sz="45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5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45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4500" dirty="0">
                  <a:solidFill>
                    <a:srgbClr val="000000"/>
                  </a:solidFill>
                  <a:latin typeface="Glacial Indifference"/>
                </a:endParaRPr>
              </a:p>
            </p:txBody>
          </p:sp>
        </mc:Choice>
        <mc:Fallback xmlns="">
          <p:sp>
            <p:nvSpPr>
              <p:cNvPr id="8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2383137"/>
                <a:ext cx="11236452" cy="718145"/>
              </a:xfrm>
              <a:prstGeom prst="rect">
                <a:avLst/>
              </a:prstGeom>
              <a:blipFill>
                <a:blip r:embed="rId7"/>
                <a:stretch>
                  <a:fillRect t="-171186" b="-103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ounded Rectangle 14"/>
          <p:cNvSpPr/>
          <p:nvPr/>
        </p:nvSpPr>
        <p:spPr>
          <a:xfrm>
            <a:off x="4438232" y="1153157"/>
            <a:ext cx="725118" cy="1036124"/>
          </a:xfrm>
          <a:prstGeom prst="roundRect">
            <a:avLst/>
          </a:prstGeom>
          <a:ln w="3810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/>
            <a:endParaRPr lang="en-US"/>
          </a:p>
        </p:txBody>
      </p:sp>
      <p:pic>
        <p:nvPicPr>
          <p:cNvPr id="1026" name="&gt;" descr="Greater Than and Less Than Educational Resources K12 Learning, Whole  Numbers and Operations, Math Lesson Plans, Activities, Experiments,  Homeschool Help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800" b="90000" l="0" r="49369">
                        <a14:foregroundMark x1="17251" y1="15400" x2="17111" y2="26800"/>
                        <a14:foregroundMark x1="39972" y1="27800" x2="35624" y2="36800"/>
                        <a14:foregroundMark x1="35624" y1="28800" x2="41795" y2="35800"/>
                        <a14:foregroundMark x1="38850" y1="28200" x2="33240" y2="31600"/>
                        <a14:foregroundMark x1="35905" y1="27400" x2="39271" y2="27400"/>
                        <a14:foregroundMark x1="17952" y1="17000" x2="22020" y2="25600"/>
                        <a14:foregroundMark x1="21038" y1="16600" x2="19355" y2="14600"/>
                        <a14:foregroundMark x1="21739" y1="6000" x2="21739" y2="6000"/>
                        <a14:foregroundMark x1="44180" y1="18600" x2="44180" y2="18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5021"/>
          <a:stretch/>
        </p:blipFill>
        <p:spPr bwMode="auto">
          <a:xfrm>
            <a:off x="1219200" y="2967963"/>
            <a:ext cx="1866900" cy="317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&lt;" descr="Greater Than and Less Than Educational Resources K12 Learning, Whole  Numbers and Operations, Math Lesson Plans, Activities, Experiments,  Homeschool Help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7000" l="45442" r="98878">
                        <a14:foregroundMark x1="54979" y1="43400" x2="57223" y2="48400"/>
                        <a14:foregroundMark x1="79383" y1="30200" x2="74474" y2="37800"/>
                        <a14:foregroundMark x1="74053" y1="28000" x2="81627" y2="32200"/>
                        <a14:foregroundMark x1="74895" y1="27000" x2="78962" y2="26000"/>
                        <a14:foregroundMark x1="53156" y1="44200" x2="56381" y2="49800"/>
                        <a14:foregroundMark x1="56942" y1="41800" x2="59046" y2="47400"/>
                        <a14:foregroundMark x1="59467" y1="47200" x2="55400" y2="51400"/>
                        <a14:foregroundMark x1="53156" y1="43400" x2="53576" y2="48800"/>
                        <a14:foregroundMark x1="72651" y1="15400" x2="72651" y2="15400"/>
                        <a14:foregroundMark x1="49369" y1="30600" x2="49369" y2="30600"/>
                        <a14:foregroundMark x1="70687" y1="17400" x2="70687" y2="17400"/>
                        <a14:foregroundMark x1="74334" y1="15400" x2="74334" y2="15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099"/>
          <a:stretch/>
        </p:blipFill>
        <p:spPr bwMode="auto">
          <a:xfrm>
            <a:off x="3561182" y="2820579"/>
            <a:ext cx="1864262" cy="317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=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11528" y1="39164" x2="88204" y2="33681"/>
                        <a14:foregroundMark x1="76139" y1="27415" x2="61930" y2="35770"/>
                        <a14:foregroundMark x1="30027" y1="27415" x2="40483" y2="30026"/>
                        <a14:foregroundMark x1="32976" y1="28721" x2="24665" y2="37598"/>
                        <a14:foregroundMark x1="23861" y1="43603" x2="41287" y2="41253"/>
                        <a14:foregroundMark x1="68633" y1="25587" x2="73727" y2="24021"/>
                        <a14:foregroundMark x1="68901" y1="7572" x2="68901" y2="7572"/>
                        <a14:foregroundMark x1="70241" y1="7050" x2="73190" y2="7311"/>
                        <a14:foregroundMark x1="27078" y1="9399" x2="27078" y2="939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11652" y="2866554"/>
            <a:ext cx="2187273" cy="2994551"/>
          </a:xfrm>
          <a:prstGeom prst="rect">
            <a:avLst/>
          </a:prstGeom>
        </p:spPr>
      </p:pic>
      <p:pic>
        <p:nvPicPr>
          <p:cNvPr id="1028" name="Picture 4" descr="Question Mark Gif - IceGif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03" y="151222"/>
            <a:ext cx="2376527" cy="2569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ĐÚNG" descr="Mobile Girl, MiM | Cute gif, Animated gift, Love gif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962" y="108709"/>
            <a:ext cx="3193509" cy="3107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SAI" descr="Mobile Girl, MiM Pop-Up Stickers | Mèo kitty, Chibi, Hình vui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0725" y="4394200"/>
            <a:ext cx="2168097" cy="2939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0544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tinh-tinh-www_tiengdong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371" t="-27691" r="-2371" b="-58594"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3" name="Freeform 3"/>
          <p:cNvSpPr/>
          <p:nvPr/>
        </p:nvSpPr>
        <p:spPr>
          <a:xfrm>
            <a:off x="205584" y="151221"/>
            <a:ext cx="8727030" cy="6534316"/>
          </a:xfrm>
          <a:custGeom>
            <a:avLst/>
            <a:gdLst/>
            <a:ahLst/>
            <a:cxnLst/>
            <a:rect l="l" t="t" r="r" b="b"/>
            <a:pathLst>
              <a:path w="17454059" h="9801474">
                <a:moveTo>
                  <a:pt x="0" y="0"/>
                </a:moveTo>
                <a:lnTo>
                  <a:pt x="17454058" y="0"/>
                </a:lnTo>
                <a:lnTo>
                  <a:pt x="17454058" y="9801474"/>
                </a:lnTo>
                <a:lnTo>
                  <a:pt x="0" y="980147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6" name="Rounded Rectangle 15"/>
          <p:cNvSpPr/>
          <p:nvPr/>
        </p:nvSpPr>
        <p:spPr>
          <a:xfrm>
            <a:off x="2722933" y="658589"/>
            <a:ext cx="3733800" cy="1981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8"/>
              <p:cNvSpPr txBox="1"/>
              <p:nvPr/>
            </p:nvSpPr>
            <p:spPr>
              <a:xfrm>
                <a:off x="1866900" y="1588759"/>
                <a:ext cx="5618226" cy="39754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3135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5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5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45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45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4500" b="1" i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&gt;   </m:t>
                      </m:r>
                      <m:f>
                        <m:fPr>
                          <m:ctrlPr>
                            <a:rPr lang="en-US" sz="45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5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US" sz="45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</m:oMath>
                  </m:oMathPara>
                </a14:m>
                <a:endParaRPr lang="en-US" sz="4500" dirty="0">
                  <a:solidFill>
                    <a:srgbClr val="000000"/>
                  </a:solidFill>
                  <a:latin typeface="Glacial Indifference"/>
                </a:endParaRPr>
              </a:p>
            </p:txBody>
          </p:sp>
        </mc:Choice>
        <mc:Fallback xmlns="">
          <p:sp>
            <p:nvSpPr>
              <p:cNvPr id="8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2383137"/>
                <a:ext cx="11236452" cy="718145"/>
              </a:xfrm>
              <a:prstGeom prst="rect">
                <a:avLst/>
              </a:prstGeom>
              <a:blipFill>
                <a:blip r:embed="rId7"/>
                <a:stretch>
                  <a:fillRect t="-167797" b="-1025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ounded Rectangle 14"/>
          <p:cNvSpPr/>
          <p:nvPr/>
        </p:nvSpPr>
        <p:spPr>
          <a:xfrm>
            <a:off x="4227274" y="1190782"/>
            <a:ext cx="725118" cy="1036124"/>
          </a:xfrm>
          <a:prstGeom prst="roundRect">
            <a:avLst/>
          </a:prstGeom>
          <a:ln w="3810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/>
            <a:endParaRPr lang="en-US"/>
          </a:p>
        </p:txBody>
      </p:sp>
      <p:pic>
        <p:nvPicPr>
          <p:cNvPr id="1026" name="&gt;" descr="Greater Than and Less Than Educational Resources K12 Learning, Whole  Numbers and Operations, Math Lesson Plans, Activities, Experiments,  Homeschool Help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800" b="90000" l="0" r="49369">
                        <a14:foregroundMark x1="17251" y1="15400" x2="17111" y2="26800"/>
                        <a14:foregroundMark x1="39972" y1="27800" x2="35624" y2="36800"/>
                        <a14:foregroundMark x1="35624" y1="28800" x2="41795" y2="35800"/>
                        <a14:foregroundMark x1="38850" y1="28200" x2="33240" y2="31600"/>
                        <a14:foregroundMark x1="35905" y1="27400" x2="39271" y2="27400"/>
                        <a14:foregroundMark x1="17952" y1="17000" x2="22020" y2="25600"/>
                        <a14:foregroundMark x1="21038" y1="16600" x2="19355" y2="14600"/>
                        <a14:foregroundMark x1="21739" y1="6000" x2="21739" y2="6000"/>
                        <a14:foregroundMark x1="44180" y1="18600" x2="44180" y2="18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5021"/>
          <a:stretch/>
        </p:blipFill>
        <p:spPr bwMode="auto">
          <a:xfrm>
            <a:off x="1219200" y="2967963"/>
            <a:ext cx="1866900" cy="317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&lt;" descr="Greater Than and Less Than Educational Resources K12 Learning, Whole  Numbers and Operations, Math Lesson Plans, Activities, Experiments,  Homeschool Help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7000" l="45442" r="98878">
                        <a14:foregroundMark x1="54979" y1="43400" x2="57223" y2="48400"/>
                        <a14:foregroundMark x1="79383" y1="30200" x2="74474" y2="37800"/>
                        <a14:foregroundMark x1="74053" y1="28000" x2="81627" y2="32200"/>
                        <a14:foregroundMark x1="74895" y1="27000" x2="78962" y2="26000"/>
                        <a14:foregroundMark x1="53156" y1="44200" x2="56381" y2="49800"/>
                        <a14:foregroundMark x1="56942" y1="41800" x2="59046" y2="47400"/>
                        <a14:foregroundMark x1="59467" y1="47200" x2="55400" y2="51400"/>
                        <a14:foregroundMark x1="53156" y1="43400" x2="53576" y2="48800"/>
                        <a14:foregroundMark x1="72651" y1="15400" x2="72651" y2="15400"/>
                        <a14:foregroundMark x1="49369" y1="30600" x2="49369" y2="30600"/>
                        <a14:foregroundMark x1="70687" y1="17400" x2="70687" y2="17400"/>
                        <a14:foregroundMark x1="74334" y1="15400" x2="74334" y2="15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099"/>
          <a:stretch/>
        </p:blipFill>
        <p:spPr bwMode="auto">
          <a:xfrm>
            <a:off x="3561182" y="2820579"/>
            <a:ext cx="1864262" cy="317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=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11528" y1="39164" x2="88204" y2="33681"/>
                        <a14:foregroundMark x1="76139" y1="27415" x2="61930" y2="35770"/>
                        <a14:foregroundMark x1="30027" y1="27415" x2="40483" y2="30026"/>
                        <a14:foregroundMark x1="32976" y1="28721" x2="24665" y2="37598"/>
                        <a14:foregroundMark x1="23861" y1="43603" x2="41287" y2="41253"/>
                        <a14:foregroundMark x1="68633" y1="25587" x2="73727" y2="24021"/>
                        <a14:foregroundMark x1="68901" y1="7572" x2="68901" y2="7572"/>
                        <a14:foregroundMark x1="70241" y1="7050" x2="73190" y2="7311"/>
                        <a14:foregroundMark x1="27078" y1="9399" x2="27078" y2="939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11652" y="2866554"/>
            <a:ext cx="2187273" cy="2994551"/>
          </a:xfrm>
          <a:prstGeom prst="rect">
            <a:avLst/>
          </a:prstGeom>
        </p:spPr>
      </p:pic>
      <p:pic>
        <p:nvPicPr>
          <p:cNvPr id="1028" name="Picture 4" descr="Question Mark Gif - IceGif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03" y="151222"/>
            <a:ext cx="2376527" cy="2569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ĐÚNG" descr="Mobile Girl, MiM | Cute gif, Animated gift, Love gif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962" y="108709"/>
            <a:ext cx="3193509" cy="3107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SAI" descr="Mobile Girl, MiM Pop-Up Stickers | Mèo kitty, Chibi, Hình vui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356" y="3711032"/>
            <a:ext cx="2782985" cy="3773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8"/>
              <p:cNvSpPr txBox="1"/>
              <p:nvPr/>
            </p:nvSpPr>
            <p:spPr>
              <a:xfrm>
                <a:off x="287102" y="5911725"/>
                <a:ext cx="5618226" cy="39754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3135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5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5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16</m:t>
                          </m:r>
                        </m:num>
                        <m:den>
                          <m:r>
                            <a:rPr lang="en-US" sz="45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  <m:r>
                        <a:rPr lang="en-US" sz="45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4500" b="1" i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&gt;   </m:t>
                      </m:r>
                      <m:f>
                        <m:fPr>
                          <m:ctrlPr>
                            <a:rPr lang="en-US" sz="45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5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US" sz="45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</m:oMath>
                  </m:oMathPara>
                </a14:m>
                <a:endParaRPr lang="en-US" sz="4500" dirty="0">
                  <a:solidFill>
                    <a:srgbClr val="000000"/>
                  </a:solidFill>
                  <a:latin typeface="Glacial Indifference"/>
                </a:endParaRPr>
              </a:p>
            </p:txBody>
          </p:sp>
        </mc:Choice>
        <mc:Fallback xmlns="">
          <p:sp>
            <p:nvSpPr>
              <p:cNvPr id="13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203" y="8867586"/>
                <a:ext cx="11236452" cy="718145"/>
              </a:xfrm>
              <a:prstGeom prst="rect">
                <a:avLst/>
              </a:prstGeom>
              <a:blipFill>
                <a:blip r:embed="rId16"/>
                <a:stretch>
                  <a:fillRect t="-169231" b="-1042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8131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tinh-tinh-www_tiengdong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  <p:bldLst>
      <p:bldP spid="15" grpId="0" animBg="1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90600" y="-1840241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371" t="-27691" r="-2371" b="-58594"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3" name="Freeform 3"/>
          <p:cNvSpPr/>
          <p:nvPr/>
        </p:nvSpPr>
        <p:spPr>
          <a:xfrm>
            <a:off x="205584" y="151221"/>
            <a:ext cx="8727030" cy="6478179"/>
          </a:xfrm>
          <a:custGeom>
            <a:avLst/>
            <a:gdLst/>
            <a:ahLst/>
            <a:cxnLst/>
            <a:rect l="l" t="t" r="r" b="b"/>
            <a:pathLst>
              <a:path w="17454059" h="9801474">
                <a:moveTo>
                  <a:pt x="0" y="0"/>
                </a:moveTo>
                <a:lnTo>
                  <a:pt x="17454058" y="0"/>
                </a:lnTo>
                <a:lnTo>
                  <a:pt x="17454058" y="9801474"/>
                </a:lnTo>
                <a:lnTo>
                  <a:pt x="0" y="980147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6" name="Rounded Rectangle 15"/>
          <p:cNvSpPr/>
          <p:nvPr/>
        </p:nvSpPr>
        <p:spPr>
          <a:xfrm>
            <a:off x="2722933" y="658589"/>
            <a:ext cx="3733800" cy="1981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8"/>
              <p:cNvSpPr txBox="1"/>
              <p:nvPr/>
            </p:nvSpPr>
            <p:spPr>
              <a:xfrm>
                <a:off x="1866900" y="1588759"/>
                <a:ext cx="5618226" cy="39754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3135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5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5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US" sz="45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  <m:r>
                        <a:rPr lang="en-US" sz="45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4500" b="1" i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&gt;   </m:t>
                      </m:r>
                      <m:f>
                        <m:fPr>
                          <m:ctrlPr>
                            <a:rPr lang="en-US" sz="45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5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45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4500" dirty="0">
                  <a:solidFill>
                    <a:srgbClr val="000000"/>
                  </a:solidFill>
                  <a:latin typeface="Glacial Indifference"/>
                </a:endParaRPr>
              </a:p>
            </p:txBody>
          </p:sp>
        </mc:Choice>
        <mc:Fallback xmlns="">
          <p:sp>
            <p:nvSpPr>
              <p:cNvPr id="8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2383137"/>
                <a:ext cx="11236452" cy="718145"/>
              </a:xfrm>
              <a:prstGeom prst="rect">
                <a:avLst/>
              </a:prstGeom>
              <a:blipFill>
                <a:blip r:embed="rId7"/>
                <a:stretch>
                  <a:fillRect t="-167797" b="-1025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ounded Rectangle 14"/>
          <p:cNvSpPr/>
          <p:nvPr/>
        </p:nvSpPr>
        <p:spPr>
          <a:xfrm>
            <a:off x="4465036" y="1094496"/>
            <a:ext cx="725118" cy="1036124"/>
          </a:xfrm>
          <a:prstGeom prst="roundRect">
            <a:avLst/>
          </a:prstGeom>
          <a:ln w="3810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/>
            <a:endParaRPr lang="en-US"/>
          </a:p>
        </p:txBody>
      </p:sp>
      <p:pic>
        <p:nvPicPr>
          <p:cNvPr id="1026" name="&gt;" descr="Greater Than and Less Than Educational Resources K12 Learning, Whole  Numbers and Operations, Math Lesson Plans, Activities, Experiments,  Homeschool Help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800" b="90000" l="0" r="49369">
                        <a14:foregroundMark x1="17251" y1="15400" x2="17111" y2="26800"/>
                        <a14:foregroundMark x1="39972" y1="27800" x2="35624" y2="36800"/>
                        <a14:foregroundMark x1="35624" y1="28800" x2="41795" y2="35800"/>
                        <a14:foregroundMark x1="38850" y1="28200" x2="33240" y2="31600"/>
                        <a14:foregroundMark x1="35905" y1="27400" x2="39271" y2="27400"/>
                        <a14:foregroundMark x1="17952" y1="17000" x2="22020" y2="25600"/>
                        <a14:foregroundMark x1="21038" y1="16600" x2="19355" y2="14600"/>
                        <a14:foregroundMark x1="21739" y1="6000" x2="21739" y2="6000"/>
                        <a14:foregroundMark x1="44180" y1="18600" x2="44180" y2="18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5021"/>
          <a:stretch/>
        </p:blipFill>
        <p:spPr bwMode="auto">
          <a:xfrm>
            <a:off x="1219200" y="2967963"/>
            <a:ext cx="1866900" cy="317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&lt;" descr="Greater Than and Less Than Educational Resources K12 Learning, Whole  Numbers and Operations, Math Lesson Plans, Activities, Experiments,  Homeschool Help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7000" l="45442" r="98878">
                        <a14:foregroundMark x1="54979" y1="43400" x2="57223" y2="48400"/>
                        <a14:foregroundMark x1="79383" y1="30200" x2="74474" y2="37800"/>
                        <a14:foregroundMark x1="74053" y1="28000" x2="81627" y2="32200"/>
                        <a14:foregroundMark x1="74895" y1="27000" x2="78962" y2="26000"/>
                        <a14:foregroundMark x1="53156" y1="44200" x2="56381" y2="49800"/>
                        <a14:foregroundMark x1="56942" y1="41800" x2="59046" y2="47400"/>
                        <a14:foregroundMark x1="59467" y1="47200" x2="55400" y2="51400"/>
                        <a14:foregroundMark x1="53156" y1="43400" x2="53576" y2="48800"/>
                        <a14:foregroundMark x1="72651" y1="15400" x2="72651" y2="15400"/>
                        <a14:foregroundMark x1="49369" y1="30600" x2="49369" y2="30600"/>
                        <a14:foregroundMark x1="70687" y1="17400" x2="70687" y2="17400"/>
                        <a14:foregroundMark x1="74334" y1="15400" x2="74334" y2="15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099"/>
          <a:stretch/>
        </p:blipFill>
        <p:spPr bwMode="auto">
          <a:xfrm>
            <a:off x="3560614" y="2109838"/>
            <a:ext cx="1864262" cy="317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=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11528" y1="39164" x2="88204" y2="33681"/>
                        <a14:foregroundMark x1="76139" y1="27415" x2="61930" y2="35770"/>
                        <a14:foregroundMark x1="30027" y1="27415" x2="40483" y2="30026"/>
                        <a14:foregroundMark x1="32976" y1="28721" x2="24665" y2="37598"/>
                        <a14:foregroundMark x1="23861" y1="43603" x2="41287" y2="41253"/>
                        <a14:foregroundMark x1="68633" y1="25587" x2="73727" y2="24021"/>
                        <a14:foregroundMark x1="68901" y1="7572" x2="68901" y2="7572"/>
                        <a14:foregroundMark x1="70241" y1="7050" x2="73190" y2="7311"/>
                        <a14:foregroundMark x1="27078" y1="9399" x2="27078" y2="939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11652" y="2866554"/>
            <a:ext cx="2187273" cy="2994551"/>
          </a:xfrm>
          <a:prstGeom prst="rect">
            <a:avLst/>
          </a:prstGeom>
        </p:spPr>
      </p:pic>
      <p:pic>
        <p:nvPicPr>
          <p:cNvPr id="1028" name="Picture 4" descr="Question Mark Gif - IceGif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03" y="151222"/>
            <a:ext cx="2376527" cy="2569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ĐÚNG" descr="Mobile Girl, MiM | Cute gif, Animated gift, Love gif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962" y="108709"/>
            <a:ext cx="3193509" cy="3107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SAI" descr="Mobile Girl, MiM Pop-Up Stickers | Mèo kitty, Chibi, Hình vui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4794" y="3604975"/>
            <a:ext cx="2862643" cy="3881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8"/>
              <p:cNvSpPr txBox="1"/>
              <p:nvPr/>
            </p:nvSpPr>
            <p:spPr>
              <a:xfrm>
                <a:off x="838200" y="5744521"/>
                <a:ext cx="5824550" cy="397545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ts val="3135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50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5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US" sz="45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  <m:r>
                        <a:rPr lang="en-US" sz="45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4500" b="1" i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&gt;   </m:t>
                      </m:r>
                      <m:f>
                        <m:fPr>
                          <m:ctrlPr>
                            <a:rPr lang="en-US" sz="45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500" b="0" i="1" dirty="0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12</m:t>
                          </m:r>
                        </m:num>
                        <m:den>
                          <m:r>
                            <a:rPr lang="en-US" sz="45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</m:oMath>
                  </m:oMathPara>
                </a14:m>
                <a:endParaRPr lang="en-US" sz="4500" dirty="0">
                  <a:solidFill>
                    <a:srgbClr val="000000"/>
                  </a:solidFill>
                  <a:latin typeface="Glacial Indifference"/>
                </a:endParaRPr>
              </a:p>
            </p:txBody>
          </p:sp>
        </mc:Choice>
        <mc:Fallback xmlns="">
          <p:sp>
            <p:nvSpPr>
              <p:cNvPr id="13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744521"/>
                <a:ext cx="5824550" cy="397545"/>
              </a:xfrm>
              <a:prstGeom prst="rect">
                <a:avLst/>
              </a:prstGeom>
              <a:blipFill rotWithShape="1">
                <a:blip r:embed="rId16"/>
                <a:stretch>
                  <a:fillRect t="-171212" b="-10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1835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tinh-tinh-www_tiengdong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  <p:bldLst>
      <p:bldP spid="15" grpId="0" animBg="1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371" t="-27691" r="-2371" b="-58594"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3" name="Freeform 3"/>
          <p:cNvSpPr/>
          <p:nvPr/>
        </p:nvSpPr>
        <p:spPr>
          <a:xfrm>
            <a:off x="205584" y="151221"/>
            <a:ext cx="8727030" cy="6554379"/>
          </a:xfrm>
          <a:custGeom>
            <a:avLst/>
            <a:gdLst/>
            <a:ahLst/>
            <a:cxnLst/>
            <a:rect l="l" t="t" r="r" b="b"/>
            <a:pathLst>
              <a:path w="17454059" h="9801474">
                <a:moveTo>
                  <a:pt x="0" y="0"/>
                </a:moveTo>
                <a:lnTo>
                  <a:pt x="17454058" y="0"/>
                </a:lnTo>
                <a:lnTo>
                  <a:pt x="17454058" y="9801474"/>
                </a:lnTo>
                <a:lnTo>
                  <a:pt x="0" y="980147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6" name="Rounded Rectangle 15"/>
          <p:cNvSpPr/>
          <p:nvPr/>
        </p:nvSpPr>
        <p:spPr>
          <a:xfrm>
            <a:off x="2722933" y="658589"/>
            <a:ext cx="3733800" cy="1981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8"/>
              <p:cNvSpPr txBox="1"/>
              <p:nvPr/>
            </p:nvSpPr>
            <p:spPr>
              <a:xfrm>
                <a:off x="3391849" y="1704752"/>
                <a:ext cx="5618226" cy="39754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3135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6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27</m:t>
                        </m:r>
                      </m:num>
                      <m:den>
                        <m:r>
                          <a:rPr lang="en-US" sz="6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25</m:t>
                        </m:r>
                      </m:den>
                    </m:f>
                    <m:r>
                      <a:rPr lang="en-US" sz="6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6400" b="1" i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&gt;  </m:t>
                    </m:r>
                  </m:oMath>
                </a14:m>
                <a:r>
                  <a:rPr lang="en-US" sz="64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1</a:t>
                </a:r>
                <a:endParaRPr lang="en-US" sz="77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3698" y="2557129"/>
                <a:ext cx="11236452" cy="1166986"/>
              </a:xfrm>
              <a:prstGeom prst="rect">
                <a:avLst/>
              </a:prstGeom>
              <a:blipFill>
                <a:blip r:embed="rId7"/>
                <a:stretch>
                  <a:fillRect l="-54" t="-124479" b="-385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ounded Rectangle 14"/>
          <p:cNvSpPr/>
          <p:nvPr/>
        </p:nvSpPr>
        <p:spPr>
          <a:xfrm>
            <a:off x="4433847" y="1096296"/>
            <a:ext cx="725118" cy="1036124"/>
          </a:xfrm>
          <a:prstGeom prst="roundRect">
            <a:avLst/>
          </a:prstGeom>
          <a:ln w="3810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/>
            <a:endParaRPr lang="en-US"/>
          </a:p>
        </p:txBody>
      </p:sp>
      <p:pic>
        <p:nvPicPr>
          <p:cNvPr id="1026" name="&gt;" descr="Greater Than and Less Than Educational Resources K12 Learning, Whole  Numbers and Operations, Math Lesson Plans, Activities, Experiments,  Homeschool Help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800" b="90000" l="0" r="49369">
                        <a14:foregroundMark x1="17251" y1="15400" x2="17111" y2="26800"/>
                        <a14:foregroundMark x1="39972" y1="27800" x2="35624" y2="36800"/>
                        <a14:foregroundMark x1="35624" y1="28800" x2="41795" y2="35800"/>
                        <a14:foregroundMark x1="38850" y1="28200" x2="33240" y2="31600"/>
                        <a14:foregroundMark x1="35905" y1="27400" x2="39271" y2="27400"/>
                        <a14:foregroundMark x1="17952" y1="17000" x2="22020" y2="25600"/>
                        <a14:foregroundMark x1="21038" y1="16600" x2="19355" y2="14600"/>
                        <a14:foregroundMark x1="21739" y1="6000" x2="21739" y2="6000"/>
                        <a14:foregroundMark x1="44180" y1="18600" x2="44180" y2="18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5021"/>
          <a:stretch/>
        </p:blipFill>
        <p:spPr bwMode="auto">
          <a:xfrm>
            <a:off x="1201606" y="2843690"/>
            <a:ext cx="1866900" cy="317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&lt;" descr="Greater Than and Less Than Educational Resources K12 Learning, Whole  Numbers and Operations, Math Lesson Plans, Activities, Experiments,  Homeschool Help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7000" l="45442" r="98878">
                        <a14:foregroundMark x1="54979" y1="43400" x2="57223" y2="48400"/>
                        <a14:foregroundMark x1="79383" y1="30200" x2="74474" y2="37800"/>
                        <a14:foregroundMark x1="74053" y1="28000" x2="81627" y2="32200"/>
                        <a14:foregroundMark x1="74895" y1="27000" x2="78962" y2="26000"/>
                        <a14:foregroundMark x1="53156" y1="44200" x2="56381" y2="49800"/>
                        <a14:foregroundMark x1="56942" y1="41800" x2="59046" y2="47400"/>
                        <a14:foregroundMark x1="59467" y1="47200" x2="55400" y2="51400"/>
                        <a14:foregroundMark x1="53156" y1="43400" x2="53576" y2="48800"/>
                        <a14:foregroundMark x1="72651" y1="15400" x2="72651" y2="15400"/>
                        <a14:foregroundMark x1="49369" y1="30600" x2="49369" y2="30600"/>
                        <a14:foregroundMark x1="70687" y1="17400" x2="70687" y2="17400"/>
                        <a14:foregroundMark x1="74334" y1="15400" x2="74334" y2="15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099"/>
          <a:stretch/>
        </p:blipFill>
        <p:spPr bwMode="auto">
          <a:xfrm>
            <a:off x="3561182" y="2820579"/>
            <a:ext cx="1864262" cy="317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=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11528" y1="39164" x2="88204" y2="33681"/>
                        <a14:foregroundMark x1="76139" y1="27415" x2="61930" y2="35770"/>
                        <a14:foregroundMark x1="30027" y1="27415" x2="40483" y2="30026"/>
                        <a14:foregroundMark x1="32976" y1="28721" x2="24665" y2="37598"/>
                        <a14:foregroundMark x1="23861" y1="43603" x2="41287" y2="41253"/>
                        <a14:foregroundMark x1="68633" y1="25587" x2="73727" y2="24021"/>
                        <a14:foregroundMark x1="68901" y1="7572" x2="68901" y2="7572"/>
                        <a14:foregroundMark x1="70241" y1="7050" x2="73190" y2="7311"/>
                        <a14:foregroundMark x1="27078" y1="9399" x2="27078" y2="939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11652" y="2866554"/>
            <a:ext cx="2187273" cy="2994551"/>
          </a:xfrm>
          <a:prstGeom prst="rect">
            <a:avLst/>
          </a:prstGeom>
        </p:spPr>
      </p:pic>
      <p:pic>
        <p:nvPicPr>
          <p:cNvPr id="1028" name="Picture 4" descr="Question Mark Gif - IceGif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03" y="151222"/>
            <a:ext cx="2376527" cy="2569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ĐÚNG" descr="Mobile Girl, MiM | Cute gif, Animated gift, Love gif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962" y="108709"/>
            <a:ext cx="3193509" cy="3107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SAI" descr="Mobile Girl, MiM Pop-Up Stickers | Mèo kitty, Chibi, Hình vui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4594" y="3621211"/>
            <a:ext cx="2746822" cy="3724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8"/>
              <p:cNvSpPr txBox="1"/>
              <p:nvPr/>
            </p:nvSpPr>
            <p:spPr>
              <a:xfrm>
                <a:off x="287102" y="5911725"/>
                <a:ext cx="5618226" cy="39754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3135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50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500" b="0" i="1" dirty="0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27</m:t>
                          </m:r>
                        </m:num>
                        <m:den>
                          <m:r>
                            <a:rPr lang="en-US" sz="4500" b="0" i="1" dirty="0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25</m:t>
                          </m:r>
                        </m:den>
                      </m:f>
                      <m:r>
                        <a:rPr lang="en-US" sz="45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4500" b="1" i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&gt;   </m:t>
                      </m:r>
                      <m:f>
                        <m:fPr>
                          <m:ctrlPr>
                            <a:rPr lang="en-US" sz="45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5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25</m:t>
                          </m:r>
                        </m:num>
                        <m:den>
                          <m:r>
                            <a:rPr lang="en-US" sz="45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</m:oMath>
                  </m:oMathPara>
                </a14:m>
                <a:endParaRPr lang="en-US" sz="4500" dirty="0">
                  <a:solidFill>
                    <a:srgbClr val="000000"/>
                  </a:solidFill>
                  <a:latin typeface="Glacial Indifference"/>
                </a:endParaRPr>
              </a:p>
            </p:txBody>
          </p:sp>
        </mc:Choice>
        <mc:Fallback xmlns="">
          <p:sp>
            <p:nvSpPr>
              <p:cNvPr id="13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102" y="5911725"/>
                <a:ext cx="5618226" cy="397545"/>
              </a:xfrm>
              <a:prstGeom prst="rect">
                <a:avLst/>
              </a:prstGeom>
              <a:blipFill rotWithShape="1">
                <a:blip r:embed="rId16"/>
                <a:stretch>
                  <a:fillRect t="-178462" b="-10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9877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tinh-tinh-www_tiengdong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  <p:bldLst>
      <p:bldP spid="15" grpId="0" animBg="1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468</Words>
  <Application>Microsoft Office PowerPoint</Application>
  <PresentationFormat>On-screen Show (4:3)</PresentationFormat>
  <Paragraphs>88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#9Slide07 SVNDessert Menu Scrip</vt:lpstr>
      <vt:lpstr>Arial</vt:lpstr>
      <vt:lpstr>Calibri</vt:lpstr>
      <vt:lpstr>Cambria</vt:lpstr>
      <vt:lpstr>Cambria Math</vt:lpstr>
      <vt:lpstr>Glacial Indifference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huy_ctn</dc:creator>
  <cp:lastModifiedBy>nguyenngocbich1107@gmail.com</cp:lastModifiedBy>
  <cp:revision>7</cp:revision>
  <dcterms:created xsi:type="dcterms:W3CDTF">2024-01-23T02:05:56Z</dcterms:created>
  <dcterms:modified xsi:type="dcterms:W3CDTF">2025-03-31T03:15:13Z</dcterms:modified>
</cp:coreProperties>
</file>