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9"/>
  </p:notesMasterIdLst>
  <p:sldIdLst>
    <p:sldId id="384" r:id="rId3"/>
    <p:sldId id="264" r:id="rId4"/>
    <p:sldId id="396" r:id="rId5"/>
    <p:sldId id="377" r:id="rId6"/>
    <p:sldId id="430" r:id="rId7"/>
    <p:sldId id="389" r:id="rId8"/>
    <p:sldId id="374" r:id="rId9"/>
    <p:sldId id="431" r:id="rId10"/>
    <p:sldId id="434" r:id="rId11"/>
    <p:sldId id="424" r:id="rId12"/>
    <p:sldId id="428" r:id="rId13"/>
    <p:sldId id="432" r:id="rId14"/>
    <p:sldId id="391" r:id="rId15"/>
    <p:sldId id="433" r:id="rId16"/>
    <p:sldId id="386"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62" d="100"/>
          <a:sy n="62" d="100"/>
        </p:scale>
        <p:origin x="920" y="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3/15/2025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3/15/2025</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id="{66AF5616-8F7F-2988-AA1C-71178717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1551398" y="1047476"/>
            <a:ext cx="10069988" cy="3247956"/>
            <a:chOff x="2462813" y="-313884"/>
            <a:chExt cx="6400706" cy="3247956"/>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2462813" y="-313884"/>
              <a:ext cx="6400706" cy="3247956"/>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181448" y="453319"/>
              <a:ext cx="504777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id="{1A90E774-7EC0-08B7-6E58-3A85282D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id="{DB42E4FE-7EB9-42A4-9C1C-9691DDAC53EA}"/>
              </a:ext>
            </a:extLst>
          </p:cNvPr>
          <p:cNvSpPr/>
          <p:nvPr/>
        </p:nvSpPr>
        <p:spPr>
          <a:xfrm>
            <a:off x="4471714" y="786809"/>
            <a:ext cx="7592695" cy="2052084"/>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accent1"/>
                </a:solidFill>
                <a:cs typeface="Calibri" panose="020F0502020204030204" pitchFamily="34" charset="0"/>
              </a:rPr>
              <a:t>Mỗi</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nhóm</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ghi</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lại</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món</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đồ</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mà</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mình</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muốn</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gửi</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tặng</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các</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bạn</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và</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thống</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nhất</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mang</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đến</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vào</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tiết</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Sinh</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hoạt</a:t>
            </a:r>
            <a:r>
              <a:rPr lang="en-US" sz="3600" b="1" dirty="0">
                <a:solidFill>
                  <a:schemeClr val="accent1"/>
                </a:solidFill>
                <a:cs typeface="Calibri" panose="020F0502020204030204" pitchFamily="34" charset="0"/>
              </a:rPr>
              <a:t> </a:t>
            </a:r>
            <a:r>
              <a:rPr lang="en-US" sz="3600" b="1" dirty="0" err="1">
                <a:solidFill>
                  <a:schemeClr val="accent1"/>
                </a:solidFill>
                <a:cs typeface="Calibri" panose="020F0502020204030204" pitchFamily="34" charset="0"/>
              </a:rPr>
              <a:t>lớp</a:t>
            </a:r>
            <a:endParaRPr lang="en-US" sz="3600" b="1" dirty="0">
              <a:solidFill>
                <a:schemeClr val="accent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D6A00A20-EDD6-3102-B8FC-545A3448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pic>
        <p:nvPicPr>
          <p:cNvPr id="9" name="Picture 8">
            <a:extLst>
              <a:ext uri="{FF2B5EF4-FFF2-40B4-BE49-F238E27FC236}">
                <a16:creationId xmlns:a16="http://schemas.microsoft.com/office/drawing/2014/main"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toy, vector graphics&#10;&#10;Description automatically generated">
            <a:extLst>
              <a:ext uri="{FF2B5EF4-FFF2-40B4-BE49-F238E27FC236}">
                <a16:creationId xmlns:a16="http://schemas.microsoft.com/office/drawing/2014/main" id="{D75976D8-1725-A32E-1DC4-FD5DFC68F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1A2BC365-58EF-BC6F-D0F3-8CCFE2637AF0}"/>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0225264-7A65-453F-8C5A-A1D38955DEBD}"/>
              </a:ext>
            </a:extLst>
          </p:cNvPr>
          <p:cNvSpPr txBox="1"/>
          <p:nvPr/>
        </p:nvSpPr>
        <p:spPr>
          <a:xfrm>
            <a:off x="908779" y="3486730"/>
            <a:ext cx="10552282" cy="1077218"/>
          </a:xfrm>
          <a:prstGeom prst="rect">
            <a:avLst/>
          </a:prstGeom>
          <a:noFill/>
        </p:spPr>
        <p:txBody>
          <a:bodyPr wrap="square" rtlCol="0">
            <a:spAutoFit/>
          </a:bodyPr>
          <a:lstStyle/>
          <a:p>
            <a:pPr marL="457200" algn="just">
              <a:spcBef>
                <a:spcPts val="1200"/>
              </a:spcBef>
            </a:pPr>
            <a:r>
              <a:rPr lang="en-US" sz="3200" b="1">
                <a:solidFill>
                  <a:srgbClr val="003399"/>
                </a:solidFill>
              </a:rPr>
              <a:t>Lập kế hoạch gửi tặng quà cho các bạn vùng thiên tai dịch bệnh.</a:t>
            </a:r>
            <a:endParaRPr lang="en-US" sz="3200" b="1" i="1" dirty="0">
              <a:solidFill>
                <a:srgbClr val="003399"/>
              </a:solidFill>
            </a:endParaRPr>
          </a:p>
        </p:txBody>
      </p:sp>
      <p:pic>
        <p:nvPicPr>
          <p:cNvPr id="10" name="Picture 9">
            <a:extLst>
              <a:ext uri="{FF2B5EF4-FFF2-40B4-BE49-F238E27FC236}">
                <a16:creationId xmlns:a16="http://schemas.microsoft.com/office/drawing/2014/main" id="{BE15D3B8-3563-3590-0F17-F24D85D1432D}"/>
              </a:ext>
            </a:extLst>
          </p:cNvPr>
          <p:cNvPicPr>
            <a:picLocks noChangeAspect="1"/>
          </p:cNvPicPr>
          <p:nvPr/>
        </p:nvPicPr>
        <p:blipFill>
          <a:blip r:embed="rId3"/>
          <a:stretch>
            <a:fillRect/>
          </a:stretch>
        </p:blipFill>
        <p:spPr>
          <a:xfrm>
            <a:off x="791718" y="2109373"/>
            <a:ext cx="467048" cy="467048"/>
          </a:xfrm>
          <a:prstGeom prst="rect">
            <a:avLst/>
          </a:prstGeom>
        </p:spPr>
      </p:pic>
      <p:pic>
        <p:nvPicPr>
          <p:cNvPr id="11" name="Picture 10">
            <a:extLst>
              <a:ext uri="{FF2B5EF4-FFF2-40B4-BE49-F238E27FC236}">
                <a16:creationId xmlns:a16="http://schemas.microsoft.com/office/drawing/2014/main" id="{6D0BDB5C-2968-C5C5-F8CF-637033A198E1}"/>
              </a:ext>
            </a:extLst>
          </p:cNvPr>
          <p:cNvPicPr>
            <a:picLocks noChangeAspect="1"/>
          </p:cNvPicPr>
          <p:nvPr/>
        </p:nvPicPr>
        <p:blipFill>
          <a:blip r:embed="rId3"/>
          <a:stretch>
            <a:fillRect/>
          </a:stretch>
        </p:blipFill>
        <p:spPr>
          <a:xfrm>
            <a:off x="791718" y="3687398"/>
            <a:ext cx="467048" cy="467048"/>
          </a:xfrm>
          <a:prstGeom prst="rect">
            <a:avLst/>
          </a:prstGeom>
        </p:spPr>
      </p:pic>
      <p:sp>
        <p:nvSpPr>
          <p:cNvPr id="12" name="TextBox 11">
            <a:extLst>
              <a:ext uri="{FF2B5EF4-FFF2-40B4-BE49-F238E27FC236}">
                <a16:creationId xmlns:a16="http://schemas.microsoft.com/office/drawing/2014/main" id="{C8D8E638-A2AF-31C2-E323-37A914BAA6ED}"/>
              </a:ext>
            </a:extLst>
          </p:cNvPr>
          <p:cNvSpPr txBox="1"/>
          <p:nvPr/>
        </p:nvSpPr>
        <p:spPr>
          <a:xfrm>
            <a:off x="926567" y="1978842"/>
            <a:ext cx="10533712"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Học sinh tìm hiểu được những thông tin về những vùng có thiên tai, dịch bệnh.</a:t>
            </a:r>
            <a:endParaRPr lang="en-US" sz="3200" b="1" dirty="0">
              <a:solidFill>
                <a:srgbClr val="003399"/>
              </a:solidFill>
              <a:latin typeface="Calibri" panose="020F0502020204030204" pitchFamily="34" charset="0"/>
              <a:cs typeface="Calibri" panose="020F0502020204030204" pitchFamily="34" charset="0"/>
            </a:endParaRPr>
          </a:p>
        </p:txBody>
      </p:sp>
      <p:pic>
        <p:nvPicPr>
          <p:cNvPr id="25" name="Picture 24" descr="Shape, rectangle&#10;&#10;Description automatically generated">
            <a:extLst>
              <a:ext uri="{FF2B5EF4-FFF2-40B4-BE49-F238E27FC236}">
                <a16:creationId xmlns:a16="http://schemas.microsoft.com/office/drawing/2014/main" id="{86665A63-1AB5-65CC-79CE-764FB287E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318" y="151697"/>
            <a:ext cx="5298954" cy="1052587"/>
          </a:xfrm>
          <a:prstGeom prst="rect">
            <a:avLst/>
          </a:prstGeom>
        </p:spPr>
      </p:pic>
      <p:sp>
        <p:nvSpPr>
          <p:cNvPr id="19" name="TextBox 18">
            <a:extLst>
              <a:ext uri="{FF2B5EF4-FFF2-40B4-BE49-F238E27FC236}">
                <a16:creationId xmlns:a16="http://schemas.microsoft.com/office/drawing/2014/main" id="{827D133F-0CC2-8D4C-232C-9B2E3452672D}"/>
              </a:ext>
            </a:extLst>
          </p:cNvPr>
          <p:cNvSpPr txBox="1"/>
          <p:nvPr/>
        </p:nvSpPr>
        <p:spPr>
          <a:xfrm>
            <a:off x="4200465" y="343083"/>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9" name="Picture 28" descr="A cartoon of a child&#10;&#10;Description automatically generated with low confidence">
            <a:extLst>
              <a:ext uri="{FF2B5EF4-FFF2-40B4-BE49-F238E27FC236}">
                <a16:creationId xmlns:a16="http://schemas.microsoft.com/office/drawing/2014/main" id="{5C0C5A22-881B-CFEB-7A4D-E3E338757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87321" y="8493"/>
            <a:ext cx="1093341" cy="1279830"/>
          </a:xfrm>
          <a:prstGeom prst="rect">
            <a:avLst/>
          </a:prstGeom>
        </p:spPr>
      </p:pic>
      <p:pic>
        <p:nvPicPr>
          <p:cNvPr id="30" name="Picture 29">
            <a:extLst>
              <a:ext uri="{FF2B5EF4-FFF2-40B4-BE49-F238E27FC236}">
                <a16:creationId xmlns:a16="http://schemas.microsoft.com/office/drawing/2014/main" id="{F4A71408-0FFF-3AFB-3CE5-D8C54735B56D}"/>
              </a:ext>
            </a:extLst>
          </p:cNvPr>
          <p:cNvPicPr>
            <a:picLocks noChangeAspect="1"/>
          </p:cNvPicPr>
          <p:nvPr/>
        </p:nvPicPr>
        <p:blipFill>
          <a:blip r:embed="rId3"/>
          <a:stretch>
            <a:fillRect/>
          </a:stretch>
        </p:blipFill>
        <p:spPr>
          <a:xfrm>
            <a:off x="8065264" y="70599"/>
            <a:ext cx="1205005" cy="1205005"/>
          </a:xfrm>
          <a:prstGeom prst="rect">
            <a:avLst/>
          </a:prstGeom>
        </p:spPr>
      </p:pic>
    </p:spTree>
    <p:extLst>
      <p:ext uri="{BB962C8B-B14F-4D97-AF65-F5344CB8AC3E}">
        <p14:creationId xmlns:p14="http://schemas.microsoft.com/office/powerpoint/2010/main" val="2495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45">
                                          <p:stCondLst>
                                            <p:cond delay="0"/>
                                          </p:stCondLst>
                                        </p:cTn>
                                        <p:tgtEl>
                                          <p:spTgt spid="25"/>
                                        </p:tgtEl>
                                      </p:cBhvr>
                                    </p:animEffect>
                                    <p:anim calcmode="lin" valueType="num">
                                      <p:cBhvr>
                                        <p:cTn id="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13" dur="7">
                                          <p:stCondLst>
                                            <p:cond delay="162"/>
                                          </p:stCondLst>
                                        </p:cTn>
                                        <p:tgtEl>
                                          <p:spTgt spid="25"/>
                                        </p:tgtEl>
                                      </p:cBhvr>
                                      <p:to x="100000" y="60000"/>
                                    </p:animScale>
                                    <p:animScale>
                                      <p:cBhvr>
                                        <p:cTn id="14" dur="41" decel="50000">
                                          <p:stCondLst>
                                            <p:cond delay="169"/>
                                          </p:stCondLst>
                                        </p:cTn>
                                        <p:tgtEl>
                                          <p:spTgt spid="25"/>
                                        </p:tgtEl>
                                      </p:cBhvr>
                                      <p:to x="100000" y="100000"/>
                                    </p:animScale>
                                    <p:animScale>
                                      <p:cBhvr>
                                        <p:cTn id="15" dur="7">
                                          <p:stCondLst>
                                            <p:cond delay="328"/>
                                          </p:stCondLst>
                                        </p:cTn>
                                        <p:tgtEl>
                                          <p:spTgt spid="25"/>
                                        </p:tgtEl>
                                      </p:cBhvr>
                                      <p:to x="100000" y="80000"/>
                                    </p:animScale>
                                    <p:animScale>
                                      <p:cBhvr>
                                        <p:cTn id="16" dur="41" decel="50000">
                                          <p:stCondLst>
                                            <p:cond delay="335"/>
                                          </p:stCondLst>
                                        </p:cTn>
                                        <p:tgtEl>
                                          <p:spTgt spid="25"/>
                                        </p:tgtEl>
                                      </p:cBhvr>
                                      <p:to x="100000" y="100000"/>
                                    </p:animScale>
                                    <p:animScale>
                                      <p:cBhvr>
                                        <p:cTn id="17" dur="7">
                                          <p:stCondLst>
                                            <p:cond delay="410"/>
                                          </p:stCondLst>
                                        </p:cTn>
                                        <p:tgtEl>
                                          <p:spTgt spid="25"/>
                                        </p:tgtEl>
                                      </p:cBhvr>
                                      <p:to x="100000" y="90000"/>
                                    </p:animScale>
                                    <p:animScale>
                                      <p:cBhvr>
                                        <p:cTn id="18" dur="41" decel="50000">
                                          <p:stCondLst>
                                            <p:cond delay="417"/>
                                          </p:stCondLst>
                                        </p:cTn>
                                        <p:tgtEl>
                                          <p:spTgt spid="25"/>
                                        </p:tgtEl>
                                      </p:cBhvr>
                                      <p:to x="100000" y="100000"/>
                                    </p:animScale>
                                    <p:animScale>
                                      <p:cBhvr>
                                        <p:cTn id="19" dur="7">
                                          <p:stCondLst>
                                            <p:cond delay="452"/>
                                          </p:stCondLst>
                                        </p:cTn>
                                        <p:tgtEl>
                                          <p:spTgt spid="25"/>
                                        </p:tgtEl>
                                      </p:cBhvr>
                                      <p:to x="100000" y="95000"/>
                                    </p:animScale>
                                    <p:animScale>
                                      <p:cBhvr>
                                        <p:cTn id="20" dur="41" decel="50000">
                                          <p:stCondLst>
                                            <p:cond delay="45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145">
                                          <p:stCondLst>
                                            <p:cond delay="0"/>
                                          </p:stCondLst>
                                        </p:cTn>
                                        <p:tgtEl>
                                          <p:spTgt spid="29"/>
                                        </p:tgtEl>
                                      </p:cBhvr>
                                    </p:animEffect>
                                    <p:anim calcmode="lin" valueType="num">
                                      <p:cBhvr>
                                        <p:cTn id="24"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29" dur="7">
                                          <p:stCondLst>
                                            <p:cond delay="162"/>
                                          </p:stCondLst>
                                        </p:cTn>
                                        <p:tgtEl>
                                          <p:spTgt spid="29"/>
                                        </p:tgtEl>
                                      </p:cBhvr>
                                      <p:to x="100000" y="60000"/>
                                    </p:animScale>
                                    <p:animScale>
                                      <p:cBhvr>
                                        <p:cTn id="30" dur="41" decel="50000">
                                          <p:stCondLst>
                                            <p:cond delay="169"/>
                                          </p:stCondLst>
                                        </p:cTn>
                                        <p:tgtEl>
                                          <p:spTgt spid="29"/>
                                        </p:tgtEl>
                                      </p:cBhvr>
                                      <p:to x="100000" y="100000"/>
                                    </p:animScale>
                                    <p:animScale>
                                      <p:cBhvr>
                                        <p:cTn id="31" dur="7">
                                          <p:stCondLst>
                                            <p:cond delay="328"/>
                                          </p:stCondLst>
                                        </p:cTn>
                                        <p:tgtEl>
                                          <p:spTgt spid="29"/>
                                        </p:tgtEl>
                                      </p:cBhvr>
                                      <p:to x="100000" y="80000"/>
                                    </p:animScale>
                                    <p:animScale>
                                      <p:cBhvr>
                                        <p:cTn id="32" dur="41" decel="50000">
                                          <p:stCondLst>
                                            <p:cond delay="335"/>
                                          </p:stCondLst>
                                        </p:cTn>
                                        <p:tgtEl>
                                          <p:spTgt spid="29"/>
                                        </p:tgtEl>
                                      </p:cBhvr>
                                      <p:to x="100000" y="100000"/>
                                    </p:animScale>
                                    <p:animScale>
                                      <p:cBhvr>
                                        <p:cTn id="33" dur="7">
                                          <p:stCondLst>
                                            <p:cond delay="410"/>
                                          </p:stCondLst>
                                        </p:cTn>
                                        <p:tgtEl>
                                          <p:spTgt spid="29"/>
                                        </p:tgtEl>
                                      </p:cBhvr>
                                      <p:to x="100000" y="90000"/>
                                    </p:animScale>
                                    <p:animScale>
                                      <p:cBhvr>
                                        <p:cTn id="34" dur="41" decel="50000">
                                          <p:stCondLst>
                                            <p:cond delay="417"/>
                                          </p:stCondLst>
                                        </p:cTn>
                                        <p:tgtEl>
                                          <p:spTgt spid="29"/>
                                        </p:tgtEl>
                                      </p:cBhvr>
                                      <p:to x="100000" y="100000"/>
                                    </p:animScale>
                                    <p:animScale>
                                      <p:cBhvr>
                                        <p:cTn id="35" dur="7">
                                          <p:stCondLst>
                                            <p:cond delay="452"/>
                                          </p:stCondLst>
                                        </p:cTn>
                                        <p:tgtEl>
                                          <p:spTgt spid="29"/>
                                        </p:tgtEl>
                                      </p:cBhvr>
                                      <p:to x="100000" y="95000"/>
                                    </p:animScale>
                                    <p:animScale>
                                      <p:cBhvr>
                                        <p:cTn id="36" dur="41" decel="50000">
                                          <p:stCondLst>
                                            <p:cond delay="459"/>
                                          </p:stCondLst>
                                        </p:cTn>
                                        <p:tgtEl>
                                          <p:spTgt spid="29"/>
                                        </p:tgtEl>
                                      </p:cBhvr>
                                      <p:to x="100000" y="100000"/>
                                    </p:animScale>
                                  </p:childTnLst>
                                </p:cTn>
                              </p:par>
                              <p:par>
                                <p:cTn id="37" presetID="22" presetClass="entr" presetSubtype="4"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000"/>
                            </p:stCondLst>
                            <p:childTnLst>
                              <p:par>
                                <p:cTn id="41" presetID="3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800" decel="100000"/>
                                        <p:tgtEl>
                                          <p:spTgt spid="11"/>
                                        </p:tgtEl>
                                      </p:cBhvr>
                                    </p:animEffect>
                                    <p:anim calcmode="lin" valueType="num">
                                      <p:cBhvr>
                                        <p:cTn id="69" dur="800" decel="100000" fill="hold"/>
                                        <p:tgtEl>
                                          <p:spTgt spid="11"/>
                                        </p:tgtEl>
                                        <p:attrNameLst>
                                          <p:attrName>style.rotation</p:attrName>
                                        </p:attrNameLst>
                                      </p:cBhvr>
                                      <p:tavLst>
                                        <p:tav tm="0">
                                          <p:val>
                                            <p:fltVal val="-90"/>
                                          </p:val>
                                        </p:tav>
                                        <p:tav tm="100000">
                                          <p:val>
                                            <p:fltVal val="0"/>
                                          </p:val>
                                        </p:tav>
                                      </p:tavLst>
                                    </p:anim>
                                    <p:anim calcmode="lin" valueType="num">
                                      <p:cBhvr>
                                        <p:cTn id="70" dur="800" decel="100000" fill="hold"/>
                                        <p:tgtEl>
                                          <p:spTgt spid="11"/>
                                        </p:tgtEl>
                                        <p:attrNameLst>
                                          <p:attrName>ppt_x</p:attrName>
                                        </p:attrNameLst>
                                      </p:cBhvr>
                                      <p:tavLst>
                                        <p:tav tm="0">
                                          <p:val>
                                            <p:strVal val="#ppt_x+0.4"/>
                                          </p:val>
                                        </p:tav>
                                        <p:tav tm="100000">
                                          <p:val>
                                            <p:strVal val="#ppt_x-0.05"/>
                                          </p:val>
                                        </p:tav>
                                      </p:tavLst>
                                    </p:anim>
                                    <p:anim calcmode="lin" valueType="num">
                                      <p:cBhvr>
                                        <p:cTn id="71" dur="800" decel="100000" fill="hold"/>
                                        <p:tgtEl>
                                          <p:spTgt spid="11"/>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74" presetID="42" presetClass="entr" presetSubtype="0" fill="hold" grpId="0" nodeType="withEffect">
                                  <p:stCondLst>
                                    <p:cond delay="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grpSp>
        <p:nvGrpSpPr>
          <p:cNvPr id="3" name="Group 2">
            <a:extLst>
              <a:ext uri="{FF2B5EF4-FFF2-40B4-BE49-F238E27FC236}">
                <a16:creationId xmlns:a16="http://schemas.microsoft.com/office/drawing/2014/main" id="{185F38E6-C073-4E01-80D0-0C4C550CFEC7}"/>
              </a:ext>
            </a:extLst>
          </p:cNvPr>
          <p:cNvGrpSpPr/>
          <p:nvPr/>
        </p:nvGrpSpPr>
        <p:grpSpPr>
          <a:xfrm>
            <a:off x="0" y="1839433"/>
            <a:ext cx="5847907" cy="4843584"/>
            <a:chOff x="0" y="1798721"/>
            <a:chExt cx="6177280" cy="4884296"/>
          </a:xfrm>
        </p:grpSpPr>
        <p:sp>
          <p:nvSpPr>
            <p:cNvPr id="8" name="Rounded Rectangle 7"/>
            <p:cNvSpPr/>
            <p:nvPr/>
          </p:nvSpPr>
          <p:spPr>
            <a:xfrm>
              <a:off x="748434" y="1798721"/>
              <a:ext cx="4642273" cy="1232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Thảo</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luận</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4267" b="1" kern="0" dirty="0" err="1">
                  <a:solidFill>
                    <a:srgbClr val="000000"/>
                  </a:solidFill>
                  <a:latin typeface="Calibri" panose="020F0502020204030204" pitchFamily="34" charset="0"/>
                  <a:cs typeface="Calibri" panose="020F0502020204030204" pitchFamily="34" charset="0"/>
                  <a:sym typeface="Arial" panose="020B0604020202020204"/>
                </a:rPr>
                <a:t>nhóm</a:t>
              </a:r>
              <a:r>
                <a:rPr lang="en-US" sz="4267" b="1" kern="0" dirty="0">
                  <a:solidFill>
                    <a:srgbClr val="000000"/>
                  </a:solidFill>
                  <a:latin typeface="Calibri" panose="020F0502020204030204" pitchFamily="34" charset="0"/>
                  <a:cs typeface="Calibri" panose="020F0502020204030204" pitchFamily="34" charset="0"/>
                  <a:sym typeface="Arial" panose="020B0604020202020204"/>
                </a:rPr>
                <a:t> 4</a:t>
              </a:r>
            </a:p>
          </p:txBody>
        </p:sp>
        <p:grpSp>
          <p:nvGrpSpPr>
            <p:cNvPr id="15" name="Group 14"/>
            <p:cNvGrpSpPr/>
            <p:nvPr/>
          </p:nvGrpSpPr>
          <p:grpSpPr>
            <a:xfrm>
              <a:off x="0" y="2518264"/>
              <a:ext cx="6177280" cy="4164753"/>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grpSp>
      <p:sp>
        <p:nvSpPr>
          <p:cNvPr id="69" name="Rectangle: Rounded Corners 68">
            <a:extLst>
              <a:ext uri="{FF2B5EF4-FFF2-40B4-BE49-F238E27FC236}">
                <a16:creationId xmlns:a16="http://schemas.microsoft.com/office/drawing/2014/main" id="{911413F2-7BC8-4A6C-A814-B8A029AC355F}"/>
              </a:ext>
            </a:extLst>
          </p:cNvPr>
          <p:cNvSpPr/>
          <p:nvPr/>
        </p:nvSpPr>
        <p:spPr>
          <a:xfrm>
            <a:off x="5284381" y="350875"/>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
        <p:nvSpPr>
          <p:cNvPr id="70" name="Rounded Rectangular Callout 7">
            <a:extLst>
              <a:ext uri="{FF2B5EF4-FFF2-40B4-BE49-F238E27FC236}">
                <a16:creationId xmlns:a16="http://schemas.microsoft.com/office/drawing/2014/main" id="{DA3DD65A-9930-4272-8E76-6CE9385F531B}"/>
              </a:ext>
            </a:extLst>
          </p:cNvPr>
          <p:cNvSpPr/>
          <p:nvPr/>
        </p:nvSpPr>
        <p:spPr>
          <a:xfrm>
            <a:off x="5603359" y="2488019"/>
            <a:ext cx="6588642" cy="3891515"/>
          </a:xfrm>
          <a:prstGeom prst="wedgeRoundRectCallout">
            <a:avLst>
              <a:gd name="adj1" fmla="val -57919"/>
              <a:gd name="adj2" fmla="val -14267"/>
              <a:gd name="adj3" fmla="val 16667"/>
            </a:avLst>
          </a:prstGeom>
          <a:solidFill>
            <a:srgbClr val="CC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libri" panose="020F0502020204030204" charset="0"/>
                <a:cs typeface="Calibri" panose="020F0502020204030204" charset="0"/>
              </a:rPr>
              <a:t>T</a:t>
            </a:r>
            <a:r>
              <a:rPr lang="vi-VN" sz="3200" dirty="0">
                <a:solidFill>
                  <a:schemeClr val="tx1"/>
                </a:solidFill>
                <a:latin typeface="Calibri" panose="020F0502020204030204" charset="0"/>
                <a:cs typeface="Calibri" panose="020F0502020204030204" charset="0"/>
              </a:rPr>
              <a:t>iến hành thảo luận, nhóm cử ra một thư kí để ghi lại kết quả thảo luận của nhóm vào tờ A1 những điều mình phỏng đoán.</a:t>
            </a:r>
          </a:p>
          <a:p>
            <a:pPr algn="just"/>
            <a:r>
              <a:rPr lang="vi-VN" sz="3200" dirty="0">
                <a:solidFill>
                  <a:schemeClr val="tx1"/>
                </a:solidFill>
                <a:latin typeface="Calibri" panose="020F0502020204030204" charset="0"/>
                <a:cs typeface="Calibri" panose="020F0502020204030204" charset="0"/>
              </a:rPr>
              <a:t>+ Ví dụ: Không đủ nước sạch để dùng </a:t>
            </a:r>
          </a:p>
          <a:p>
            <a:pPr algn="just"/>
            <a:r>
              <a:rPr lang="vi-VN" sz="3200" dirty="0">
                <a:solidFill>
                  <a:schemeClr val="tx1"/>
                </a:solidFill>
                <a:latin typeface="Calibri" panose="020F0502020204030204" charset="0"/>
                <a:cs typeface="Calibri" panose="020F0502020204030204" charset="0"/>
              </a:rPr>
              <a:t>+</a:t>
            </a:r>
            <a:r>
              <a:rPr lang="en-US" sz="3200" dirty="0">
                <a:solidFill>
                  <a:schemeClr val="tx1"/>
                </a:solidFill>
                <a:latin typeface="Calibri" panose="020F0502020204030204" charset="0"/>
                <a:cs typeface="Calibri" panose="020F0502020204030204" charset="0"/>
              </a:rPr>
              <a:t> </a:t>
            </a:r>
            <a:r>
              <a:rPr lang="vi-VN" sz="3200" dirty="0">
                <a:solidFill>
                  <a:schemeClr val="tx1"/>
                </a:solidFill>
                <a:latin typeface="Calibri" panose="020F0502020204030204" charset="0"/>
                <a:cs typeface="Calibri" panose="020F0502020204030204" charset="0"/>
              </a:rPr>
              <a:t>Bị mất nhà cửa, quần áo, đồ dùng.</a:t>
            </a: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barn(inVertical)">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1000" fill="hold"/>
                                        <p:tgtEl>
                                          <p:spTgt spid="70"/>
                                        </p:tgtEl>
                                        <p:attrNameLst>
                                          <p:attrName>ppt_w</p:attrName>
                                        </p:attrNameLst>
                                      </p:cBhvr>
                                      <p:tavLst>
                                        <p:tav tm="0">
                                          <p:val>
                                            <p:strVal val="#ppt_w+.3"/>
                                          </p:val>
                                        </p:tav>
                                        <p:tav tm="100000">
                                          <p:val>
                                            <p:strVal val="#ppt_w"/>
                                          </p:val>
                                        </p:tav>
                                      </p:tavLst>
                                    </p:anim>
                                    <p:anim calcmode="lin" valueType="num">
                                      <p:cBhvr>
                                        <p:cTn id="20" dur="1000" fill="hold"/>
                                        <p:tgtEl>
                                          <p:spTgt spid="70"/>
                                        </p:tgtEl>
                                        <p:attrNameLst>
                                          <p:attrName>ppt_h</p:attrName>
                                        </p:attrNameLst>
                                      </p:cBhvr>
                                      <p:tavLst>
                                        <p:tav tm="0">
                                          <p:val>
                                            <p:strVal val="#ppt_h"/>
                                          </p:val>
                                        </p:tav>
                                        <p:tav tm="100000">
                                          <p:val>
                                            <p:strVal val="#ppt_h"/>
                                          </p:val>
                                        </p:tav>
                                      </p:tavLst>
                                    </p:anim>
                                    <p:animEffect transition="in" filter="fade">
                                      <p:cBhvr>
                                        <p:cTn id="2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69" grpId="0" animBg="1"/>
      <p:bldP spid="70" grpId="0" animBg="1"/>
      <p:bldP spid="7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ỗi ám ảnh nơi cơn bão số 3 đi qua và tình người trong cơn bão - VTV24">
            <a:hlinkClick r:id="" action="ppaction://media"/>
          </p:cNvPr>
          <p:cNvPicPr>
            <a:picLocks noChangeAspect="1"/>
          </p:cNvPicPr>
          <p:nvPr>
            <a:videoFile r:link="rId1"/>
            <p:extLst>
              <p:ext uri="{DAA4B4D4-6D71-4841-9C94-3DE7FCFB9230}">
                <p14:media xmlns:p14="http://schemas.microsoft.com/office/powerpoint/2010/main" r:embed="rId2">
                  <p14:trim end="9750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59769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2425</TotalTime>
  <Words>299</Words>
  <Application>Microsoft Office PowerPoint</Application>
  <PresentationFormat>Widescreen</PresentationFormat>
  <Paragraphs>22</Paragraphs>
  <Slides>16</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LÊ HẠNH™ PC</cp:lastModifiedBy>
  <cp:revision>67</cp:revision>
  <dcterms:created xsi:type="dcterms:W3CDTF">2022-07-08T02:51:20Z</dcterms:created>
  <dcterms:modified xsi:type="dcterms:W3CDTF">2025-03-15T11:11:17Z</dcterms:modified>
</cp:coreProperties>
</file>