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4" r:id="rId3"/>
  </p:sldMasterIdLst>
  <p:notesMasterIdLst>
    <p:notesMasterId r:id="rId24"/>
  </p:notesMasterIdLst>
  <p:sldIdLst>
    <p:sldId id="326" r:id="rId4"/>
    <p:sldId id="329" r:id="rId5"/>
    <p:sldId id="411" r:id="rId6"/>
    <p:sldId id="412" r:id="rId7"/>
    <p:sldId id="413" r:id="rId8"/>
    <p:sldId id="324" r:id="rId9"/>
    <p:sldId id="442" r:id="rId10"/>
    <p:sldId id="263" r:id="rId11"/>
    <p:sldId id="262" r:id="rId12"/>
    <p:sldId id="261" r:id="rId13"/>
    <p:sldId id="434" r:id="rId14"/>
    <p:sldId id="435" r:id="rId15"/>
    <p:sldId id="416" r:id="rId16"/>
    <p:sldId id="436" r:id="rId17"/>
    <p:sldId id="421" r:id="rId18"/>
    <p:sldId id="438" r:id="rId19"/>
    <p:sldId id="439" r:id="rId20"/>
    <p:sldId id="440" r:id="rId21"/>
    <p:sldId id="441"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5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1920" max="1024" units="cm"/>
          <inkml:channel name="Y" type="integer" max="1080" units="cm"/>
          <inkml:channel name="T" type="integer" max="2.14748E9" units="dev"/>
        </inkml:traceFormat>
        <inkml:channelProperties>
          <inkml:channelProperty channel="X" name="resolution" value="108.63469" units="1/cm"/>
          <inkml:channelProperty channel="Y" name="resolution" value="53.20197" units="1/cm"/>
          <inkml:channelProperty channel="T" name="resolution" value="1" units="1/dev"/>
        </inkml:channelProperties>
      </inkml:inkSource>
      <inkml:timestamp xml:id="ts0" timeString="2023-03-21T07:20:10.297"/>
    </inkml:context>
    <inkml:brush xml:id="br0">
      <inkml:brushProperty name="width" value="0.05292" units="cm"/>
      <inkml:brushProperty name="height" value="0.05292" units="cm"/>
      <inkml:brushProperty name="color" value="#FF0000"/>
    </inkml:brush>
  </inkml:definitions>
  <inkml:trace contextRef="#ctx0" brushRef="#br0">26665 3015 0</inkml:trace>
  <inkml:trace contextRef="#ctx0" brushRef="#br0" timeOffset="2568.57">26490 2868 0,'29'0'391,"0"0"-360,1 0 16,-1 0-32,0 0 1,0 0 0,1 0-1,-1 0-15,0 0 16,1 0-1,-1 0-15,29-29 16,-28 29 0,28 0-16,1 0 15,-1 0-15,1 0 16,-1 0-16,-28 0 16,-1 0-1,0 0 1,0 0-1,1 0 48,-1 0-47,0 0 46,0 0-62,1 0 31,-1 0-15,0 29 0,1-29-16,-1 0 15,0 0 1,30 0-16,-1 0 15,-29 0-15,30 0 16,-30 0 0,30 0-16,-1 0 15,-28 0-15,28 29 16,-29-29-16,1 0 16,-1 0-16,0 0 15,1 0 1,-1 0-16,0 0 15,0 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2</a:t>
            </a:fld>
            <a:endParaRPr lang="en-US"/>
          </a:p>
        </p:txBody>
      </p:sp>
    </p:spTree>
    <p:extLst>
      <p:ext uri="{BB962C8B-B14F-4D97-AF65-F5344CB8AC3E}">
        <p14:creationId xmlns:p14="http://schemas.microsoft.com/office/powerpoint/2010/main" val="320607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83840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110437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71766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501794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76476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464282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3009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447437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62245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9545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3/24/2025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986087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18041"/>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1905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15" name="任意多边形: 形状 14">
              <a:extLst>
                <a:ext uri="{FF2B5EF4-FFF2-40B4-BE49-F238E27FC236}">
                  <a16:creationId xmlns:a16="http://schemas.microsoft.com/office/drawing/2014/main" id="{6547E814-6B41-4F20-A274-5A930907EE0E}"/>
                </a:ext>
              </a:extLst>
            </p:cNvPr>
            <p:cNvSpPr/>
            <p:nvPr/>
          </p:nvSpPr>
          <p:spPr>
            <a:xfrm>
              <a:off x="266700" y="241515"/>
              <a:ext cx="11658600" cy="63749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49474635"/>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9470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8534400" y="-99060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6096000"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spTree>
    <p:extLst>
      <p:ext uri="{BB962C8B-B14F-4D97-AF65-F5344CB8AC3E}">
        <p14:creationId xmlns:p14="http://schemas.microsoft.com/office/powerpoint/2010/main" val="479366361"/>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4.jpeg"/><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6885F20-6874-446E-89A3-2EA1A8575127}"/>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600200" y="304800"/>
            <a:ext cx="1238250" cy="1238250"/>
          </a:xfrm>
          <a:prstGeom prst="rect">
            <a:avLst/>
          </a:prstGeom>
        </p:spPr>
      </p:pic>
    </p:spTree>
    <p:extLst>
      <p:ext uri="{BB962C8B-B14F-4D97-AF65-F5344CB8AC3E}">
        <p14:creationId xmlns:p14="http://schemas.microsoft.com/office/powerpoint/2010/main" val="27702618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18" Type="http://schemas.openxmlformats.org/officeDocument/2006/relationships/image" Target="../media/image13.gif"/><Relationship Id="rId3" Type="http://schemas.microsoft.com/office/2007/relationships/media" Target="../media/media2.mp3"/><Relationship Id="rId21" Type="http://schemas.openxmlformats.org/officeDocument/2006/relationships/image" Target="../media/image16.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notesSlide" Target="../notesSlides/notesSlide1.xml"/><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16.gif"/><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8.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1" nodeType="withEffect">
                                  <p:stCondLst>
                                    <p:cond delay="0"/>
                                  </p:stCondLst>
                                  <p:iterate type="lt">
                                    <p:tmPct val="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513667"/>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a:t>
            </a:r>
            <a:r>
              <a:rPr lang="en-US" sz="3600" b="1" dirty="0">
                <a:solidFill>
                  <a:srgbClr val="0070C0"/>
                </a:solidFill>
                <a:latin typeface="Calibri" panose="020F0502020204030204" pitchFamily="34" charset="0"/>
                <a:cs typeface="Calibri" panose="020F0502020204030204" pitchFamily="34" charset="0"/>
              </a:rPr>
              <a:t>kg </a:t>
            </a:r>
            <a:r>
              <a:rPr lang="vi-VN" sz="3600" b="1" dirty="0">
                <a:solidFill>
                  <a:srgbClr val="0070C0"/>
                </a:solidFill>
                <a:latin typeface="Calibri" panose="020F0502020204030204" pitchFamily="34" charset="0"/>
                <a:cs typeface="Calibri" panose="020F0502020204030204" pitchFamily="34" charset="0"/>
              </a:rPr>
              <a:t>cà phê</a:t>
            </a:r>
            <a:endParaRPr lang="en-US" sz="3600" b="1" dirty="0">
              <a:solidFill>
                <a:srgbClr val="0070C0"/>
              </a:solidFill>
              <a:latin typeface="Calibri" panose="020F0502020204030204" pitchFamily="34" charset="0"/>
              <a:cs typeface="Calibri" panose="020F0502020204030204" pitchFamily="34" charset="0"/>
            </a:endParaRPr>
          </a:p>
        </p:txBody>
      </p:sp>
      <p:sp>
        <p:nvSpPr>
          <p:cNvPr id="5" name="TextBox 4"/>
          <p:cNvSpPr txBox="1"/>
          <p:nvPr/>
        </p:nvSpPr>
        <p:spPr>
          <a:xfrm>
            <a:off x="1872068" y="2934216"/>
            <a:ext cx="1336083" cy="646331"/>
          </a:xfrm>
          <a:prstGeom prst="rect">
            <a:avLst/>
          </a:prstGeom>
          <a:noFill/>
        </p:spPr>
        <p:txBody>
          <a:bodyPr wrap="square" rtlCol="0">
            <a:spAutoFit/>
          </a:bodyPr>
          <a:lstStyle/>
          <a:p>
            <a:r>
              <a:rPr lang="en-US" sz="3600" b="1" smtClean="0"/>
              <a:t>Ta có:</a:t>
            </a:r>
            <a:endParaRPr lang="en-US" sz="3600" b="1"/>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62517F0-7605-68DF-19A9-D404AC5B3BA0}"/>
                  </a:ext>
                </a:extLst>
              </p14:cNvPr>
              <p14:cNvContentPartPr/>
              <p14:nvPr/>
            </p14:nvContentPartPr>
            <p14:xfrm>
              <a:off x="9536400" y="1022040"/>
              <a:ext cx="642960" cy="63720"/>
            </p14:xfrm>
          </p:contentPart>
        </mc:Choice>
        <mc:Fallback xmlns="">
          <p:pic>
            <p:nvPicPr>
              <p:cNvPr id="7" name="Ink 6">
                <a:extLst>
                  <a:ext uri="{FF2B5EF4-FFF2-40B4-BE49-F238E27FC236}">
                    <a16:creationId xmlns:a16="http://schemas.microsoft.com/office/drawing/2014/main" id="{F62517F0-7605-68DF-19A9-D404AC5B3BA0}"/>
                  </a:ext>
                </a:extLst>
              </p:cNvPr>
              <p:cNvPicPr/>
              <p:nvPr/>
            </p:nvPicPr>
            <p:blipFill>
              <a:blip r:embed="rId4"/>
              <a:stretch>
                <a:fillRect/>
              </a:stretch>
            </p:blipFill>
            <p:spPr>
              <a:xfrm>
                <a:off x="9527040" y="1012680"/>
                <a:ext cx="661680" cy="82440"/>
              </a:xfrm>
              <a:prstGeom prst="rect">
                <a:avLst/>
              </a:prstGeom>
            </p:spPr>
          </p:pic>
        </mc:Fallback>
      </mc:AlternateContent>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图示&#10;&#10;描述已自动生成">
            <a:extLst>
              <a:ext uri="{FF2B5EF4-FFF2-40B4-BE49-F238E27FC236}">
                <a16:creationId xmlns:a16="http://schemas.microsoft.com/office/drawing/2014/main" id="{875EC97F-EE10-4A01-A76C-E969137DF80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3" name="图片 12" descr="卡通人物&#10;&#10;中度可信度描述已自动生成">
            <a:extLst>
              <a:ext uri="{FF2B5EF4-FFF2-40B4-BE49-F238E27FC236}">
                <a16:creationId xmlns:a16="http://schemas.microsoft.com/office/drawing/2014/main" id="{18F7AF6F-D6E2-471A-BD63-3F1646A22E41}"/>
              </a:ext>
            </a:extLst>
          </p:cNvPr>
          <p:cNvPicPr>
            <a:picLocks noChangeAspect="1"/>
          </p:cNvPicPr>
          <p:nvPr/>
        </p:nvPicPr>
        <p:blipFill rotWithShape="1">
          <a:blip r:embed="rId4"/>
          <a:srcRect t="12592" b="17037"/>
          <a:stretch/>
        </p:blipFill>
        <p:spPr>
          <a:xfrm flipH="1">
            <a:off x="-1179871" y="-1147764"/>
            <a:ext cx="14709058" cy="8649777"/>
          </a:xfrm>
          <a:prstGeom prst="rect">
            <a:avLst/>
          </a:prstGeom>
        </p:spPr>
      </p:pic>
      <p:sp>
        <p:nvSpPr>
          <p:cNvPr id="6" name="文本框2">
            <a:extLst>
              <a:ext uri="{FF2B5EF4-FFF2-40B4-BE49-F238E27FC236}">
                <a16:creationId xmlns:a16="http://schemas.microsoft.com/office/drawing/2014/main" id="{9DA26DE1-E00A-340A-2C0D-2035DAC7A602}"/>
              </a:ext>
            </a:extLst>
          </p:cNvPr>
          <p:cNvSpPr txBox="1">
            <a:spLocks noChangeArrowheads="1"/>
          </p:cNvSpPr>
          <p:nvPr/>
        </p:nvSpPr>
        <p:spPr bwMode="auto">
          <a:xfrm>
            <a:off x="3695700" y="1068414"/>
            <a:ext cx="5181600"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Yêu</a:t>
            </a:r>
            <a:r>
              <a:rPr kumimoji="0" lang="en-US" altLang="zh-C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 </a:t>
            </a: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cầu</a:t>
            </a:r>
            <a:r>
              <a:rPr kumimoji="0" lang="en-US" altLang="zh-C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 </a:t>
            </a: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cần</a:t>
            </a:r>
            <a:r>
              <a:rPr kumimoji="0" lang="en-US" altLang="zh-C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 </a:t>
            </a: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đạt</a:t>
            </a:r>
            <a:endParaRPr kumimoji="0" lang="zh-CN" altLang="zh-CN" sz="5400" b="0" i="0" u="none" strike="noStrike" kern="1200" cap="none" spc="0" normalizeH="0" baseline="0" noProof="0" dirty="0">
              <a:ln>
                <a:noFill/>
              </a:ln>
              <a:solidFill>
                <a:srgbClr val="FF0000"/>
              </a:solidFill>
              <a:effectLst/>
              <a:uLnTx/>
              <a:uFillTx/>
              <a:latin typeface="Cambria" panose="02040503050406030204" pitchFamily="18" charset="0"/>
              <a:ea typeface="字魂106号-萌趣露珠体" panose="00000500000000000000" pitchFamily="2" charset="-122"/>
              <a:cs typeface="DFPShaoNvW5-GB" charset="-122"/>
              <a:sym typeface="Arial" panose="020B0604020202020204" pitchFamily="34" charset="0"/>
            </a:endParaRPr>
          </a:p>
        </p:txBody>
      </p:sp>
      <p:sp>
        <p:nvSpPr>
          <p:cNvPr id="8" name="Rectangle 7">
            <a:extLst>
              <a:ext uri="{FF2B5EF4-FFF2-40B4-BE49-F238E27FC236}">
                <a16:creationId xmlns:a16="http://schemas.microsoft.com/office/drawing/2014/main" id="{96074F9E-4F16-CFB5-8C2B-1DBE29B9E933}"/>
              </a:ext>
            </a:extLst>
          </p:cNvPr>
          <p:cNvSpPr/>
          <p:nvPr/>
        </p:nvSpPr>
        <p:spPr>
          <a:xfrm>
            <a:off x="2501087" y="2194536"/>
            <a:ext cx="7168905"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BD622D"/>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79172684-7FD1-9268-9D91-32FB3B2B2DD1}"/>
              </a:ext>
            </a:extLst>
          </p:cNvPr>
          <p:cNvSpPr txBox="1"/>
          <p:nvPr/>
        </p:nvSpPr>
        <p:spPr>
          <a:xfrm>
            <a:off x="1676400" y="2569149"/>
            <a:ext cx="9220200" cy="3046988"/>
          </a:xfrm>
          <a:prstGeom prst="rect">
            <a:avLst/>
          </a:prstGeom>
          <a:noFill/>
        </p:spPr>
        <p:txBody>
          <a:bodyPr wrap="square">
            <a:spAutoFit/>
          </a:bodyPr>
          <a:lstStyle/>
          <a:p>
            <a:pPr marL="457200" lvl="0" indent="-457200" algn="just">
              <a:buFontTx/>
              <a:buChar char="-"/>
            </a:pPr>
            <a:r>
              <a:rPr lang="vi-VN" sz="3200" b="1"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Nhận </a:t>
            </a:r>
            <a:r>
              <a:rPr lang="vi-VN" sz="3200" b="1">
                <a:solidFill>
                  <a:sysClr val="windowText" lastClr="000000"/>
                </a:solidFill>
                <a:latin typeface="Cambria" panose="02040503050406030204" pitchFamily="18" charset="0"/>
                <a:ea typeface="Cambria" panose="02040503050406030204" pitchFamily="18" charset="0"/>
                <a:cs typeface="Arial" panose="020B0604020202020204" pitchFamily="34" charset="0"/>
              </a:rPr>
              <a:t>biết được các số có hàng nghìn, hàng chục nghìn.</a:t>
            </a:r>
          </a:p>
          <a:p>
            <a:pPr marL="457200" lvl="0" indent="-457200" algn="just">
              <a:buFontTx/>
              <a:buChar char="-"/>
            </a:pPr>
            <a:r>
              <a:rPr lang="vi-VN" sz="3200" b="1"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Biết </a:t>
            </a:r>
            <a:r>
              <a:rPr lang="vi-VN" sz="3200" b="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đọc và xác định các số khi chưa làm tròn, khi đã làm tròn.</a:t>
            </a:r>
          </a:p>
          <a:p>
            <a:pPr lvl="0" algn="just"/>
            <a:r>
              <a:rPr lang="en-US" sz="3200" b="1"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b="1" smtClean="0">
                <a:solidFill>
                  <a:sysClr val="windowText" lastClr="000000"/>
                </a:solidFill>
                <a:latin typeface="Cambria" panose="02040503050406030204" pitchFamily="18" charset="0"/>
                <a:ea typeface="Cambria" panose="02040503050406030204" pitchFamily="18" charset="0"/>
                <a:cs typeface="Arial" panose="020B0604020202020204" pitchFamily="34" charset="0"/>
              </a:rPr>
              <a:t>Biết </a:t>
            </a:r>
            <a:r>
              <a:rPr lang="vi-VN" sz="3200" b="1">
                <a:solidFill>
                  <a:sysClr val="windowText" lastClr="000000"/>
                </a:solidFill>
                <a:latin typeface="Cambria" panose="02040503050406030204" pitchFamily="18" charset="0"/>
                <a:ea typeface="Cambria" panose="02040503050406030204" pitchFamily="18" charset="0"/>
                <a:cs typeface="Arial" panose="020B0604020202020204" pitchFamily="34" charset="0"/>
              </a:rPr>
              <a:t>làm tròn và làm tròn được các số hàng nghìn, hàng chục nghìn. </a:t>
            </a:r>
            <a:endParaRPr kumimoji="0" lang="vi-VN"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33174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 calcmode="lin" valueType="num">
                                      <p:cBhvr>
                                        <p:cTn id="9" dur="1500" fill="hold"/>
                                        <p:tgtEl>
                                          <p:spTgt spid="8"/>
                                        </p:tgtEl>
                                        <p:attrNameLst>
                                          <p:attrName>style.rotation</p:attrName>
                                        </p:attrNameLst>
                                      </p:cBhvr>
                                      <p:tavLst>
                                        <p:tav tm="0">
                                          <p:val>
                                            <p:fltVal val="90"/>
                                          </p:val>
                                        </p:tav>
                                        <p:tav tm="100000">
                                          <p:val>
                                            <p:fltVal val="0"/>
                                          </p:val>
                                        </p:tav>
                                      </p:tavLst>
                                    </p:anim>
                                    <p:animEffect transition="in" filter="fade">
                                      <p:cBhvr>
                                        <p:cTn id="10" dur="1500"/>
                                        <p:tgtEl>
                                          <p:spTgt spid="8"/>
                                        </p:tgtEl>
                                      </p:cBhvr>
                                    </p:animEffect>
                                  </p:childTnLst>
                                </p:cTn>
                              </p:par>
                            </p:childTnLst>
                          </p:cTn>
                        </p:par>
                        <p:par>
                          <p:cTn id="11" fill="hold">
                            <p:stCondLst>
                              <p:cond delay="1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gtEl>
                                        <p:attrNameLst>
                                          <p:attrName>ppt_y</p:attrName>
                                        </p:attrNameLst>
                                      </p:cBhvr>
                                      <p:tavLst>
                                        <p:tav tm="0">
                                          <p:val>
                                            <p:strVal val="#ppt_y"/>
                                          </p:val>
                                        </p:tav>
                                        <p:tav tm="100000">
                                          <p:val>
                                            <p:strVal val="#ppt_y"/>
                                          </p:val>
                                        </p:tav>
                                      </p:tavLst>
                                    </p:anim>
                                    <p:anim calcmode="lin" valueType="num">
                                      <p:cBhvr>
                                        <p:cTn id="1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823</Words>
  <Application>Microsoft Office PowerPoint</Application>
  <PresentationFormat>Widescreen</PresentationFormat>
  <Paragraphs>105</Paragraphs>
  <Slides>20</Slides>
  <Notes>2</Notes>
  <HiddenSlides>0</HiddenSlides>
  <MMClips>13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宋体</vt:lpstr>
      <vt:lpstr>Arial</vt:lpstr>
      <vt:lpstr>Calibri</vt:lpstr>
      <vt:lpstr>Calibri Light</vt:lpstr>
      <vt:lpstr>Cambria</vt:lpstr>
      <vt:lpstr>等线</vt:lpstr>
      <vt:lpstr>DFPShaoNvW5-GB</vt:lpstr>
      <vt:lpstr>Open Sans</vt:lpstr>
      <vt:lpstr>Tahoma</vt:lpstr>
      <vt:lpstr>Times New Roman</vt:lpstr>
      <vt:lpstr>Wingdings</vt:lpstr>
      <vt:lpstr>字魂106号-萌趣露珠体</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HẠNH™ PC</cp:lastModifiedBy>
  <cp:revision>54</cp:revision>
  <dcterms:created xsi:type="dcterms:W3CDTF">2022-12-26T11:58:38Z</dcterms:created>
  <dcterms:modified xsi:type="dcterms:W3CDTF">2025-03-24T15:05:48Z</dcterms:modified>
</cp:coreProperties>
</file>