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20"/>
  </p:notesMasterIdLst>
  <p:sldIdLst>
    <p:sldId id="256" r:id="rId5"/>
    <p:sldId id="287" r:id="rId6"/>
    <p:sldId id="257" r:id="rId7"/>
    <p:sldId id="270" r:id="rId8"/>
    <p:sldId id="285" r:id="rId9"/>
    <p:sldId id="258" r:id="rId10"/>
    <p:sldId id="271" r:id="rId11"/>
    <p:sldId id="292" r:id="rId12"/>
    <p:sldId id="277" r:id="rId13"/>
    <p:sldId id="286" r:id="rId14"/>
    <p:sldId id="288" r:id="rId15"/>
    <p:sldId id="289" r:id="rId16"/>
    <p:sldId id="290" r:id="rId17"/>
    <p:sldId id="291" r:id="rId18"/>
    <p:sldId id="269" r:id="rId1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BAB"/>
    <a:srgbClr val="FEF76E"/>
    <a:srgbClr val="F3F06C"/>
    <a:srgbClr val="EEF963"/>
    <a:srgbClr val="DEF16B"/>
    <a:srgbClr val="E7F595"/>
    <a:srgbClr val="E3D8F8"/>
    <a:srgbClr val="ECEC9E"/>
    <a:srgbClr val="A6D86E"/>
    <a:srgbClr val="FFDC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59" autoAdjust="0"/>
    <p:restoredTop sz="95374" autoAdjust="0"/>
  </p:normalViewPr>
  <p:slideViewPr>
    <p:cSldViewPr>
      <p:cViewPr varScale="1">
        <p:scale>
          <a:sx n="125" d="100"/>
          <a:sy n="125" d="100"/>
        </p:scale>
        <p:origin x="134" y="91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530B46-ED89-4F59-9F3D-AE0297600B29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9462B-6CA1-48CF-A14A-7A4DFCCD9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985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2083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Thầy</a:t>
            </a:r>
            <a:r>
              <a:rPr lang="en-US" baseline="0"/>
              <a:t> cô có thể sửa, thêm thắt nội dung nếu thấy chưa phù hợp nhé!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B2E6C-2AFC-4020-8547-494ABD7E6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12813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Sau</a:t>
            </a:r>
            <a:r>
              <a:rPr lang="en-US" baseline="0" dirty="0"/>
              <a:t> </a:t>
            </a:r>
            <a:r>
              <a:rPr lang="en-US" baseline="0" dirty="0" err="1"/>
              <a:t>mỗi</a:t>
            </a:r>
            <a:r>
              <a:rPr lang="en-US" baseline="0" dirty="0"/>
              <a:t> </a:t>
            </a:r>
            <a:r>
              <a:rPr lang="en-US" baseline="0" dirty="0" err="1"/>
              <a:t>lượt</a:t>
            </a:r>
            <a:r>
              <a:rPr lang="en-US" baseline="0" dirty="0"/>
              <a:t>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, GV </a:t>
            </a:r>
            <a:r>
              <a:rPr lang="en-US" baseline="0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phép</a:t>
            </a:r>
            <a:r>
              <a:rPr lang="en-US" baseline="0" dirty="0"/>
              <a:t> </a:t>
            </a:r>
            <a:r>
              <a:rPr lang="en-US" baseline="0" dirty="0" err="1"/>
              <a:t>tính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thu</a:t>
            </a:r>
            <a:r>
              <a:rPr lang="en-US" baseline="0" dirty="0"/>
              <a:t> </a:t>
            </a:r>
            <a:r>
              <a:rPr lang="en-US" baseline="0" dirty="0" err="1"/>
              <a:t>hoạch</a:t>
            </a:r>
            <a:r>
              <a:rPr lang="en-US" baseline="0" dirty="0"/>
              <a:t> 1 </a:t>
            </a:r>
            <a:r>
              <a:rPr lang="en-US" baseline="0" dirty="0" err="1"/>
              <a:t>quả</a:t>
            </a:r>
            <a:r>
              <a:rPr lang="en-US" baseline="0" dirty="0"/>
              <a:t> </a:t>
            </a:r>
            <a:r>
              <a:rPr lang="en-US" baseline="0" dirty="0" err="1"/>
              <a:t>xoài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7E5929-890B-4BCF-BF5F-C6E47E669C2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70720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đọc</a:t>
            </a:r>
            <a:r>
              <a:rPr lang="en-US" baseline="0" smtClean="0"/>
              <a:t> sách GV để nắm quy trình, k đc chủ quan ở phần này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0841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đọc</a:t>
            </a:r>
            <a:r>
              <a:rPr lang="en-US" baseline="0" smtClean="0"/>
              <a:t> sách GV để nắm quy trình, k đc chủ quan ở phần này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0841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Gv</a:t>
            </a:r>
            <a:r>
              <a:rPr lang="en-US" baseline="0" smtClean="0"/>
              <a:t> cho HS chọn bánh </a:t>
            </a:r>
            <a:r>
              <a:rPr lang="en-US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donuts </a:t>
            </a:r>
            <a:r>
              <a:rPr lang="en-US" sz="1200" b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tùy</a:t>
            </a:r>
            <a:r>
              <a:rPr lang="en-US" sz="1200" b="0" kern="1200" baseline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ý thích</a:t>
            </a:r>
            <a:endParaRPr lang="en-US" b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0841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Thầy</a:t>
            </a:r>
            <a:r>
              <a:rPr lang="en-US" baseline="0"/>
              <a:t> cô có thể sửa, thêm thắt nội dung nếu thấy chưa phù hợp nhé!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B2E6C-2AFC-4020-8547-494ABD7E6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72720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Thầy</a:t>
            </a:r>
            <a:r>
              <a:rPr lang="en-US" baseline="0"/>
              <a:t> cô có thể sửa, thêm thắt nội dung nếu thấy chưa phù hợp nhé!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B2E6C-2AFC-4020-8547-494ABD7E6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7225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812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316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3803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3/18/2025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4285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3/18/2025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850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3/18/2025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8975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3/18/2025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8970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3/18/2025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6895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3/18/2025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8727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3/18/2025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7119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3/18/2025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264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0738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3/18/2025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6434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3/18/2025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6536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3/18/2025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9730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1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D59D0918-B3BC-4D15-9AF8-385E8378AD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3/18/2025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AE638271-59F9-4398-B3B9-61938CFED4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7297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D59D0918-B3BC-4D15-9AF8-385E8378AD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3/18/2025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AE638271-59F9-4398-B3B9-61938CFED4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5663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7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D59D0918-B3BC-4D15-9AF8-385E8378AD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3/18/2025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AE638271-59F9-4398-B3B9-61938CFED4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6539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013" y="1200152"/>
            <a:ext cx="5395913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6325" y="1200152"/>
            <a:ext cx="53975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D59D0918-B3BC-4D15-9AF8-385E8378AD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3/18/2025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AE638271-59F9-4398-B3B9-61938CFED4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7625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9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9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D59D0918-B3BC-4D15-9AF8-385E8378AD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3/18/2025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AE638271-59F9-4398-B3B9-61938CFED4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3844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D59D0918-B3BC-4D15-9AF8-385E8378AD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3/18/2025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AE638271-59F9-4398-B3B9-61938CFED4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9797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D59D0918-B3BC-4D15-9AF8-385E8378AD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3/18/2025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AE638271-59F9-4398-B3B9-61938CFED4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985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68194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D59D0918-B3BC-4D15-9AF8-385E8378AD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3/18/2025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AE638271-59F9-4398-B3B9-61938CFED4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1163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9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9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9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D59D0918-B3BC-4D15-9AF8-385E8378AD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3/18/2025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AE638271-59F9-4398-B3B9-61938CFED4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840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D59D0918-B3BC-4D15-9AF8-385E8378AD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3/18/2025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AE638271-59F9-4398-B3B9-61938CFED4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65618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8563" y="205980"/>
            <a:ext cx="2735262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013" y="205980"/>
            <a:ext cx="805815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D59D0918-B3BC-4D15-9AF8-385E8378AD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3/18/2025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AE638271-59F9-4398-B3B9-61938CFED4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5119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1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D59D0918-B3BC-4D15-9AF8-385E8378AD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3/18/2025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AE638271-59F9-4398-B3B9-61938CFED4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23038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D59D0918-B3BC-4D15-9AF8-385E8378AD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3/18/2025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AE638271-59F9-4398-B3B9-61938CFED4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60654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7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D59D0918-B3BC-4D15-9AF8-385E8378AD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3/18/2025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AE638271-59F9-4398-B3B9-61938CFED4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6045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013" y="1200152"/>
            <a:ext cx="5395913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6325" y="1200152"/>
            <a:ext cx="53975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D59D0918-B3BC-4D15-9AF8-385E8378AD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3/18/2025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AE638271-59F9-4398-B3B9-61938CFED4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0709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9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9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D59D0918-B3BC-4D15-9AF8-385E8378AD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3/18/2025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AE638271-59F9-4398-B3B9-61938CFED4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6779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D59D0918-B3BC-4D15-9AF8-385E8378AD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3/18/2025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AE638271-59F9-4398-B3B9-61938CFED4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531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93791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D59D0918-B3BC-4D15-9AF8-385E8378AD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3/18/2025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AE638271-59F9-4398-B3B9-61938CFED4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79294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D59D0918-B3BC-4D15-9AF8-385E8378AD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3/18/2025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AE638271-59F9-4398-B3B9-61938CFED4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83827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9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9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9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D59D0918-B3BC-4D15-9AF8-385E8378AD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3/18/2025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AE638271-59F9-4398-B3B9-61938CFED4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62595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D59D0918-B3BC-4D15-9AF8-385E8378AD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3/18/2025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AE638271-59F9-4398-B3B9-61938CFED4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07235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8563" y="205980"/>
            <a:ext cx="2735262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013" y="205980"/>
            <a:ext cx="805815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D59D0918-B3BC-4D15-9AF8-385E8378AD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3/18/2025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AE638271-59F9-4398-B3B9-61938CFED4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065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413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586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812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636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105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2EA02-620F-402F-96EF-96676793A7B3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91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defRPr/>
            </a:pPr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3/18/2025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defRPr/>
            </a:pPr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299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2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defRPr/>
            </a:pPr>
            <a:fld id="{D59D0918-B3BC-4D15-9AF8-385E8378AD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3/18/2025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defRPr/>
            </a:pPr>
            <a:fld id="{AE638271-59F9-4398-B3B9-61938CFED4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276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2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defRPr/>
            </a:pPr>
            <a:fld id="{D59D0918-B3BC-4D15-9AF8-385E8378AD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3/18/2025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defRPr/>
            </a:pPr>
            <a:fld id="{AE638271-59F9-4398-B3B9-61938CFED4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212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13" Type="http://schemas.openxmlformats.org/officeDocument/2006/relationships/slide" Target="slide13.xml"/><Relationship Id="rId3" Type="http://schemas.microsoft.com/office/2007/relationships/hdphoto" Target="../media/hdphoto5.wdp"/><Relationship Id="rId7" Type="http://schemas.microsoft.com/office/2007/relationships/hdphoto" Target="../media/hdphoto7.wdp"/><Relationship Id="rId12" Type="http://schemas.openxmlformats.org/officeDocument/2006/relationships/image" Target="../media/image28.jpeg"/><Relationship Id="rId2" Type="http://schemas.openxmlformats.org/officeDocument/2006/relationships/image" Target="../media/image24.png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6.png"/><Relationship Id="rId11" Type="http://schemas.openxmlformats.org/officeDocument/2006/relationships/slide" Target="slide14.xml"/><Relationship Id="rId5" Type="http://schemas.microsoft.com/office/2007/relationships/hdphoto" Target="../media/hdphoto6.wdp"/><Relationship Id="rId15" Type="http://schemas.openxmlformats.org/officeDocument/2006/relationships/slide" Target="slide15.xml"/><Relationship Id="rId10" Type="http://schemas.microsoft.com/office/2007/relationships/hdphoto" Target="../media/hdphoto8.wdp"/><Relationship Id="rId4" Type="http://schemas.openxmlformats.org/officeDocument/2006/relationships/image" Target="../media/image25.png"/><Relationship Id="rId9" Type="http://schemas.openxmlformats.org/officeDocument/2006/relationships/image" Target="../media/image27.png"/><Relationship Id="rId1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microsoft.com/office/2007/relationships/hdphoto" Target="../media/hdphoto9.wd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32.png"/><Relationship Id="rId5" Type="http://schemas.openxmlformats.org/officeDocument/2006/relationships/slide" Target="slide11.xml"/><Relationship Id="rId4" Type="http://schemas.openxmlformats.org/officeDocument/2006/relationships/image" Target="../media/image3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microsoft.com/office/2007/relationships/hdphoto" Target="../media/hdphoto10.wd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33.png"/><Relationship Id="rId5" Type="http://schemas.openxmlformats.org/officeDocument/2006/relationships/slide" Target="slide11.xml"/><Relationship Id="rId4" Type="http://schemas.openxmlformats.org/officeDocument/2006/relationships/image" Target="../media/image3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microsoft.com/office/2007/relationships/hdphoto" Target="../media/hdphoto11.wd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34.png"/><Relationship Id="rId5" Type="http://schemas.openxmlformats.org/officeDocument/2006/relationships/slide" Target="slide11.xml"/><Relationship Id="rId4" Type="http://schemas.openxmlformats.org/officeDocument/2006/relationships/image" Target="../media/image31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jpeg"/><Relationship Id="rId7" Type="http://schemas.microsoft.com/office/2007/relationships/hdphoto" Target="../media/hdphoto2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7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8.pn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microsoft.com/office/2007/relationships/hdphoto" Target="../media/hdphoto4.wdp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/>
          <p:nvPr/>
        </p:nvSpPr>
        <p:spPr>
          <a:xfrm>
            <a:off x="-228600" y="164523"/>
            <a:ext cx="9448800" cy="2615503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  <a:gd name="connsiteX0" fmla="*/ 0 w 9144000"/>
              <a:gd name="connsiteY0" fmla="*/ 0 h 2579888"/>
              <a:gd name="connsiteX1" fmla="*/ 9144000 w 9144000"/>
              <a:gd name="connsiteY1" fmla="*/ 0 h 2579888"/>
              <a:gd name="connsiteX2" fmla="*/ 9144000 w 9144000"/>
              <a:gd name="connsiteY2" fmla="*/ 2343150 h 2579888"/>
              <a:gd name="connsiteX3" fmla="*/ 5340927 w 9144000"/>
              <a:gd name="connsiteY3" fmla="*/ 2514600 h 2579888"/>
              <a:gd name="connsiteX4" fmla="*/ 1340427 w 9144000"/>
              <a:gd name="connsiteY4" fmla="*/ 2192482 h 2579888"/>
              <a:gd name="connsiteX5" fmla="*/ 0 w 9144000"/>
              <a:gd name="connsiteY5" fmla="*/ 2343150 h 2579888"/>
              <a:gd name="connsiteX6" fmla="*/ 0 w 9144000"/>
              <a:gd name="connsiteY6" fmla="*/ 0 h 2579888"/>
              <a:gd name="connsiteX0" fmla="*/ 0 w 9144000"/>
              <a:gd name="connsiteY0" fmla="*/ 0 h 2591660"/>
              <a:gd name="connsiteX1" fmla="*/ 9144000 w 9144000"/>
              <a:gd name="connsiteY1" fmla="*/ 0 h 2591660"/>
              <a:gd name="connsiteX2" fmla="*/ 9144000 w 9144000"/>
              <a:gd name="connsiteY2" fmla="*/ 2343150 h 2591660"/>
              <a:gd name="connsiteX3" fmla="*/ 5340927 w 9144000"/>
              <a:gd name="connsiteY3" fmla="*/ 2514600 h 2591660"/>
              <a:gd name="connsiteX4" fmla="*/ 1340427 w 9144000"/>
              <a:gd name="connsiteY4" fmla="*/ 2192482 h 2591660"/>
              <a:gd name="connsiteX5" fmla="*/ 0 w 9144000"/>
              <a:gd name="connsiteY5" fmla="*/ 2343150 h 2591660"/>
              <a:gd name="connsiteX6" fmla="*/ 0 w 9144000"/>
              <a:gd name="connsiteY6" fmla="*/ 0 h 2591660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15503"/>
              <a:gd name="connsiteX1" fmla="*/ 9144000 w 9144000"/>
              <a:gd name="connsiteY1" fmla="*/ 0 h 2615503"/>
              <a:gd name="connsiteX2" fmla="*/ 9144000 w 9144000"/>
              <a:gd name="connsiteY2" fmla="*/ 2343150 h 2615503"/>
              <a:gd name="connsiteX3" fmla="*/ 5401261 w 9144000"/>
              <a:gd name="connsiteY3" fmla="*/ 2535382 h 2615503"/>
              <a:gd name="connsiteX4" fmla="*/ 1340427 w 9144000"/>
              <a:gd name="connsiteY4" fmla="*/ 2192482 h 2615503"/>
              <a:gd name="connsiteX5" fmla="*/ 0 w 9144000"/>
              <a:gd name="connsiteY5" fmla="*/ 2343150 h 2615503"/>
              <a:gd name="connsiteX6" fmla="*/ 0 w 9144000"/>
              <a:gd name="connsiteY6" fmla="*/ 0 h 261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615503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712247" y="2622839"/>
                  <a:pt x="5401261" y="2535382"/>
                </a:cubicBezTo>
                <a:cubicBezTo>
                  <a:pt x="4090610" y="2468708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E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7" name="Rectangle 6"/>
          <p:cNvSpPr/>
          <p:nvPr/>
        </p:nvSpPr>
        <p:spPr>
          <a:xfrm>
            <a:off x="-228600" y="0"/>
            <a:ext cx="9448800" cy="2548496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548496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641522" y="2466975"/>
                  <a:pt x="5340927" y="2441864"/>
                </a:cubicBezTo>
                <a:cubicBezTo>
                  <a:pt x="4040332" y="2416753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F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TOÁN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90915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 txBox="1">
            <a:spLocks/>
          </p:cNvSpPr>
          <p:nvPr/>
        </p:nvSpPr>
        <p:spPr>
          <a:xfrm>
            <a:off x="567916" y="317500"/>
            <a:ext cx="842368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smtClean="0">
                <a:latin typeface="Arial" pitchFamily="34" charset="0"/>
                <a:cs typeface="Arial" pitchFamily="34" charset="0"/>
              </a:rPr>
              <a:t>Có hai cây cà chua trong vườn. Một cây có 10 quả, một cây có 26 quả. Hỏi cả hai cây có bao nhiêu quả cà chua?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34516" y="35382"/>
            <a:ext cx="533400" cy="5334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4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0538" y="1428749"/>
            <a:ext cx="3762379" cy="2722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7723905"/>
              </p:ext>
            </p:extLst>
          </p:nvPr>
        </p:nvGraphicFramePr>
        <p:xfrm>
          <a:off x="2650715" y="4324350"/>
          <a:ext cx="3978685" cy="7080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57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57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57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57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57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08026">
                <a:tc>
                  <a:txBody>
                    <a:bodyPr/>
                    <a:lstStyle/>
                    <a:p>
                      <a:pPr algn="ctr"/>
                      <a:r>
                        <a:rPr lang="en-US" sz="3600" smtClean="0">
                          <a:solidFill>
                            <a:schemeClr val="tx1"/>
                          </a:solidFill>
                          <a:latin typeface="Arial" pitchFamily="34" charset="0"/>
                          <a:ea typeface="Arabia" pitchFamily="2" charset="0"/>
                          <a:cs typeface="Arial" pitchFamily="34" charset="0"/>
                        </a:rPr>
                        <a:t>?</a:t>
                      </a:r>
                      <a:endParaRPr lang="en-US" sz="3600">
                        <a:solidFill>
                          <a:schemeClr val="tx1"/>
                        </a:solidFill>
                        <a:latin typeface="Arial" pitchFamily="34" charset="0"/>
                        <a:ea typeface="Arabia" pitchFamily="2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smtClean="0">
                          <a:solidFill>
                            <a:schemeClr val="tx1"/>
                          </a:solidFill>
                          <a:latin typeface="Arial" pitchFamily="34" charset="0"/>
                          <a:ea typeface="Arabia" pitchFamily="2" charset="0"/>
                          <a:cs typeface="Arial" pitchFamily="34" charset="0"/>
                        </a:rPr>
                        <a:t>+</a:t>
                      </a:r>
                      <a:endParaRPr lang="en-US" sz="3600">
                        <a:solidFill>
                          <a:schemeClr val="tx1"/>
                        </a:solidFill>
                        <a:latin typeface="Arial" pitchFamily="34" charset="0"/>
                        <a:ea typeface="Arabia" pitchFamily="2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smtClean="0">
                          <a:solidFill>
                            <a:schemeClr val="tx1"/>
                          </a:solidFill>
                          <a:latin typeface="Arial" pitchFamily="34" charset="0"/>
                          <a:ea typeface="Arabia" pitchFamily="2" charset="0"/>
                          <a:cs typeface="Arial" pitchFamily="34" charset="0"/>
                        </a:rPr>
                        <a:t>?</a:t>
                      </a:r>
                      <a:endParaRPr lang="en-US" sz="3600">
                        <a:solidFill>
                          <a:schemeClr val="tx1"/>
                        </a:solidFill>
                        <a:latin typeface="Arial" pitchFamily="34" charset="0"/>
                        <a:ea typeface="Arabia" pitchFamily="2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smtClean="0">
                          <a:solidFill>
                            <a:schemeClr val="tx1"/>
                          </a:solidFill>
                          <a:latin typeface="Arial" pitchFamily="34" charset="0"/>
                          <a:ea typeface="Arabia" pitchFamily="2" charset="0"/>
                          <a:cs typeface="Arial" pitchFamily="34" charset="0"/>
                        </a:rPr>
                        <a:t>=</a:t>
                      </a:r>
                      <a:endParaRPr lang="en-US" sz="3600">
                        <a:solidFill>
                          <a:schemeClr val="tx1"/>
                        </a:solidFill>
                        <a:latin typeface="Arial" pitchFamily="34" charset="0"/>
                        <a:ea typeface="Arabia" pitchFamily="2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smtClean="0">
                          <a:solidFill>
                            <a:schemeClr val="tx1"/>
                          </a:solidFill>
                          <a:latin typeface="Arial" pitchFamily="34" charset="0"/>
                          <a:ea typeface="Arabia" pitchFamily="2" charset="0"/>
                          <a:cs typeface="Arial" pitchFamily="34" charset="0"/>
                        </a:rPr>
                        <a:t>?</a:t>
                      </a:r>
                      <a:endParaRPr lang="en-US" sz="3600">
                        <a:solidFill>
                          <a:schemeClr val="tx1"/>
                        </a:solidFill>
                        <a:latin typeface="Arial" pitchFamily="34" charset="0"/>
                        <a:ea typeface="Arabia" pitchFamily="2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5" name="Straight Connector 4"/>
          <p:cNvCxnSpPr/>
          <p:nvPr/>
        </p:nvCxnSpPr>
        <p:spPr>
          <a:xfrm>
            <a:off x="762000" y="558830"/>
            <a:ext cx="807720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85800" y="971550"/>
            <a:ext cx="289560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810000" y="971550"/>
            <a:ext cx="5029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85800" y="1428749"/>
            <a:ext cx="1371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727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190" b="51198" l="60679" r="94611"/>
                    </a14:imgEffect>
                  </a14:imgLayer>
                </a14:imgProps>
              </a:ext>
            </a:extLst>
          </a:blip>
          <a:srcRect l="60484" b="46784"/>
          <a:stretch/>
        </p:blipFill>
        <p:spPr>
          <a:xfrm>
            <a:off x="6409252" y="2564872"/>
            <a:ext cx="1137477" cy="153185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81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32985" y="3050358"/>
            <a:ext cx="704863" cy="72453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56" b="98611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15102" y="2886709"/>
            <a:ext cx="888182" cy="888182"/>
          </a:xfrm>
          <a:prstGeom prst="rect">
            <a:avLst/>
          </a:prstGeom>
        </p:spPr>
      </p:pic>
      <p:pic>
        <p:nvPicPr>
          <p:cNvPr id="16" name="Picture 15">
            <a:hlinkClick r:id="rId8" action="ppaction://hlinksldjump"/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6662" r="68215" b="12541"/>
          <a:stretch/>
        </p:blipFill>
        <p:spPr>
          <a:xfrm>
            <a:off x="1222471" y="2111654"/>
            <a:ext cx="1873445" cy="2043911"/>
          </a:xfrm>
          <a:prstGeom prst="rect">
            <a:avLst/>
          </a:prstGeom>
        </p:spPr>
      </p:pic>
      <p:pic>
        <p:nvPicPr>
          <p:cNvPr id="17" name="Picture 16">
            <a:hlinkClick r:id="rId11" action="ppaction://hlinksldjump"/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22" t="48298" r="5308" b="10020"/>
          <a:stretch/>
        </p:blipFill>
        <p:spPr>
          <a:xfrm>
            <a:off x="5943600" y="2276061"/>
            <a:ext cx="1760591" cy="2109476"/>
          </a:xfrm>
          <a:prstGeom prst="rect">
            <a:avLst/>
          </a:prstGeom>
        </p:spPr>
      </p:pic>
      <p:pic>
        <p:nvPicPr>
          <p:cNvPr id="18" name="Picture 17">
            <a:hlinkClick r:id="rId13" action="ppaction://hlinksldjump"/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39" t="50000" r="34130" b="12359"/>
          <a:stretch/>
        </p:blipFill>
        <p:spPr>
          <a:xfrm>
            <a:off x="3467047" y="2325993"/>
            <a:ext cx="1981985" cy="1857952"/>
          </a:xfrm>
          <a:prstGeom prst="rect">
            <a:avLst/>
          </a:prstGeom>
        </p:spPr>
      </p:pic>
      <p:pic>
        <p:nvPicPr>
          <p:cNvPr id="3074" name="Picture 2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3267" y="4385537"/>
            <a:ext cx="749423" cy="7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ounded Rectangle 13"/>
          <p:cNvSpPr/>
          <p:nvPr/>
        </p:nvSpPr>
        <p:spPr>
          <a:xfrm>
            <a:off x="3438771" y="316052"/>
            <a:ext cx="2266458" cy="705889"/>
          </a:xfrm>
          <a:prstGeom prst="roundRect">
            <a:avLst/>
          </a:prstGeom>
          <a:solidFill>
            <a:srgbClr val="008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2775" dirty="0" err="1" smtClean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Vận</a:t>
            </a:r>
            <a:r>
              <a:rPr lang="en-US" sz="2775" dirty="0" smtClean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775" dirty="0" err="1" smtClean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dụng</a:t>
            </a:r>
            <a:endParaRPr lang="en-US" sz="2775" dirty="0">
              <a:solidFill>
                <a:prstClr val="white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23776" y="1188324"/>
            <a:ext cx="48542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Món</a:t>
            </a:r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quà</a:t>
            </a:r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diệu</a:t>
            </a:r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kì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86320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0000" t="-11000" r="-12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7350" y="819150"/>
            <a:ext cx="6115050" cy="1638300"/>
          </a:xfrm>
        </p:spPr>
        <p:txBody>
          <a:bodyPr>
            <a:noAutofit/>
          </a:bodyPr>
          <a:lstStyle/>
          <a:p>
            <a:pPr algn="l"/>
            <a:r>
              <a:rPr lang="en-GB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GB" sz="44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Tính</a:t>
            </a:r>
            <a:r>
              <a:rPr lang="en-GB" sz="44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      24 + 15 = … </a:t>
            </a:r>
            <a:endParaRPr lang="en-US" sz="4400" dirty="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3" name="Picture 2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72450" y="60685"/>
            <a:ext cx="904348" cy="98596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5867400" y="819150"/>
            <a:ext cx="2514600" cy="16383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685800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4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39</a:t>
            </a:r>
            <a:endParaRPr lang="en-US" sz="4400" dirty="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2555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0000" t="-11000" r="-12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89901" l="9931" r="8983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18405" y="208323"/>
            <a:ext cx="1225595" cy="1149172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657350" y="819150"/>
            <a:ext cx="6115050" cy="16383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685800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4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GB" sz="44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Tính</a:t>
            </a:r>
            <a:r>
              <a:rPr lang="en-GB" sz="44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      56 + 20 = … </a:t>
            </a:r>
            <a:endParaRPr lang="en-US" sz="4400" dirty="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867400" y="819150"/>
            <a:ext cx="2514600" cy="16383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685800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4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76</a:t>
            </a:r>
            <a:endParaRPr lang="en-US" sz="4400" dirty="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6546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0000" t="-11000" r="-12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5445" l="3636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64193" y="216914"/>
            <a:ext cx="1186558" cy="1420788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441472" y="413099"/>
            <a:ext cx="6261055" cy="16383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685800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8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Mai </a:t>
            </a:r>
            <a:r>
              <a:rPr lang="en-GB" sz="28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gấp</a:t>
            </a:r>
            <a:r>
              <a:rPr lang="en-GB" sz="28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GB" sz="28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được</a:t>
            </a:r>
            <a:r>
              <a:rPr lang="en-GB" sz="28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13 </a:t>
            </a:r>
            <a:r>
              <a:rPr lang="en-GB" sz="28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chiếc</a:t>
            </a:r>
            <a:r>
              <a:rPr lang="en-GB" sz="28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GB" sz="28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thuyền</a:t>
            </a:r>
            <a:r>
              <a:rPr lang="en-GB" sz="28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Nam </a:t>
            </a:r>
            <a:r>
              <a:rPr lang="en-GB" sz="28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gấp</a:t>
            </a:r>
            <a:r>
              <a:rPr lang="en-GB" sz="28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GB" sz="28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được</a:t>
            </a:r>
            <a:r>
              <a:rPr lang="en-GB" sz="28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15 </a:t>
            </a:r>
            <a:r>
              <a:rPr lang="en-GB" sz="28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chiếc</a:t>
            </a:r>
            <a:r>
              <a:rPr lang="en-GB" sz="28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GB" sz="28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thuyền</a:t>
            </a:r>
            <a:r>
              <a:rPr lang="en-GB" sz="28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GB" sz="28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Hỏi</a:t>
            </a:r>
            <a:r>
              <a:rPr lang="en-GB" sz="28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GB" sz="28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cả</a:t>
            </a:r>
            <a:r>
              <a:rPr lang="en-GB" sz="28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GB" sz="28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hai</a:t>
            </a:r>
            <a:r>
              <a:rPr lang="en-GB" sz="28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GB" sz="28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bạn</a:t>
            </a:r>
            <a:r>
              <a:rPr lang="en-GB" sz="28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GB" sz="28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gấp</a:t>
            </a:r>
            <a:r>
              <a:rPr lang="en-GB" sz="28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GB" sz="28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được</a:t>
            </a:r>
            <a:r>
              <a:rPr lang="en-GB" sz="28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GB" sz="28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bao</a:t>
            </a:r>
            <a:r>
              <a:rPr lang="en-GB" sz="28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GB" sz="28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nhiêu</a:t>
            </a:r>
            <a:r>
              <a:rPr lang="en-GB" sz="28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GB" sz="28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chiếc</a:t>
            </a:r>
            <a:r>
              <a:rPr lang="en-GB" sz="28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GB" sz="28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thuyền</a:t>
            </a:r>
            <a:r>
              <a:rPr lang="en-GB" sz="28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  <a:endParaRPr lang="en-US" sz="2800" dirty="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880472" y="1752600"/>
            <a:ext cx="6477000" cy="16383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685800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800" b="1" dirty="0" err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Cả</a:t>
            </a:r>
            <a:r>
              <a:rPr lang="en-GB" sz="28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GB" sz="2800" b="1" dirty="0" err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hai</a:t>
            </a:r>
            <a:r>
              <a:rPr lang="en-GB" sz="28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GB" sz="2800" b="1" dirty="0" err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bạn</a:t>
            </a:r>
            <a:r>
              <a:rPr lang="en-GB" sz="28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GB" sz="2800" b="1" dirty="0" err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gấp</a:t>
            </a:r>
            <a:r>
              <a:rPr lang="en-GB" sz="28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GB" sz="2800" b="1" dirty="0" err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được</a:t>
            </a:r>
            <a:r>
              <a:rPr lang="en-GB" sz="28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28 </a:t>
            </a:r>
            <a:r>
              <a:rPr lang="en-GB" sz="2800" b="1" dirty="0" err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chiếc</a:t>
            </a:r>
            <a:r>
              <a:rPr lang="en-GB" sz="28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GB" sz="2800" b="1" dirty="0" err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thuyền</a:t>
            </a:r>
            <a:r>
              <a:rPr lang="en-GB" sz="28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5710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>
            <a:off x="177804" y="209551"/>
            <a:ext cx="8763000" cy="4724400"/>
          </a:xfrm>
          <a:prstGeom prst="cloud">
            <a:avLst/>
          </a:prstGeom>
          <a:solidFill>
            <a:srgbClr val="FFB6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       Dặn dò:</a:t>
            </a:r>
          </a:p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-  Xem lại bài đã học</a:t>
            </a:r>
          </a:p>
          <a:p>
            <a:pPr algn="just"/>
            <a:r>
              <a: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-  Hoàn thành vở bài tập </a:t>
            </a:r>
          </a:p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- Chuẩn bị bài 27: </a:t>
            </a:r>
            <a:r>
              <a:rPr lang="en-US" sz="28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Thực  </a:t>
            </a:r>
          </a:p>
          <a:p>
            <a:pPr algn="just"/>
            <a:r>
              <a:rPr lang="en-US" sz="2800" i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hành ước lượng và đo </a:t>
            </a:r>
          </a:p>
          <a:p>
            <a:pPr algn="just"/>
            <a:r>
              <a:rPr lang="en-US" sz="2800" i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độ dài </a:t>
            </a:r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trang 36</a:t>
            </a:r>
          </a:p>
        </p:txBody>
      </p:sp>
    </p:spTree>
    <p:extLst>
      <p:ext uri="{BB962C8B-B14F-4D97-AF65-F5344CB8AC3E}">
        <p14:creationId xmlns:p14="http://schemas.microsoft.com/office/powerpoint/2010/main" val="54225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9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556" b="87500" l="6800" r="92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700" t="6111" r="8000" b="12223"/>
          <a:stretch/>
        </p:blipFill>
        <p:spPr>
          <a:xfrm>
            <a:off x="170965" y="939087"/>
            <a:ext cx="4410804" cy="4311453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4510461" y="238562"/>
            <a:ext cx="1289605" cy="52863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2100" kern="0" dirty="0">
                <a:solidFill>
                  <a:prstClr val="black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42 + 5 =</a:t>
            </a:r>
            <a:endParaRPr lang="en-US" sz="900" kern="0" dirty="0">
              <a:solidFill>
                <a:prstClr val="black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523823" y="810062"/>
            <a:ext cx="1289605" cy="52863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2100" kern="0" dirty="0">
                <a:solidFill>
                  <a:prstClr val="black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73 + 4 =</a:t>
            </a:r>
            <a:endParaRPr lang="en-US" sz="900" kern="0" dirty="0">
              <a:solidFill>
                <a:prstClr val="black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523823" y="1381562"/>
            <a:ext cx="1289605" cy="52863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2100" kern="0" dirty="0">
                <a:solidFill>
                  <a:prstClr val="black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68 + 1 =</a:t>
            </a:r>
            <a:endParaRPr lang="en-US" sz="900" kern="0" dirty="0">
              <a:solidFill>
                <a:prstClr val="black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510460" y="2925308"/>
            <a:ext cx="1309607" cy="52863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defTabSz="685800">
              <a:defRPr/>
            </a:pPr>
            <a:r>
              <a:rPr lang="en-US" sz="2100" kern="0" dirty="0">
                <a:solidFill>
                  <a:prstClr val="black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12 + 7 =</a:t>
            </a:r>
            <a:endParaRPr lang="en-US" sz="900" kern="0" dirty="0">
              <a:solidFill>
                <a:prstClr val="black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801469" y="237914"/>
            <a:ext cx="674959" cy="52863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2100" b="1" spc="225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47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5814916" y="809414"/>
            <a:ext cx="738283" cy="52863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2100" b="1" spc="225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77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814918" y="1380914"/>
            <a:ext cx="663000" cy="52863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2100" b="1" spc="225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69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5814917" y="2924660"/>
            <a:ext cx="663001" cy="52863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2100" b="1" spc="225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19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4523823" y="3495512"/>
            <a:ext cx="1289605" cy="52863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defTabSz="685800">
              <a:defRPr/>
            </a:pPr>
            <a:r>
              <a:rPr lang="en-US" sz="2100" kern="0" dirty="0">
                <a:solidFill>
                  <a:prstClr val="black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23 + 4 =</a:t>
            </a:r>
            <a:endParaRPr lang="en-US" sz="900" kern="0" dirty="0">
              <a:solidFill>
                <a:prstClr val="black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4523823" y="4065716"/>
            <a:ext cx="1289605" cy="52863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defTabSz="685800">
              <a:defRPr/>
            </a:pPr>
            <a:r>
              <a:rPr lang="en-US" sz="2100" kern="0" dirty="0">
                <a:solidFill>
                  <a:prstClr val="black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13 + 3 =</a:t>
            </a:r>
            <a:endParaRPr lang="en-US" sz="900" kern="0" dirty="0">
              <a:solidFill>
                <a:prstClr val="black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6588359" y="2051920"/>
            <a:ext cx="1317401" cy="52863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defTabSz="685800">
              <a:defRPr/>
            </a:pPr>
            <a:r>
              <a:rPr lang="en-US" sz="2100" kern="0" dirty="0">
                <a:solidFill>
                  <a:prstClr val="black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17 + 2 =</a:t>
            </a:r>
            <a:endParaRPr lang="en-US" sz="900" kern="0" dirty="0">
              <a:solidFill>
                <a:prstClr val="black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6609515" y="2623420"/>
            <a:ext cx="1309607" cy="52863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defTabSz="685800">
              <a:defRPr/>
            </a:pPr>
            <a:r>
              <a:rPr lang="en-US" sz="2100" kern="0" dirty="0">
                <a:solidFill>
                  <a:prstClr val="black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13 + 5 =</a:t>
            </a:r>
            <a:endParaRPr lang="en-US" sz="900" kern="0" dirty="0">
              <a:solidFill>
                <a:prstClr val="black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5813428" y="3495512"/>
            <a:ext cx="663001" cy="52863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2100" b="1" spc="225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27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5813512" y="4065716"/>
            <a:ext cx="662917" cy="52863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2100" b="1" spc="225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16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7905675" y="2051920"/>
            <a:ext cx="751132" cy="52863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2100" b="1" spc="225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19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7919122" y="2623420"/>
            <a:ext cx="737685" cy="52863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2100" b="1" spc="225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18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122846" y="-247681"/>
            <a:ext cx="3440518" cy="1087046"/>
            <a:chOff x="760555" y="-570340"/>
            <a:chExt cx="4587357" cy="1449394"/>
          </a:xfrm>
        </p:grpSpPr>
        <p:sp>
          <p:nvSpPr>
            <p:cNvPr id="52" name="îṩ1iďê">
              <a:extLst>
                <a:ext uri="{FF2B5EF4-FFF2-40B4-BE49-F238E27FC236}">
                  <a16:creationId xmlns:a16="http://schemas.microsoft.com/office/drawing/2014/main" id="{4C1A8ED8-A0A2-453A-B619-5F0D965DBFD0}"/>
                </a:ext>
              </a:extLst>
            </p:cNvPr>
            <p:cNvSpPr/>
            <p:nvPr/>
          </p:nvSpPr>
          <p:spPr bwMode="auto">
            <a:xfrm>
              <a:off x="879454" y="-570340"/>
              <a:ext cx="4199753" cy="1449394"/>
            </a:xfrm>
            <a:custGeom>
              <a:avLst/>
              <a:gdLst>
                <a:gd name="T0" fmla="*/ 36 w 622"/>
                <a:gd name="T1" fmla="*/ 187 h 239"/>
                <a:gd name="T2" fmla="*/ 40 w 622"/>
                <a:gd name="T3" fmla="*/ 187 h 239"/>
                <a:gd name="T4" fmla="*/ 40 w 622"/>
                <a:gd name="T5" fmla="*/ 182 h 239"/>
                <a:gd name="T6" fmla="*/ 71 w 622"/>
                <a:gd name="T7" fmla="*/ 150 h 239"/>
                <a:gd name="T8" fmla="*/ 94 w 622"/>
                <a:gd name="T9" fmla="*/ 159 h 239"/>
                <a:gd name="T10" fmla="*/ 121 w 622"/>
                <a:gd name="T11" fmla="*/ 145 h 239"/>
                <a:gd name="T12" fmla="*/ 148 w 622"/>
                <a:gd name="T13" fmla="*/ 158 h 239"/>
                <a:gd name="T14" fmla="*/ 163 w 622"/>
                <a:gd name="T15" fmla="*/ 152 h 239"/>
                <a:gd name="T16" fmla="*/ 164 w 622"/>
                <a:gd name="T17" fmla="*/ 152 h 239"/>
                <a:gd name="T18" fmla="*/ 163 w 622"/>
                <a:gd name="T19" fmla="*/ 149 h 239"/>
                <a:gd name="T20" fmla="*/ 196 w 622"/>
                <a:gd name="T21" fmla="*/ 116 h 239"/>
                <a:gd name="T22" fmla="*/ 216 w 622"/>
                <a:gd name="T23" fmla="*/ 123 h 239"/>
                <a:gd name="T24" fmla="*/ 242 w 622"/>
                <a:gd name="T25" fmla="*/ 102 h 239"/>
                <a:gd name="T26" fmla="*/ 255 w 622"/>
                <a:gd name="T27" fmla="*/ 105 h 239"/>
                <a:gd name="T28" fmla="*/ 255 w 622"/>
                <a:gd name="T29" fmla="*/ 100 h 239"/>
                <a:gd name="T30" fmla="*/ 306 w 622"/>
                <a:gd name="T31" fmla="*/ 49 h 239"/>
                <a:gd name="T32" fmla="*/ 328 w 622"/>
                <a:gd name="T33" fmla="*/ 54 h 239"/>
                <a:gd name="T34" fmla="*/ 388 w 622"/>
                <a:gd name="T35" fmla="*/ 0 h 239"/>
                <a:gd name="T36" fmla="*/ 448 w 622"/>
                <a:gd name="T37" fmla="*/ 59 h 239"/>
                <a:gd name="T38" fmla="*/ 452 w 622"/>
                <a:gd name="T39" fmla="*/ 59 h 239"/>
                <a:gd name="T40" fmla="*/ 498 w 622"/>
                <a:gd name="T41" fmla="*/ 91 h 239"/>
                <a:gd name="T42" fmla="*/ 531 w 622"/>
                <a:gd name="T43" fmla="*/ 126 h 239"/>
                <a:gd name="T44" fmla="*/ 530 w 622"/>
                <a:gd name="T45" fmla="*/ 136 h 239"/>
                <a:gd name="T46" fmla="*/ 542 w 622"/>
                <a:gd name="T47" fmla="*/ 134 h 239"/>
                <a:gd name="T48" fmla="*/ 582 w 622"/>
                <a:gd name="T49" fmla="*/ 174 h 239"/>
                <a:gd name="T50" fmla="*/ 579 w 622"/>
                <a:gd name="T51" fmla="*/ 188 h 239"/>
                <a:gd name="T52" fmla="*/ 586 w 622"/>
                <a:gd name="T53" fmla="*/ 187 h 239"/>
                <a:gd name="T54" fmla="*/ 622 w 622"/>
                <a:gd name="T55" fmla="*/ 213 h 239"/>
                <a:gd name="T56" fmla="*/ 592 w 622"/>
                <a:gd name="T57" fmla="*/ 239 h 239"/>
                <a:gd name="T58" fmla="*/ 592 w 622"/>
                <a:gd name="T59" fmla="*/ 239 h 239"/>
                <a:gd name="T60" fmla="*/ 36 w 622"/>
                <a:gd name="T61" fmla="*/ 239 h 239"/>
                <a:gd name="T62" fmla="*/ 0 w 622"/>
                <a:gd name="T63" fmla="*/ 213 h 239"/>
                <a:gd name="T64" fmla="*/ 36 w 622"/>
                <a:gd name="T65" fmla="*/ 187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22" h="239">
                  <a:moveTo>
                    <a:pt x="36" y="187"/>
                  </a:moveTo>
                  <a:cubicBezTo>
                    <a:pt x="38" y="187"/>
                    <a:pt x="39" y="187"/>
                    <a:pt x="40" y="187"/>
                  </a:cubicBezTo>
                  <a:cubicBezTo>
                    <a:pt x="40" y="186"/>
                    <a:pt x="40" y="184"/>
                    <a:pt x="40" y="182"/>
                  </a:cubicBezTo>
                  <a:cubicBezTo>
                    <a:pt x="40" y="164"/>
                    <a:pt x="54" y="150"/>
                    <a:pt x="71" y="150"/>
                  </a:cubicBezTo>
                  <a:cubicBezTo>
                    <a:pt x="80" y="150"/>
                    <a:pt x="88" y="154"/>
                    <a:pt x="94" y="159"/>
                  </a:cubicBezTo>
                  <a:cubicBezTo>
                    <a:pt x="100" y="151"/>
                    <a:pt x="110" y="145"/>
                    <a:pt x="121" y="145"/>
                  </a:cubicBezTo>
                  <a:cubicBezTo>
                    <a:pt x="132" y="145"/>
                    <a:pt x="142" y="150"/>
                    <a:pt x="148" y="158"/>
                  </a:cubicBezTo>
                  <a:cubicBezTo>
                    <a:pt x="152" y="155"/>
                    <a:pt x="157" y="152"/>
                    <a:pt x="163" y="152"/>
                  </a:cubicBezTo>
                  <a:cubicBezTo>
                    <a:pt x="163" y="152"/>
                    <a:pt x="163" y="152"/>
                    <a:pt x="164" y="152"/>
                  </a:cubicBezTo>
                  <a:cubicBezTo>
                    <a:pt x="164" y="151"/>
                    <a:pt x="163" y="150"/>
                    <a:pt x="163" y="149"/>
                  </a:cubicBezTo>
                  <a:cubicBezTo>
                    <a:pt x="163" y="131"/>
                    <a:pt x="178" y="116"/>
                    <a:pt x="196" y="116"/>
                  </a:cubicBezTo>
                  <a:cubicBezTo>
                    <a:pt x="203" y="116"/>
                    <a:pt x="210" y="119"/>
                    <a:pt x="216" y="123"/>
                  </a:cubicBezTo>
                  <a:cubicBezTo>
                    <a:pt x="219" y="111"/>
                    <a:pt x="229" y="102"/>
                    <a:pt x="242" y="102"/>
                  </a:cubicBezTo>
                  <a:cubicBezTo>
                    <a:pt x="247" y="102"/>
                    <a:pt x="251" y="103"/>
                    <a:pt x="255" y="105"/>
                  </a:cubicBezTo>
                  <a:cubicBezTo>
                    <a:pt x="255" y="103"/>
                    <a:pt x="255" y="101"/>
                    <a:pt x="255" y="100"/>
                  </a:cubicBezTo>
                  <a:cubicBezTo>
                    <a:pt x="255" y="71"/>
                    <a:pt x="277" y="49"/>
                    <a:pt x="306" y="49"/>
                  </a:cubicBezTo>
                  <a:cubicBezTo>
                    <a:pt x="314" y="49"/>
                    <a:pt x="321" y="51"/>
                    <a:pt x="328" y="54"/>
                  </a:cubicBezTo>
                  <a:cubicBezTo>
                    <a:pt x="331" y="24"/>
                    <a:pt x="357" y="0"/>
                    <a:pt x="388" y="0"/>
                  </a:cubicBezTo>
                  <a:cubicBezTo>
                    <a:pt x="421" y="0"/>
                    <a:pt x="448" y="27"/>
                    <a:pt x="448" y="59"/>
                  </a:cubicBezTo>
                  <a:cubicBezTo>
                    <a:pt x="450" y="59"/>
                    <a:pt x="451" y="59"/>
                    <a:pt x="452" y="59"/>
                  </a:cubicBezTo>
                  <a:cubicBezTo>
                    <a:pt x="473" y="59"/>
                    <a:pt x="491" y="72"/>
                    <a:pt x="498" y="91"/>
                  </a:cubicBezTo>
                  <a:cubicBezTo>
                    <a:pt x="516" y="92"/>
                    <a:pt x="531" y="107"/>
                    <a:pt x="531" y="126"/>
                  </a:cubicBezTo>
                  <a:cubicBezTo>
                    <a:pt x="531" y="129"/>
                    <a:pt x="530" y="133"/>
                    <a:pt x="530" y="136"/>
                  </a:cubicBezTo>
                  <a:cubicBezTo>
                    <a:pt x="534" y="135"/>
                    <a:pt x="538" y="134"/>
                    <a:pt x="542" y="134"/>
                  </a:cubicBezTo>
                  <a:cubicBezTo>
                    <a:pt x="564" y="134"/>
                    <a:pt x="582" y="152"/>
                    <a:pt x="582" y="174"/>
                  </a:cubicBezTo>
                  <a:cubicBezTo>
                    <a:pt x="582" y="179"/>
                    <a:pt x="581" y="183"/>
                    <a:pt x="579" y="188"/>
                  </a:cubicBezTo>
                  <a:cubicBezTo>
                    <a:pt x="581" y="187"/>
                    <a:pt x="584" y="187"/>
                    <a:pt x="586" y="187"/>
                  </a:cubicBezTo>
                  <a:cubicBezTo>
                    <a:pt x="606" y="187"/>
                    <a:pt x="622" y="199"/>
                    <a:pt x="622" y="213"/>
                  </a:cubicBezTo>
                  <a:cubicBezTo>
                    <a:pt x="622" y="226"/>
                    <a:pt x="609" y="237"/>
                    <a:pt x="592" y="239"/>
                  </a:cubicBezTo>
                  <a:cubicBezTo>
                    <a:pt x="592" y="239"/>
                    <a:pt x="592" y="239"/>
                    <a:pt x="592" y="239"/>
                  </a:cubicBezTo>
                  <a:cubicBezTo>
                    <a:pt x="36" y="239"/>
                    <a:pt x="36" y="239"/>
                    <a:pt x="36" y="239"/>
                  </a:cubicBezTo>
                  <a:cubicBezTo>
                    <a:pt x="16" y="239"/>
                    <a:pt x="0" y="228"/>
                    <a:pt x="0" y="213"/>
                  </a:cubicBezTo>
                  <a:cubicBezTo>
                    <a:pt x="0" y="199"/>
                    <a:pt x="16" y="187"/>
                    <a:pt x="36" y="18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/>
            <a:lstStyle/>
            <a:p>
              <a:pPr algn="ctr" defTabSz="685800">
                <a:defRPr/>
              </a:pPr>
              <a:endParaRPr sz="1350" kern="0">
                <a:solidFill>
                  <a:srgbClr val="000000"/>
                </a:solidFill>
                <a:latin typeface="zihun7hao-wennuantongzhiti" panose="020F0502020204030204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760555" y="71904"/>
              <a:ext cx="458735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defRPr/>
              </a:pPr>
              <a:r>
                <a:rPr lang="en-US" sz="30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Thu </a:t>
              </a:r>
              <a:r>
                <a:rPr lang="en-US" sz="30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hoạch</a:t>
              </a:r>
              <a:r>
                <a:rPr lang="en-US" sz="30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0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xoài</a:t>
              </a:r>
              <a:endParaRPr lang="en-US" sz="3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83929" l="25385" r="85000"/>
                    </a14:imgEffect>
                  </a14:imgLayer>
                </a14:imgProps>
              </a:ext>
            </a:extLst>
          </a:blip>
          <a:srcRect l="25384" t="9793" r="11808" b="17394"/>
          <a:stretch/>
        </p:blipFill>
        <p:spPr>
          <a:xfrm rot="1861370">
            <a:off x="992409" y="1722392"/>
            <a:ext cx="648786" cy="810000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83929" l="25385" r="85000"/>
                    </a14:imgEffect>
                  </a14:imgLayer>
                </a14:imgProps>
              </a:ext>
            </a:extLst>
          </a:blip>
          <a:srcRect l="25384" t="9793" r="11808" b="17394"/>
          <a:stretch/>
        </p:blipFill>
        <p:spPr>
          <a:xfrm rot="1861370">
            <a:off x="1822984" y="1235447"/>
            <a:ext cx="648786" cy="810000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83929" l="25385" r="85000"/>
                    </a14:imgEffect>
                  </a14:imgLayer>
                </a14:imgProps>
              </a:ext>
            </a:extLst>
          </a:blip>
          <a:srcRect l="25384" t="9793" r="11808" b="17394"/>
          <a:stretch/>
        </p:blipFill>
        <p:spPr>
          <a:xfrm rot="1861370">
            <a:off x="452193" y="2462134"/>
            <a:ext cx="648786" cy="810000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83929" l="25385" r="85000"/>
                    </a14:imgEffect>
                  </a14:imgLayer>
                </a14:imgProps>
              </a:ext>
            </a:extLst>
          </a:blip>
          <a:srcRect l="25384" t="9793" r="11808" b="17394"/>
          <a:stretch/>
        </p:blipFill>
        <p:spPr>
          <a:xfrm rot="1861370">
            <a:off x="1228910" y="2689814"/>
            <a:ext cx="648786" cy="810000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83929" l="25385" r="85000"/>
                    </a14:imgEffect>
                  </a14:imgLayer>
                </a14:imgProps>
              </a:ext>
            </a:extLst>
          </a:blip>
          <a:srcRect l="25384" t="9793" r="11808" b="17394"/>
          <a:stretch/>
        </p:blipFill>
        <p:spPr>
          <a:xfrm rot="1861370">
            <a:off x="2679185" y="1640978"/>
            <a:ext cx="648786" cy="810000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83929" l="25385" r="85000"/>
                    </a14:imgEffect>
                  </a14:imgLayer>
                </a14:imgProps>
              </a:ext>
            </a:extLst>
          </a:blip>
          <a:srcRect l="25384" t="9793" r="11808" b="17394"/>
          <a:stretch/>
        </p:blipFill>
        <p:spPr>
          <a:xfrm rot="1861370">
            <a:off x="3699346" y="2407427"/>
            <a:ext cx="648786" cy="810000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83929" l="25385" r="85000"/>
                    </a14:imgEffect>
                  </a14:imgLayer>
                </a14:imgProps>
              </a:ext>
            </a:extLst>
          </a:blip>
          <a:srcRect l="25384" t="9793" r="11808" b="17394"/>
          <a:stretch/>
        </p:blipFill>
        <p:spPr>
          <a:xfrm rot="1861370">
            <a:off x="1946575" y="2123655"/>
            <a:ext cx="648786" cy="810000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83929" l="25385" r="85000"/>
                    </a14:imgEffect>
                  </a14:imgLayer>
                </a14:imgProps>
              </a:ext>
            </a:extLst>
          </a:blip>
          <a:srcRect l="25384" t="9793" r="11808" b="17394"/>
          <a:stretch/>
        </p:blipFill>
        <p:spPr>
          <a:xfrm rot="1861370">
            <a:off x="2952628" y="2294384"/>
            <a:ext cx="648786" cy="8100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07249" y="4454827"/>
            <a:ext cx="271363" cy="286579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14226" y="4476128"/>
            <a:ext cx="271363" cy="286579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33245" y="4405502"/>
            <a:ext cx="271363" cy="286579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92473" y="4470426"/>
            <a:ext cx="271363" cy="286579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63852" y="4334078"/>
            <a:ext cx="271363" cy="286579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57014" y="4363845"/>
            <a:ext cx="271363" cy="286579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63565" y="4419451"/>
            <a:ext cx="271363" cy="286579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88349" y="4467323"/>
            <a:ext cx="271363" cy="28657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85437" y="3714424"/>
            <a:ext cx="1716470" cy="1480806"/>
          </a:xfrm>
          <a:prstGeom prst="rect">
            <a:avLst/>
          </a:prstGeom>
        </p:spPr>
      </p:pic>
      <p:sp>
        <p:nvSpPr>
          <p:cNvPr id="39" name="Rounded Rectangle 38"/>
          <p:cNvSpPr/>
          <p:nvPr/>
        </p:nvSpPr>
        <p:spPr>
          <a:xfrm>
            <a:off x="6609515" y="3193987"/>
            <a:ext cx="1309607" cy="52863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defTabSz="685800">
              <a:defRPr/>
            </a:pPr>
            <a:r>
              <a:rPr lang="en-US" sz="2100" kern="0" dirty="0">
                <a:solidFill>
                  <a:prstClr val="black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33 + 2 =</a:t>
            </a:r>
            <a:endParaRPr lang="en-US" sz="900" kern="0" dirty="0">
              <a:solidFill>
                <a:prstClr val="black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7919122" y="3193987"/>
            <a:ext cx="737685" cy="52863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2100" b="1" spc="225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35</a:t>
            </a: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83929" l="25385" r="85000"/>
                    </a14:imgEffect>
                  </a14:imgLayer>
                </a14:imgProps>
              </a:ext>
            </a:extLst>
          </a:blip>
          <a:srcRect l="25384" t="9793" r="11808" b="17394"/>
          <a:stretch/>
        </p:blipFill>
        <p:spPr>
          <a:xfrm rot="1861370">
            <a:off x="2339884" y="2856510"/>
            <a:ext cx="648786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385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00"/>
                            </p:stCondLst>
                            <p:childTnLst>
                              <p:par>
                                <p:cTn id="134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44" grpId="0" animBg="1"/>
      <p:bldP spid="45" grpId="0" animBg="1"/>
      <p:bldP spid="46" grpId="0" animBg="1"/>
      <p:bldP spid="47" grpId="0" animBg="1"/>
      <p:bldP spid="4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43032" y="-1"/>
            <a:ext cx="9296400" cy="1878863"/>
          </a:xfrm>
          <a:prstGeom prst="rect">
            <a:avLst/>
          </a:prstGeom>
          <a:solidFill>
            <a:srgbClr val="90D0EC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 rot="21388221">
            <a:off x="-4108" y="140955"/>
            <a:ext cx="2088115" cy="1328801"/>
            <a:chOff x="1143000" y="742950"/>
            <a:chExt cx="3962400" cy="2521527"/>
          </a:xfrm>
        </p:grpSpPr>
        <p:sp>
          <p:nvSpPr>
            <p:cNvPr id="5" name="Cloud 4"/>
            <p:cNvSpPr/>
            <p:nvPr/>
          </p:nvSpPr>
          <p:spPr>
            <a:xfrm>
              <a:off x="1143000" y="742950"/>
              <a:ext cx="3962400" cy="2521527"/>
            </a:xfrm>
            <a:prstGeom prst="cloud">
              <a:avLst/>
            </a:prstGeom>
            <a:solidFill>
              <a:srgbClr val="FFCF37"/>
            </a:solidFill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6" name="Cloud 5"/>
            <p:cNvSpPr/>
            <p:nvPr/>
          </p:nvSpPr>
          <p:spPr>
            <a:xfrm>
              <a:off x="1280432" y="830406"/>
              <a:ext cx="3687536" cy="2346614"/>
            </a:xfrm>
            <a:prstGeom prst="cloud">
              <a:avLst/>
            </a:prstGeom>
            <a:solidFill>
              <a:srgbClr val="FFCF37"/>
            </a:solidFill>
            <a:ln w="38100"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 rot="20944908">
            <a:off x="378787" y="1164442"/>
            <a:ext cx="1726223" cy="511053"/>
          </a:xfrm>
        </p:spPr>
        <p:txBody>
          <a:bodyPr>
            <a:prstTxWarp prst="textArchUp">
              <a:avLst/>
            </a:prstTxWarp>
            <a:noAutofit/>
          </a:bodyPr>
          <a:lstStyle/>
          <a:p>
            <a:r>
              <a:rPr lang="en-US" sz="3200" b="1" smtClean="0">
                <a:latin typeface="Arial" pitchFamily="34" charset="0"/>
                <a:cs typeface="Arial" pitchFamily="34" charset="0"/>
              </a:rPr>
              <a:t>Chủ đề</a:t>
            </a:r>
            <a:br>
              <a:rPr lang="en-US" sz="3200" b="1" smtClean="0">
                <a:latin typeface="Arial" pitchFamily="34" charset="0"/>
                <a:cs typeface="Arial" pitchFamily="34" charset="0"/>
              </a:rPr>
            </a:br>
            <a:r>
              <a:rPr lang="en-US" sz="3200" b="1" smtClean="0">
                <a:latin typeface="Arial" pitchFamily="34" charset="0"/>
                <a:cs typeface="Arial" pitchFamily="34" charset="0"/>
              </a:rPr>
              <a:t>8</a:t>
            </a:r>
            <a:endParaRPr lang="en-US" sz="3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06689" y="328301"/>
            <a:ext cx="7220884" cy="103105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800" b="1" spc="5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PHÉP CỘNG, PHÉP TRỪ (không nhớ) </a:t>
            </a:r>
          </a:p>
          <a:p>
            <a:pPr>
              <a:spcBef>
                <a:spcPts val="600"/>
              </a:spcBef>
            </a:pPr>
            <a:r>
              <a:rPr lang="en-US" sz="2800" b="1" spc="5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TRONG PHẠM VI 100</a:t>
            </a:r>
            <a:endParaRPr lang="en-US" sz="2800" b="1" spc="5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04800" y="1980294"/>
            <a:ext cx="8458200" cy="1686346"/>
            <a:chOff x="304800" y="2038350"/>
            <a:chExt cx="8458200" cy="1473493"/>
          </a:xfrm>
        </p:grpSpPr>
        <p:sp>
          <p:nvSpPr>
            <p:cNvPr id="12" name="Rounded Rectangle 11"/>
            <p:cNvSpPr/>
            <p:nvPr/>
          </p:nvSpPr>
          <p:spPr>
            <a:xfrm>
              <a:off x="304800" y="2038350"/>
              <a:ext cx="8458200" cy="1473493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415636" y="2111087"/>
              <a:ext cx="8229600" cy="12980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506930" y="2009481"/>
            <a:ext cx="21477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latin typeface="Arial" pitchFamily="34" charset="0"/>
                <a:cs typeface="Arial" pitchFamily="34" charset="0"/>
              </a:rPr>
              <a:t>Bài 29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16231" y="2556668"/>
            <a:ext cx="58864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PHÉP CỘNG SỐ CÓ HAI CHỮ SỐ VỚI SỐ CÓ HAI CHỮ SỐ</a:t>
            </a:r>
            <a:endParaRPr lang="en-US" sz="2800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448" y="3666640"/>
            <a:ext cx="4037976" cy="1421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789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28600" y="990546"/>
            <a:ext cx="4609851" cy="3776496"/>
          </a:xfrm>
          <a:prstGeom prst="roundRect">
            <a:avLst/>
          </a:prstGeom>
          <a:solidFill>
            <a:srgbClr val="FEF7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325664"/>
            <a:ext cx="3054002" cy="1600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4686" y="-554265"/>
            <a:ext cx="6327775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67844"/>
            <a:ext cx="1149524" cy="1831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762" y="967844"/>
            <a:ext cx="1149524" cy="1831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524" y="967844"/>
            <a:ext cx="1149524" cy="1831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7" r="50864" b="50000"/>
          <a:stretch/>
        </p:blipFill>
        <p:spPr bwMode="auto">
          <a:xfrm>
            <a:off x="3180304" y="886289"/>
            <a:ext cx="152400" cy="1671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7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27" t="53990" r="52124"/>
          <a:stretch/>
        </p:blipFill>
        <p:spPr bwMode="auto">
          <a:xfrm>
            <a:off x="3178610" y="2651221"/>
            <a:ext cx="139700" cy="1537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7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27" t="53990" r="52124"/>
          <a:stretch/>
        </p:blipFill>
        <p:spPr bwMode="auto">
          <a:xfrm>
            <a:off x="3470710" y="2651221"/>
            <a:ext cx="139700" cy="1537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7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27" t="53990" r="52124"/>
          <a:stretch/>
        </p:blipFill>
        <p:spPr bwMode="auto">
          <a:xfrm>
            <a:off x="3733800" y="2651221"/>
            <a:ext cx="139700" cy="1537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7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27" t="53990" r="52124"/>
          <a:stretch/>
        </p:blipFill>
        <p:spPr bwMode="auto">
          <a:xfrm>
            <a:off x="4021504" y="2651221"/>
            <a:ext cx="139700" cy="1537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7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27" t="53990" r="52124"/>
          <a:stretch/>
        </p:blipFill>
        <p:spPr bwMode="auto">
          <a:xfrm>
            <a:off x="4309208" y="2651221"/>
            <a:ext cx="139700" cy="1537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66800" y="4130895"/>
            <a:ext cx="266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32 + 15 = ?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046761" y="4111845"/>
            <a:ext cx="731489" cy="584775"/>
          </a:xfrm>
          <a:prstGeom prst="rect">
            <a:avLst/>
          </a:prstGeom>
          <a:solidFill>
            <a:srgbClr val="FEF76E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47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7199965"/>
              </p:ext>
            </p:extLst>
          </p:nvPr>
        </p:nvGraphicFramePr>
        <p:xfrm>
          <a:off x="5486400" y="514350"/>
          <a:ext cx="3276600" cy="24922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6997">
                <a:tc>
                  <a:txBody>
                    <a:bodyPr/>
                    <a:lstStyle/>
                    <a:p>
                      <a:pPr algn="ctr"/>
                      <a:r>
                        <a:rPr lang="en-US" sz="32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Chục</a:t>
                      </a:r>
                      <a:endParaRPr lang="en-US" sz="32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76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Đơn</a:t>
                      </a:r>
                      <a:r>
                        <a:rPr lang="en-US" sz="3200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vị</a:t>
                      </a:r>
                      <a:endParaRPr lang="en-US" sz="32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0877"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2224"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288312" y="1094221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543800" y="1094221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947226" y="1437487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543800" y="1649572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295572" y="2335372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543800" y="2335372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278582" y="3129975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32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257800" y="3712019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15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940300" y="3402448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5275118" y="4222750"/>
            <a:ext cx="820882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5435600" y="424815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651500" y="4245994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057900" y="3260430"/>
            <a:ext cx="31369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itchFamily="34" charset="0"/>
              <a:buChar char="•"/>
            </a:pPr>
            <a:r>
              <a:rPr lang="en-US" sz="2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 cộng 5 bằng 7, viết 7.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en-US" sz="2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 cộng 1 bằng 4, viết 4.</a:t>
            </a:r>
            <a:endParaRPr lang="en-US" sz="24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295572" y="1644075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84" y="2491865"/>
            <a:ext cx="993601" cy="180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7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7" r="50864" b="50000"/>
          <a:stretch/>
        </p:blipFill>
        <p:spPr bwMode="auto">
          <a:xfrm>
            <a:off x="3472358" y="894334"/>
            <a:ext cx="152400" cy="1671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3032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3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5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9" dur="500" fill="hold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0" dur="500" fill="hold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1" dur="500" fill="hold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3" grpId="0" animBg="1"/>
      <p:bldP spid="12" grpId="0"/>
      <p:bldP spid="26" grpId="0"/>
      <p:bldP spid="27" grpId="0"/>
      <p:bldP spid="28" grpId="0"/>
      <p:bldP spid="29" grpId="0"/>
      <p:bldP spid="30" grpId="0"/>
      <p:bldP spid="32" grpId="0"/>
      <p:bldP spid="33" grpId="0"/>
      <p:bldP spid="34" grpId="0"/>
      <p:bldP spid="36" grpId="0"/>
      <p:bldP spid="39" grpId="0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28600" y="990546"/>
            <a:ext cx="4609851" cy="3776496"/>
          </a:xfrm>
          <a:prstGeom prst="roundRect">
            <a:avLst/>
          </a:prstGeom>
          <a:solidFill>
            <a:srgbClr val="FFFB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325664"/>
            <a:ext cx="3054002" cy="1600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4686" y="-554265"/>
            <a:ext cx="6327775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66800" y="4130895"/>
            <a:ext cx="266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24 + 30 = ?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103909" y="4111845"/>
            <a:ext cx="731489" cy="584775"/>
          </a:xfrm>
          <a:prstGeom prst="rect">
            <a:avLst/>
          </a:prstGeom>
          <a:solidFill>
            <a:srgbClr val="FFFBA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54</a:t>
            </a:r>
            <a:endParaRPr lang="en-US" sz="32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0437444"/>
              </p:ext>
            </p:extLst>
          </p:nvPr>
        </p:nvGraphicFramePr>
        <p:xfrm>
          <a:off x="5486400" y="514350"/>
          <a:ext cx="3276600" cy="24922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6997">
                <a:tc>
                  <a:txBody>
                    <a:bodyPr/>
                    <a:lstStyle/>
                    <a:p>
                      <a:pPr algn="ctr"/>
                      <a:r>
                        <a:rPr lang="en-US" sz="32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Chục</a:t>
                      </a:r>
                      <a:endParaRPr lang="en-US" sz="32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76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Đơn</a:t>
                      </a:r>
                      <a:r>
                        <a:rPr lang="en-US" sz="3200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vị</a:t>
                      </a:r>
                      <a:endParaRPr lang="en-US" sz="32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0877"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2224"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288312" y="1094221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543800" y="1094221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947226" y="1437487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543800" y="1649572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295572" y="2335372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543800" y="2335372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278582" y="3129975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24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257800" y="3712019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30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940300" y="3402448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5275118" y="4222750"/>
            <a:ext cx="820882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5435600" y="424815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651500" y="4245994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057900" y="3260430"/>
            <a:ext cx="31369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itchFamily="34" charset="0"/>
              <a:buChar char="•"/>
            </a:pPr>
            <a:r>
              <a:rPr lang="en-US" sz="2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 cộng 0 bằng 4, viết 4.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en-US" sz="2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 cộng 3 bằng 5, viết 5.</a:t>
            </a:r>
            <a:endParaRPr lang="en-US" sz="24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790" y="1987983"/>
            <a:ext cx="357478" cy="389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6915" y="5391150"/>
            <a:ext cx="643285" cy="701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0880" y="5830129"/>
            <a:ext cx="643285" cy="701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5612" y="5830129"/>
            <a:ext cx="643285" cy="701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6385" y="6273771"/>
            <a:ext cx="643285" cy="701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1117" y="6273771"/>
            <a:ext cx="643285" cy="701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6280" y="6273771"/>
            <a:ext cx="643285" cy="701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9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7518" y="6765039"/>
            <a:ext cx="643285" cy="701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2250" y="6765039"/>
            <a:ext cx="643285" cy="701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413" y="6765039"/>
            <a:ext cx="643285" cy="701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659" y="6765039"/>
            <a:ext cx="643285" cy="701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900" y="1200150"/>
            <a:ext cx="1249560" cy="1130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594" y="1235481"/>
            <a:ext cx="1249560" cy="1130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2785" y="1987983"/>
            <a:ext cx="357478" cy="389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551" y="1987983"/>
            <a:ext cx="357478" cy="389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987983"/>
            <a:ext cx="357478" cy="389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5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8219" y="5434338"/>
            <a:ext cx="593589" cy="724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3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1720" y="5827750"/>
            <a:ext cx="593589" cy="724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4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935" y="5827750"/>
            <a:ext cx="593589" cy="724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0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948" y="6250764"/>
            <a:ext cx="593589" cy="724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9191" y="6250764"/>
            <a:ext cx="593589" cy="724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4406" y="6250764"/>
            <a:ext cx="593589" cy="724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1967" y="6717305"/>
            <a:ext cx="593589" cy="724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7182" y="6717305"/>
            <a:ext cx="593589" cy="724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8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1425" y="6717305"/>
            <a:ext cx="593589" cy="724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9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640" y="6717305"/>
            <a:ext cx="593589" cy="724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414" y="2540145"/>
            <a:ext cx="1249772" cy="1154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6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4690" y="2540145"/>
            <a:ext cx="1249772" cy="1154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7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966" y="2540145"/>
            <a:ext cx="1249772" cy="1154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0" name="TextBox 49"/>
          <p:cNvSpPr txBox="1"/>
          <p:nvPr/>
        </p:nvSpPr>
        <p:spPr>
          <a:xfrm>
            <a:off x="6287326" y="1669915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4406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6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2" dur="500" fill="hold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3" dur="500" fill="hold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3" grpId="0" animBg="1"/>
      <p:bldP spid="12" grpId="0"/>
      <p:bldP spid="26" grpId="0"/>
      <p:bldP spid="27" grpId="0"/>
      <p:bldP spid="28" grpId="0"/>
      <p:bldP spid="29" grpId="0"/>
      <p:bldP spid="30" grpId="0"/>
      <p:bldP spid="32" grpId="0"/>
      <p:bldP spid="33" grpId="0"/>
      <p:bldP spid="34" grpId="0"/>
      <p:bldP spid="36" grpId="0"/>
      <p:bldP spid="39" grpId="0"/>
      <p:bldP spid="5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473200"/>
            <a:ext cx="8137583" cy="1858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47750"/>
            <a:ext cx="3305894" cy="1851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5024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>
            <a:spLocks noGrp="1"/>
          </p:cNvSpPr>
          <p:nvPr>
            <p:ph type="title"/>
          </p:nvPr>
        </p:nvSpPr>
        <p:spPr>
          <a:xfrm>
            <a:off x="1918748" y="-165663"/>
            <a:ext cx="6619009" cy="1346200"/>
          </a:xfrm>
        </p:spPr>
        <p:txBody>
          <a:bodyPr>
            <a:noAutofit/>
          </a:bodyPr>
          <a:lstStyle/>
          <a:p>
            <a:pPr algn="just"/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Tính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319806" y="251179"/>
            <a:ext cx="533400" cy="5334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1</a:t>
            </a:r>
            <a:endParaRPr lang="en-US" sz="24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67406" y="1252511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41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14794" y="1252511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15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11680" y="1252511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56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93796" y="2136312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11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24200" y="2148185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30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35600" y="2133671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31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8710" y="1698914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+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546098" y="1698914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42984" y="1698914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2667000" y="1210299"/>
            <a:ext cx="0" cy="2690417"/>
          </a:xfrm>
          <a:prstGeom prst="line">
            <a:avLst/>
          </a:prstGeom>
          <a:ln w="19050">
            <a:solidFill>
              <a:srgbClr val="0070C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572000" y="1210299"/>
            <a:ext cx="0" cy="2690417"/>
          </a:xfrm>
          <a:prstGeom prst="line">
            <a:avLst/>
          </a:prstGeom>
          <a:ln w="19050">
            <a:solidFill>
              <a:srgbClr val="0070C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938806" y="2952750"/>
            <a:ext cx="12954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886194" y="2952750"/>
            <a:ext cx="12954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959280" y="2952750"/>
            <a:ext cx="12954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6553200" y="1210299"/>
            <a:ext cx="0" cy="2690417"/>
          </a:xfrm>
          <a:prstGeom prst="line">
            <a:avLst/>
          </a:prstGeom>
          <a:ln w="19050">
            <a:solidFill>
              <a:srgbClr val="0070C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7133779" y="1252511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60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141032" y="2114550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29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553200" y="1698914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en-US" sz="40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6981379" y="2952750"/>
            <a:ext cx="12954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5437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t="35056"/>
          <a:stretch/>
        </p:blipFill>
        <p:spPr>
          <a:xfrm>
            <a:off x="492888" y="1504950"/>
            <a:ext cx="8158223" cy="1676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r="69617" b="70635"/>
          <a:stretch/>
        </p:blipFill>
        <p:spPr>
          <a:xfrm>
            <a:off x="762000" y="590550"/>
            <a:ext cx="3733800" cy="759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332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 txBox="1">
            <a:spLocks/>
          </p:cNvSpPr>
          <p:nvPr/>
        </p:nvSpPr>
        <p:spPr>
          <a:xfrm>
            <a:off x="567916" y="-172271"/>
            <a:ext cx="797011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smtClean="0">
                <a:latin typeface="Arial" pitchFamily="34" charset="0"/>
                <a:cs typeface="Arial" pitchFamily="34" charset="0"/>
              </a:rPr>
              <a:t>Tìm chỗ đỗ cho trực thăng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34516" y="35382"/>
            <a:ext cx="533400" cy="5334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3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838200" y="3559169"/>
            <a:ext cx="1504973" cy="1688747"/>
            <a:chOff x="838200" y="3559169"/>
            <a:chExt cx="1504973" cy="1688747"/>
          </a:xfrm>
        </p:grpSpPr>
        <p:grpSp>
          <p:nvGrpSpPr>
            <p:cNvPr id="13" name="Group 12"/>
            <p:cNvGrpSpPr/>
            <p:nvPr/>
          </p:nvGrpSpPr>
          <p:grpSpPr>
            <a:xfrm>
              <a:off x="838200" y="3559169"/>
              <a:ext cx="1504973" cy="1504973"/>
              <a:chOff x="838200" y="3486150"/>
              <a:chExt cx="1504973" cy="1504973"/>
            </a:xfrm>
          </p:grpSpPr>
          <p:sp>
            <p:nvSpPr>
              <p:cNvPr id="12" name="Oval 11"/>
              <p:cNvSpPr/>
              <p:nvPr/>
            </p:nvSpPr>
            <p:spPr>
              <a:xfrm>
                <a:off x="838200" y="3486150"/>
                <a:ext cx="1504973" cy="1504973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Title 4"/>
              <p:cNvSpPr txBox="1">
                <a:spLocks/>
              </p:cNvSpPr>
              <p:nvPr/>
            </p:nvSpPr>
            <p:spPr>
              <a:xfrm>
                <a:off x="1171586" y="3810011"/>
                <a:ext cx="838200" cy="85725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6000" smtClean="0">
                    <a:ln w="76200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H</a:t>
                </a:r>
                <a:endParaRPr lang="en-US" sz="6000">
                  <a:ln w="76200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47" name="Title 4"/>
            <p:cNvSpPr txBox="1">
              <a:spLocks/>
            </p:cNvSpPr>
            <p:nvPr/>
          </p:nvSpPr>
          <p:spPr>
            <a:xfrm>
              <a:off x="1276860" y="4390666"/>
              <a:ext cx="609112" cy="85725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800" b="1" smtClean="0">
                  <a:latin typeface="Arial" pitchFamily="34" charset="0"/>
                  <a:cs typeface="Arial" pitchFamily="34" charset="0"/>
                </a:rPr>
                <a:t>67</a:t>
              </a:r>
              <a:endParaRPr lang="en-US" sz="2800" b="1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051788" y="3559169"/>
            <a:ext cx="1504973" cy="1679222"/>
            <a:chOff x="4051788" y="3559169"/>
            <a:chExt cx="1504973" cy="1679222"/>
          </a:xfrm>
        </p:grpSpPr>
        <p:grpSp>
          <p:nvGrpSpPr>
            <p:cNvPr id="44" name="Group 43"/>
            <p:cNvGrpSpPr/>
            <p:nvPr/>
          </p:nvGrpSpPr>
          <p:grpSpPr>
            <a:xfrm>
              <a:off x="4051788" y="3559169"/>
              <a:ext cx="1504973" cy="1504973"/>
              <a:chOff x="838200" y="3486150"/>
              <a:chExt cx="1504973" cy="1504973"/>
            </a:xfrm>
          </p:grpSpPr>
          <p:sp>
            <p:nvSpPr>
              <p:cNvPr id="45" name="Oval 44"/>
              <p:cNvSpPr/>
              <p:nvPr/>
            </p:nvSpPr>
            <p:spPr>
              <a:xfrm>
                <a:off x="838200" y="3486150"/>
                <a:ext cx="1504973" cy="1504973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Title 4"/>
              <p:cNvSpPr txBox="1">
                <a:spLocks/>
              </p:cNvSpPr>
              <p:nvPr/>
            </p:nvSpPr>
            <p:spPr>
              <a:xfrm>
                <a:off x="1171586" y="3810011"/>
                <a:ext cx="838200" cy="85725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6000" smtClean="0">
                    <a:ln w="76200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H</a:t>
                </a:r>
                <a:endParaRPr lang="en-US" sz="6000">
                  <a:ln w="76200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48" name="Title 4"/>
            <p:cNvSpPr txBox="1">
              <a:spLocks/>
            </p:cNvSpPr>
            <p:nvPr/>
          </p:nvSpPr>
          <p:spPr>
            <a:xfrm>
              <a:off x="4487018" y="4381141"/>
              <a:ext cx="609112" cy="85725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800" b="1" smtClean="0">
                  <a:latin typeface="Arial" pitchFamily="34" charset="0"/>
                  <a:cs typeface="Arial" pitchFamily="34" charset="0"/>
                </a:rPr>
                <a:t>90</a:t>
              </a:r>
              <a:endParaRPr lang="en-US" sz="2800" b="1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7023543" y="3559169"/>
            <a:ext cx="1504973" cy="1704981"/>
            <a:chOff x="7023543" y="3559169"/>
            <a:chExt cx="1504973" cy="1704981"/>
          </a:xfrm>
        </p:grpSpPr>
        <p:grpSp>
          <p:nvGrpSpPr>
            <p:cNvPr id="41" name="Group 40"/>
            <p:cNvGrpSpPr/>
            <p:nvPr/>
          </p:nvGrpSpPr>
          <p:grpSpPr>
            <a:xfrm>
              <a:off x="7023543" y="3559169"/>
              <a:ext cx="1504973" cy="1504973"/>
              <a:chOff x="838200" y="3486150"/>
              <a:chExt cx="1504973" cy="1504973"/>
            </a:xfrm>
          </p:grpSpPr>
          <p:sp>
            <p:nvSpPr>
              <p:cNvPr id="42" name="Oval 41"/>
              <p:cNvSpPr/>
              <p:nvPr/>
            </p:nvSpPr>
            <p:spPr>
              <a:xfrm>
                <a:off x="838200" y="3486150"/>
                <a:ext cx="1504973" cy="1504973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Title 4"/>
              <p:cNvSpPr txBox="1">
                <a:spLocks/>
              </p:cNvSpPr>
              <p:nvPr/>
            </p:nvSpPr>
            <p:spPr>
              <a:xfrm>
                <a:off x="1171586" y="3810011"/>
                <a:ext cx="838200" cy="85725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6000" smtClean="0">
                    <a:ln w="76200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H</a:t>
                </a:r>
                <a:endParaRPr lang="en-US" sz="6000">
                  <a:ln w="76200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49" name="Title 4"/>
            <p:cNvSpPr txBox="1">
              <a:spLocks/>
            </p:cNvSpPr>
            <p:nvPr/>
          </p:nvSpPr>
          <p:spPr>
            <a:xfrm>
              <a:off x="7467600" y="4406900"/>
              <a:ext cx="609112" cy="85725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800" b="1" smtClean="0">
                  <a:latin typeface="Arial" pitchFamily="34" charset="0"/>
                  <a:cs typeface="Arial" pitchFamily="34" charset="0"/>
                </a:rPr>
                <a:t>79</a:t>
              </a:r>
              <a:endParaRPr lang="en-US" sz="2800" b="1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8" name="Tieng-may-bay-truc-thang-keu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55110.7616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525000" y="1981200"/>
            <a:ext cx="609600" cy="609600"/>
          </a:xfrm>
          <a:prstGeom prst="rect">
            <a:avLst/>
          </a:prstGeom>
        </p:spPr>
      </p:pic>
      <p:pic>
        <p:nvPicPr>
          <p:cNvPr id="54" name="Tieng-may-bay-truc-thang-keu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55110.7616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677400" y="3578230"/>
            <a:ext cx="609600" cy="609600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88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297"/>
          <a:stretch/>
        </p:blipFill>
        <p:spPr bwMode="auto">
          <a:xfrm>
            <a:off x="5912733" y="101600"/>
            <a:ext cx="3109734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88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320" r="38502"/>
          <a:stretch/>
        </p:blipFill>
        <p:spPr bwMode="auto">
          <a:xfrm>
            <a:off x="3864718" y="76200"/>
            <a:ext cx="1879112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88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2077"/>
          <a:stretch/>
        </p:blipFill>
        <p:spPr bwMode="auto">
          <a:xfrm>
            <a:off x="384032" y="76200"/>
            <a:ext cx="32131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" name="Tieng-may-bay-truc-thang-keu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55110.7616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501352" y="28003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992803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6.05312E-7 L 0.68229 0.40395 " pathEditMode="relative" rAng="0" ptsTypes="AA">
                                      <p:cBhvr>
                                        <p:cTn id="7" dur="2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115" y="20198"/>
                                    </p:animMotion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5023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7.40741E-7 L -0.33368 0.3888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84" y="19444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5023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"/>
                </p:tgtEl>
              </p:cMediaNode>
            </p:audi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46914E-6 L -0.31667 0.4135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33" y="20679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5023" fill="hold"/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1715</TotalTime>
  <Words>444</Words>
  <Application>Microsoft Office PowerPoint</Application>
  <PresentationFormat>On-screen Show (16:9)</PresentationFormat>
  <Paragraphs>121</Paragraphs>
  <Slides>15</Slides>
  <Notes>10</Notes>
  <HiddenSlides>0</HiddenSlides>
  <MMClips>3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15</vt:i4>
      </vt:variant>
    </vt:vector>
  </HeadingPairs>
  <TitlesOfParts>
    <vt:vector size="28" baseType="lpstr">
      <vt:lpstr>.VnArial</vt:lpstr>
      <vt:lpstr>Arabia</vt:lpstr>
      <vt:lpstr>Arial</vt:lpstr>
      <vt:lpstr>Arial-Rounded</vt:lpstr>
      <vt:lpstr>Calibri</vt:lpstr>
      <vt:lpstr>Calibri Light</vt:lpstr>
      <vt:lpstr>Cambria</vt:lpstr>
      <vt:lpstr>等线</vt:lpstr>
      <vt:lpstr>zihun7hao-wennuantongzhiti</vt:lpstr>
      <vt:lpstr>Office Theme</vt:lpstr>
      <vt:lpstr>1_Office Theme</vt:lpstr>
      <vt:lpstr>2_Office Theme</vt:lpstr>
      <vt:lpstr>3_Office Theme</vt:lpstr>
      <vt:lpstr>PowerPoint Presentation</vt:lpstr>
      <vt:lpstr>PowerPoint Presentation</vt:lpstr>
      <vt:lpstr>Chủ đề 8</vt:lpstr>
      <vt:lpstr>PowerPoint Presentation</vt:lpstr>
      <vt:lpstr>PowerPoint Presentation</vt:lpstr>
      <vt:lpstr>PowerPoint Presentation</vt:lpstr>
      <vt:lpstr>Tính</vt:lpstr>
      <vt:lpstr>PowerPoint Presentation</vt:lpstr>
      <vt:lpstr>PowerPoint Presentation</vt:lpstr>
      <vt:lpstr>PowerPoint Presentation</vt:lpstr>
      <vt:lpstr>PowerPoint Presentation</vt:lpstr>
      <vt:lpstr> Tính:      24 + 15 = …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TOÁN</dc:title>
  <dc:creator>PC</dc:creator>
  <cp:lastModifiedBy>ADMIN</cp:lastModifiedBy>
  <cp:revision>250</cp:revision>
  <dcterms:created xsi:type="dcterms:W3CDTF">2021-01-09T02:19:28Z</dcterms:created>
  <dcterms:modified xsi:type="dcterms:W3CDTF">2025-03-18T01:35:55Z</dcterms:modified>
</cp:coreProperties>
</file>