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7" r:id="rId3"/>
    <p:sldMasterId id="2147483737" r:id="rId4"/>
    <p:sldMasterId id="2147483798" r:id="rId5"/>
    <p:sldMasterId id="2147483851" r:id="rId6"/>
  </p:sldMasterIdLst>
  <p:notesMasterIdLst>
    <p:notesMasterId r:id="rId41"/>
  </p:notesMasterIdLst>
  <p:sldIdLst>
    <p:sldId id="287" r:id="rId7"/>
    <p:sldId id="288" r:id="rId8"/>
    <p:sldId id="289" r:id="rId9"/>
    <p:sldId id="306" r:id="rId10"/>
    <p:sldId id="259" r:id="rId11"/>
    <p:sldId id="305" r:id="rId12"/>
    <p:sldId id="307" r:id="rId13"/>
    <p:sldId id="310" r:id="rId14"/>
    <p:sldId id="315" r:id="rId15"/>
    <p:sldId id="316" r:id="rId16"/>
    <p:sldId id="308" r:id="rId17"/>
    <p:sldId id="304" r:id="rId18"/>
    <p:sldId id="321" r:id="rId19"/>
    <p:sldId id="320" r:id="rId20"/>
    <p:sldId id="311" r:id="rId21"/>
    <p:sldId id="294" r:id="rId22"/>
    <p:sldId id="295" r:id="rId23"/>
    <p:sldId id="312" r:id="rId24"/>
    <p:sldId id="313" r:id="rId25"/>
    <p:sldId id="323" r:id="rId26"/>
    <p:sldId id="296" r:id="rId27"/>
    <p:sldId id="324" r:id="rId28"/>
    <p:sldId id="300" r:id="rId29"/>
    <p:sldId id="276" r:id="rId30"/>
    <p:sldId id="325" r:id="rId31"/>
    <p:sldId id="326" r:id="rId32"/>
    <p:sldId id="297" r:id="rId33"/>
    <p:sldId id="298" r:id="rId34"/>
    <p:sldId id="299" r:id="rId35"/>
    <p:sldId id="291" r:id="rId36"/>
    <p:sldId id="286" r:id="rId37"/>
    <p:sldId id="327" r:id="rId38"/>
    <p:sldId id="329" r:id="rId39"/>
    <p:sldId id="3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2D376-3465-46AA-9A08-BF7D717F832F}"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A2C0C-A347-4E3E-94BE-6A4FA662DCAC}" type="slidenum">
              <a:rPr lang="en-US" smtClean="0"/>
              <a:t>‹#›</a:t>
            </a:fld>
            <a:endParaRPr lang="en-US"/>
          </a:p>
        </p:txBody>
      </p:sp>
    </p:spTree>
    <p:extLst>
      <p:ext uri="{BB962C8B-B14F-4D97-AF65-F5344CB8AC3E}">
        <p14:creationId xmlns:p14="http://schemas.microsoft.com/office/powerpoint/2010/main" val="4263445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68439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Người</a:t>
            </a:r>
            <a:r>
              <a:rPr lang="en-US" baseline="0"/>
              <a:t> soạn tự viết để tham khảo. Thầy cô có thể thay nếu thấy chưa phù hợp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94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Người</a:t>
            </a:r>
            <a:r>
              <a:rPr lang="en-US" baseline="0"/>
              <a:t> soạn tự viết để tham khảo. Thầy cô có thể thay nếu thấy chưa phù hợp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63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448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61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Người</a:t>
            </a:r>
            <a:r>
              <a:rPr lang="en-US" baseline="0"/>
              <a:t> soạn tự viết để tham khảo. Thầy cô có thể thay nếu thấy chưa phù hợp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220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47683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6921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8766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2/17/2025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291801083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2/17/2025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9285630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2/17/2025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124453474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2/17/2025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205136974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2095014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3741-6011-4467-B751-2F3E889C0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6C5A1-2BE7-4F93-A4CD-656C6E766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405E3-2E3D-4760-B0C1-21A0C8339D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05D73CA-72AD-451B-B480-FADB140BBBC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2/17/2025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5" name="Footer Placeholder 4">
            <a:extLst>
              <a:ext uri="{FF2B5EF4-FFF2-40B4-BE49-F238E27FC236}">
                <a16:creationId xmlns:a16="http://schemas.microsoft.com/office/drawing/2014/main" id="{B130FD53-1A3E-4B93-8A45-A4BDB57436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6" name="Slide Number Placeholder 5">
            <a:extLst>
              <a:ext uri="{FF2B5EF4-FFF2-40B4-BE49-F238E27FC236}">
                <a16:creationId xmlns:a16="http://schemas.microsoft.com/office/drawing/2014/main" id="{C4FBFD50-808A-461F-9888-AFDDA6FC5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CB94835-A836-44E9-81BB-6F383DB722A9}"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2148518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2" y="341096"/>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34462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9419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739628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375209"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502732" y="341096"/>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973526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16205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3109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2" y="341096"/>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4247144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475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92697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9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169676" y="50542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2604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375209"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502732" y="341096"/>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34927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3439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11428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2" y="341096"/>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508210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044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2" y="341096"/>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874476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4"/>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9902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99182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E8E9-8839-4A1A-A425-71A9F7C4B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B91F9B-AC59-402D-B357-7D7AFBA10A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D7D-097A-475E-9D8A-DE2C455BC4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7D83B2-D5E0-4894-9109-BCB71CABCD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30D489-2B90-409C-AC64-1EB1A5165A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596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01A0-208D-48B7-859B-DA1BA03D2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AF733-CFB6-45B6-A00B-24861E8E11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8DA34-5A36-4244-BFA1-DF63F9A8C2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4961FE-2790-494F-A795-95B18FBA8B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E8043A9-C3F8-42DE-91D8-F3708F641A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552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48A9-2B6A-4CAE-81A0-7CE0FD8209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AACA3-7338-4AD6-A460-776F1FA70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C02F7-05E0-4392-A94D-D68E0A2274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66F976-A635-4457-B4F9-1B92354624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F851E86-6452-452A-B113-7E44D4B7A5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779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2F1C-3889-4FFA-9B08-25CAEE2CD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2ED3E-884F-4557-9391-E38E2C86F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6D1829-3B46-4E0E-95FB-08B50CFC7F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B5B9F6-A164-42CA-A76D-D13FF621AA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68EDED-0568-4746-817A-25A72C9C09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15B45DD-060D-4A4A-95F5-AC95AB392F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931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E416-0F5C-40E8-B7D2-83E90BA2AD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120ED-55E1-4C29-9F7F-44FCC8A70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CD5A89-4995-44E5-923E-48443912B8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2843D-DC70-4D27-B80C-9BCFAB6CF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49412-C83B-4891-8050-C02247A68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8C2D4F-2F7D-4775-B2CE-22D9C6228E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6DF46A1-D144-4D70-8DBA-760AEA7BD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EE719E4-85E5-4A2A-8EAF-AAFDB2E54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00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073181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0D93-9FDD-4537-8BBF-4C67F3C573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B73A11-AB95-4411-8B86-5279771055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8047DF8-76D0-4A52-A5A0-0E58D37783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B66F66B-5E1A-4381-BFE0-831723558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842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9373C-6FB1-4C53-A7C8-423B4AF8C1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2F0C3DE-E07E-4705-BF3F-A0E81AD7B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5A65D3-0757-4CBB-893E-CE94426C1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220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9373C-6FB1-4C53-A7C8-423B4AF8C1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2F0C3DE-E07E-4705-BF3F-A0E81AD7B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5A65D3-0757-4CBB-893E-CE94426C1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28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EF46-AC7F-44F6-9FD8-587C938E6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8BE6A7-B346-47EA-9581-92AC95614E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857C3-7D97-4ED6-99A5-4CF43B70D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C6471-6D41-4199-AEE3-E137D0B18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28736E0-8E81-44EB-A583-1B2D9351CB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E7524C5-9473-4ED0-8C65-EE4BA14B4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178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875D-53DE-4471-AEAA-3CD6711A6D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BF01DA-9CFD-401B-A15E-98090CA01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96F235-2BAA-44E8-8665-6A45F8611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5C089-963D-4E33-A2C7-E450E4FE6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6FF20C5-474D-4783-9F08-4BD45C3BE9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921D86-B430-4B29-9191-C9ACC739E1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378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FE78-03EE-4C2E-8782-2A6C3B784F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6CB6F4-A994-4596-8617-2ED8061DE1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45420-9129-41BE-A0FB-BFC056E2DC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366901-152F-484F-92E5-345672B726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B92F28-DA1B-431B-8E99-972691E8B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689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E3B80F-7751-41E8-AF7C-BED6DB6457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86EC30-1377-4FE2-8C20-4AABD61171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C7DA6-718E-411F-AD01-23780957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46E3DFD-98F7-44BC-8D54-90B30EA310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859B08-06FF-4467-A292-3242D51973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471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71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9992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7619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781157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3811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066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6882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9253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6647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547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0205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7640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0146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30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3497"/>
            <a:ext cx="12192000" cy="10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663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4710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14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85031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75314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2/17/2025</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84297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0.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2/17/2025</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2917033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201003440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7" r:id="rId3"/>
    <p:sldLayoutId id="2147483682" r:id="rId4"/>
    <p:sldLayoutId id="2147483724" r:id="rId5"/>
    <p:sldLayoutId id="2147483726" r:id="rId6"/>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E0B13DD2-7AD7-469D-8ECC-0ABE12998EEE}"/>
              </a:ext>
            </a:extLst>
          </p:cNvPr>
          <p:cNvSpPr txBox="1"/>
          <p:nvPr userDrawn="1"/>
        </p:nvSpPr>
        <p:spPr>
          <a:xfrm>
            <a:off x="9144000" y="6570743"/>
            <a:ext cx="6096000" cy="256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50505"/>
                </a:solidFill>
                <a:effectLst/>
                <a:uLnTx/>
                <a:uFillTx/>
                <a:latin typeface="Arial"/>
                <a:ea typeface="+mn-ea"/>
                <a:cs typeface="Arial"/>
                <a:sym typeface="Arial"/>
              </a:rPr>
              <a:t>FeistyForwarders_0968120672</a:t>
            </a:r>
            <a:endParaRPr kumimoji="0" lang="en-US" sz="10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93760312"/>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9144000" y="6570743"/>
            <a:ext cx="6096000" cy="256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50505"/>
                </a:solidFill>
                <a:effectLst/>
                <a:uLnTx/>
                <a:uFillTx/>
                <a:latin typeface="Arial"/>
                <a:ea typeface="+mn-ea"/>
                <a:cs typeface="Arial"/>
                <a:sym typeface="Arial"/>
              </a:rPr>
              <a:t>FeistyForwarders_0968120672</a:t>
            </a:r>
            <a:endParaRPr kumimoji="0" lang="en-US" sz="10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85603476"/>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2A459-FBCD-4FD5-BD9A-C4F91D8BC7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8BB5B-DCC7-427D-A0F8-4337D53A5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77DC6-098D-49A8-9D5A-1EDD5BF69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CD47BA-5874-4C73-AE5E-21A916F937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5799D4-DA22-46BF-8B16-72B2EF8C9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D08CEA9-78D2-428D-B071-1DE79A042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DEE7F9-174E-4085-B9BB-FD7B1F1B2D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41691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17" r:id="rId9"/>
    <p:sldLayoutId id="2147483818" r:id="rId10"/>
    <p:sldLayoutId id="2147483819" r:id="rId11"/>
    <p:sldLayoutId id="2147483820" r:id="rId12"/>
    <p:sldLayoutId id="21474838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992985"/>
      </p:ext>
    </p:extLst>
  </p:cSld>
  <p:clrMap bg1="lt1" tx1="dk1" bg2="lt2" tx2="dk2" accent1="accent1" accent2="accent2" accent3="accent3" accent4="accent4" accent5="accent5" accent6="accent6" hlink="hlink" folHlink="folHlink"/>
  <p:sldLayoutIdLst>
    <p:sldLayoutId id="2147483852" r:id="rId1"/>
    <p:sldLayoutId id="2147483857" r:id="rId2"/>
    <p:sldLayoutId id="2147483858" r:id="rId3"/>
    <p:sldLayoutId id="2147483859" r:id="rId4"/>
    <p:sldLayoutId id="2147483860" r:id="rId5"/>
    <p:sldLayoutId id="2147483861" r:id="rId6"/>
    <p:sldLayoutId id="2147483862" r:id="rId7"/>
    <p:sldLayoutId id="2147483868" r:id="rId8"/>
    <p:sldLayoutId id="2147483869" r:id="rId9"/>
    <p:sldLayoutId id="2147483870" r:id="rId10"/>
    <p:sldLayoutId id="2147483871" r:id="rId11"/>
    <p:sldLayoutId id="2147483872" r:id="rId12"/>
    <p:sldLayoutId id="21474838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595123" cy="710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39810" y="2647950"/>
            <a:ext cx="9715500" cy="29146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solidFill>
                  <a:srgbClr val="00B050"/>
                </a:solidFill>
                <a:effectLst/>
                <a:uLnTx/>
                <a:uFillTx/>
                <a:latin typeface="UTM Avo" panose="02040603050506020204" pitchFamily="18" charset="0"/>
                <a:cs typeface="Arial"/>
                <a:sym typeface="Arial"/>
              </a:rPr>
              <a:t>CHÀO MỪNG CÁC CON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solidFill>
                  <a:srgbClr val="00B050"/>
                </a:solidFill>
                <a:effectLst/>
                <a:uLnTx/>
                <a:uFillTx/>
                <a:latin typeface="UTM Avo" panose="02040603050506020204" pitchFamily="18" charset="0"/>
                <a:cs typeface="Arial"/>
                <a:sym typeface="Arial"/>
              </a:rPr>
              <a:t>ĐẾN VỚI TIẾT HỌC</a:t>
            </a:r>
            <a:endParaRPr kumimoji="0" lang="en-US" sz="4800" b="1" i="0" u="none" strike="noStrike" kern="0" cap="none" spc="0" normalizeH="0" baseline="0" noProof="0" dirty="0">
              <a:ln/>
              <a:solidFill>
                <a:srgbClr val="00B05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447300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55125-428E-4061-838D-DBB8A0326378}"/>
              </a:ext>
            </a:extLst>
          </p:cNvPr>
          <p:cNvSpPr txBox="1"/>
          <p:nvPr/>
        </p:nvSpPr>
        <p:spPr>
          <a:xfrm>
            <a:off x="897289" y="2718148"/>
            <a:ext cx="10656713" cy="2332305"/>
          </a:xfrm>
          <a:prstGeom prst="rect">
            <a:avLst/>
          </a:prstGeom>
          <a:noFill/>
        </p:spPr>
        <p:txBody>
          <a:bodyPr wrap="square" rtlCol="0">
            <a:spAutoFit/>
          </a:bodyPr>
          <a:lstStyle/>
          <a:p>
            <a:pPr lvl="0" algn="just">
              <a:lnSpc>
                <a:spcPts val="4500"/>
              </a:lnSpc>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 nương,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đánh</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trâu ra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cày</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cụ</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nhặt</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đốt</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bắc</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bếp</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cơm.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tra ngô.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em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khì</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trên lưng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kumimoji="0" lang="en-US"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ts val="45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a:t>
            </a:r>
            <a:r>
              <a:rPr kumimoji="0" lang="en-US" sz="2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a:t>
            </a: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2FD307-8C7C-45A9-ACB6-4F5A1C5CFF18}"/>
              </a:ext>
            </a:extLst>
          </p:cNvPr>
          <p:cNvPicPr>
            <a:picLocks noChangeAspect="1"/>
          </p:cNvPicPr>
          <p:nvPr/>
        </p:nvPicPr>
        <p:blipFill>
          <a:blip r:embed="rId2">
            <a:extLst>
              <a:ext uri="{BEBA8EAE-BF5A-486C-A8C5-ECC9F3942E4B}">
                <a14:imgProps xmlns:a14="http://schemas.microsoft.com/office/drawing/2010/main">
                  <a14:imgLayer r:embed="rId3">
                    <a14:imgEffect>
                      <a14:saturation sat="144000"/>
                    </a14:imgEffect>
                  </a14:imgLayer>
                </a14:imgProps>
              </a:ext>
            </a:extLst>
          </a:blip>
          <a:stretch>
            <a:fillRect/>
          </a:stretch>
        </p:blipFill>
        <p:spPr>
          <a:xfrm>
            <a:off x="2762828" y="503457"/>
            <a:ext cx="6174074" cy="2214691"/>
          </a:xfrm>
          <a:prstGeom prst="rect">
            <a:avLst/>
          </a:prstGeom>
        </p:spPr>
      </p:pic>
      <p:sp>
        <p:nvSpPr>
          <p:cNvPr id="4" name="TextBox 3">
            <a:extLst>
              <a:ext uri="{FF2B5EF4-FFF2-40B4-BE49-F238E27FC236}">
                <a16:creationId xmlns:a16="http://schemas.microsoft.com/office/drawing/2014/main" id="{D06F2F67-7B55-415F-8D72-CA5AE0D87738}"/>
              </a:ext>
            </a:extLst>
          </p:cNvPr>
          <p:cNvSpPr txBox="1"/>
          <p:nvPr/>
        </p:nvSpPr>
        <p:spPr>
          <a:xfrm>
            <a:off x="1013403" y="4932839"/>
            <a:ext cx="12628706" cy="954107"/>
          </a:xfrm>
          <a:prstGeom prst="rect">
            <a:avLst/>
          </a:prstGeom>
          <a:noFill/>
        </p:spPr>
        <p:txBody>
          <a:bodyPr wrap="square" rtlCol="0">
            <a:spAutoFit/>
          </a:bodyPr>
          <a:lstStyle/>
          <a:p>
            <a:pPr marL="457200" lvl="0" indent="-457200">
              <a:buFontTx/>
              <a:buChar char="-"/>
            </a:pP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a:p>
            <a:r>
              <a:rPr lang="vi-VN" sz="2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Những câu văn tiếp theo nói về việc làm của từng người trong tranh.</a:t>
            </a:r>
            <a:endParaRPr kumimoji="0" lang="en-US" sz="2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1577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queen&#10;&#10;Description automatically generated">
            <a:extLst>
              <a:ext uri="{FF2B5EF4-FFF2-40B4-BE49-F238E27FC236}">
                <a16:creationId xmlns:a16="http://schemas.microsoft.com/office/drawing/2014/main" id="{4CB63054-37A5-47F2-B9CD-C0CC3E950A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83" b="92462" l="10000" r="90000">
                        <a14:foregroundMark x1="39767" y1="34171" x2="41977" y2="37688"/>
                        <a14:foregroundMark x1="60814" y1="72697" x2="61744" y2="74539"/>
                        <a14:foregroundMark x1="63256" y1="70854" x2="62558" y2="79062"/>
                        <a14:foregroundMark x1="65233" y1="69347" x2="65930" y2="76214"/>
                        <a14:foregroundMark x1="68023" y1="72529" x2="70698" y2="72529"/>
                        <a14:foregroundMark x1="16395" y1="91122" x2="16744" y2="91625"/>
                        <a14:foregroundMark x1="48372" y1="92462" x2="48372" y2="92462"/>
                      </a14:backgroundRemoval>
                    </a14:imgEffect>
                  </a14:imgLayer>
                </a14:imgProps>
              </a:ext>
              <a:ext uri="{28A0092B-C50C-407E-A947-70E740481C1C}">
                <a14:useLocalDpi xmlns:a14="http://schemas.microsoft.com/office/drawing/2010/main" val="0"/>
              </a:ext>
            </a:extLst>
          </a:blip>
          <a:stretch>
            <a:fillRect/>
          </a:stretch>
        </p:blipFill>
        <p:spPr>
          <a:xfrm>
            <a:off x="2082437" y="2086683"/>
            <a:ext cx="7345678" cy="5099267"/>
          </a:xfrm>
          <a:prstGeom prst="rect">
            <a:avLst/>
          </a:prstGeom>
        </p:spPr>
      </p:pic>
      <p:sp>
        <p:nvSpPr>
          <p:cNvPr id="3" name="TextBox 2">
            <a:extLst>
              <a:ext uri="{FF2B5EF4-FFF2-40B4-BE49-F238E27FC236}">
                <a16:creationId xmlns:a16="http://schemas.microsoft.com/office/drawing/2014/main" id="{F5335C8E-7A63-4810-8838-CB1B350AA6E8}"/>
              </a:ext>
            </a:extLst>
          </p:cNvPr>
          <p:cNvSpPr txBox="1"/>
          <p:nvPr/>
        </p:nvSpPr>
        <p:spPr>
          <a:xfrm>
            <a:off x="2628973" y="1532685"/>
            <a:ext cx="866431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a:ea typeface="+mn-ea"/>
                <a:cs typeface="+mn-cs"/>
              </a:rPr>
              <a:t>THẢO</a:t>
            </a: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a:noFill/>
                </a:ln>
                <a:solidFill>
                  <a:srgbClr val="FF0000"/>
                </a:solidFill>
                <a:effectLst/>
                <a:uLnTx/>
                <a:uFillTx/>
                <a:latin typeface="Calibri" panose="020F0502020204030204"/>
                <a:ea typeface="+mn-ea"/>
                <a:cs typeface="+mn-cs"/>
              </a:rPr>
              <a:t>LUẬN</a:t>
            </a: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43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733833"/>
            <a:ext cx="10763250" cy="3323817"/>
          </a:xfrm>
          <a:prstGeom prst="rect">
            <a:avLst/>
          </a:prstGeom>
        </p:spPr>
      </p:pic>
      <p:sp>
        <p:nvSpPr>
          <p:cNvPr id="21" name="Rectangle 20"/>
          <p:cNvSpPr/>
          <p:nvPr/>
        </p:nvSpPr>
        <p:spPr>
          <a:xfrm>
            <a:off x="778340" y="1186040"/>
            <a:ext cx="10635319" cy="1652504"/>
          </a:xfrm>
          <a:prstGeom prst="rect">
            <a:avLst/>
          </a:prstGeom>
        </p:spPr>
        <p:txBody>
          <a:bodyPr wrap="square">
            <a:spAutoFit/>
          </a:bodyPr>
          <a:lstStyle/>
          <a:p>
            <a:pPr lvl="0" algn="ctr">
              <a:lnSpc>
                <a:spcPct val="200000"/>
              </a:lnSpc>
              <a:defRPr/>
            </a:pPr>
            <a:r>
              <a:rPr lang="en-US" sz="6000" b="1" dirty="0">
                <a:solidFill>
                  <a:srgbClr val="002060"/>
                </a:solidFill>
                <a:latin typeface="Arial-Rounded"/>
                <a:cs typeface="Arial" panose="020B0604020202020204" pitchFamily="34" charset="0"/>
              </a:rPr>
              <a:t>ĐẠI DIỆN NHÓM TRÌNH BÀY</a:t>
            </a:r>
            <a:endParaRPr lang="vi-VN" sz="6000" b="1" dirty="0">
              <a:solidFill>
                <a:srgbClr val="002060"/>
              </a:solidFill>
              <a:latin typeface="Arial-Rounded"/>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1100" y="3327494"/>
            <a:ext cx="3861066" cy="3861066"/>
          </a:xfrm>
          <a:prstGeom prst="rect">
            <a:avLst/>
          </a:prstGeom>
        </p:spPr>
      </p:pic>
    </p:spTree>
    <p:extLst>
      <p:ext uri="{BB962C8B-B14F-4D97-AF65-F5344CB8AC3E}">
        <p14:creationId xmlns:p14="http://schemas.microsoft.com/office/powerpoint/2010/main" val="3012321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55125-428E-4061-838D-DBB8A0326378}"/>
              </a:ext>
            </a:extLst>
          </p:cNvPr>
          <p:cNvSpPr txBox="1"/>
          <p:nvPr/>
        </p:nvSpPr>
        <p:spPr>
          <a:xfrm>
            <a:off x="578658" y="2718148"/>
            <a:ext cx="11232342" cy="1183978"/>
          </a:xfrm>
          <a:prstGeom prst="rect">
            <a:avLst/>
          </a:prstGeom>
          <a:noFill/>
        </p:spPr>
        <p:txBody>
          <a:bodyPr wrap="square" rtlCol="0">
            <a:spAutoFit/>
          </a:bodyPr>
          <a:lstStyle/>
          <a:p>
            <a:pPr lvl="0" algn="just">
              <a:lnSpc>
                <a:spcPts val="4500"/>
              </a:lnSpc>
            </a:pPr>
            <a:r>
              <a:rPr lang="en-US" sz="28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Một buổi sáng đẹp trời, mọi người ra nương làm việc. Các bác nông dân cày ruộng, gieo hạt. Các em nhỏ đốt lửa nấu cơm</a:t>
            </a:r>
            <a:endParaRPr kumimoji="0" lang="en-US" sz="2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D2FD307-8C7C-45A9-ACB6-4F5A1C5CFF18}"/>
              </a:ext>
            </a:extLst>
          </p:cNvPr>
          <p:cNvPicPr>
            <a:picLocks noChangeAspect="1"/>
          </p:cNvPicPr>
          <p:nvPr/>
        </p:nvPicPr>
        <p:blipFill>
          <a:blip r:embed="rId2">
            <a:extLst>
              <a:ext uri="{BEBA8EAE-BF5A-486C-A8C5-ECC9F3942E4B}">
                <a14:imgProps xmlns:a14="http://schemas.microsoft.com/office/drawing/2010/main">
                  <a14:imgLayer r:embed="rId3">
                    <a14:imgEffect>
                      <a14:saturation sat="144000"/>
                    </a14:imgEffect>
                  </a14:imgLayer>
                </a14:imgProps>
              </a:ext>
            </a:extLst>
          </a:blip>
          <a:stretch>
            <a:fillRect/>
          </a:stretch>
        </p:blipFill>
        <p:spPr>
          <a:xfrm>
            <a:off x="2762828" y="503457"/>
            <a:ext cx="6174074" cy="2214691"/>
          </a:xfrm>
          <a:prstGeom prst="rect">
            <a:avLst/>
          </a:prstGeom>
        </p:spPr>
      </p:pic>
      <p:sp>
        <p:nvSpPr>
          <p:cNvPr id="5" name="TextBox 4">
            <a:extLst>
              <a:ext uri="{FF2B5EF4-FFF2-40B4-BE49-F238E27FC236}">
                <a16:creationId xmlns:a16="http://schemas.microsoft.com/office/drawing/2014/main" id="{D06F2F67-7B55-415F-8D72-CA5AE0D87738}"/>
              </a:ext>
            </a:extLst>
          </p:cNvPr>
          <p:cNvSpPr txBox="1"/>
          <p:nvPr/>
        </p:nvSpPr>
        <p:spPr>
          <a:xfrm>
            <a:off x="1609023" y="2718148"/>
            <a:ext cx="11764077" cy="523220"/>
          </a:xfrm>
          <a:prstGeom prst="rect">
            <a:avLst/>
          </a:prstGeom>
          <a:noFill/>
        </p:spPr>
        <p:txBody>
          <a:bodyPr wrap="square" rtlCol="0">
            <a:spAutoFit/>
          </a:bodyPr>
          <a:lstStyle/>
          <a:p>
            <a:pPr lvl="0"/>
            <a:r>
              <a:rPr lang="en-US" sz="28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Nói </a:t>
            </a:r>
            <a:r>
              <a:rPr lang="vi-VN" sz="28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từ 2 - 3 câu về việc làm của mọi người trong tranh.</a:t>
            </a:r>
          </a:p>
        </p:txBody>
      </p:sp>
    </p:spTree>
    <p:extLst>
      <p:ext uri="{BB962C8B-B14F-4D97-AF65-F5344CB8AC3E}">
        <p14:creationId xmlns:p14="http://schemas.microsoft.com/office/powerpoint/2010/main" val="34544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FD307-8C7C-45A9-ACB6-4F5A1C5CFF18}"/>
              </a:ext>
            </a:extLst>
          </p:cNvPr>
          <p:cNvPicPr>
            <a:picLocks noChangeAspect="1"/>
          </p:cNvPicPr>
          <p:nvPr/>
        </p:nvPicPr>
        <p:blipFill>
          <a:blip r:embed="rId2">
            <a:extLst>
              <a:ext uri="{BEBA8EAE-BF5A-486C-A8C5-ECC9F3942E4B}">
                <a14:imgProps xmlns:a14="http://schemas.microsoft.com/office/drawing/2010/main">
                  <a14:imgLayer r:embed="rId3">
                    <a14:imgEffect>
                      <a14:saturation sat="144000"/>
                    </a14:imgEffect>
                  </a14:imgLayer>
                </a14:imgProps>
              </a:ext>
            </a:extLst>
          </a:blip>
          <a:stretch>
            <a:fillRect/>
          </a:stretch>
        </p:blipFill>
        <p:spPr>
          <a:xfrm>
            <a:off x="2762828" y="503457"/>
            <a:ext cx="6174074" cy="2214691"/>
          </a:xfrm>
          <a:prstGeom prst="rect">
            <a:avLst/>
          </a:prstGeom>
        </p:spPr>
      </p:pic>
      <p:sp>
        <p:nvSpPr>
          <p:cNvPr id="5" name="TextBox 4">
            <a:extLst>
              <a:ext uri="{FF2B5EF4-FFF2-40B4-BE49-F238E27FC236}">
                <a16:creationId xmlns:a16="http://schemas.microsoft.com/office/drawing/2014/main" id="{D06F2F67-7B55-415F-8D72-CA5AE0D87738}"/>
              </a:ext>
            </a:extLst>
          </p:cNvPr>
          <p:cNvSpPr txBox="1"/>
          <p:nvPr/>
        </p:nvSpPr>
        <p:spPr>
          <a:xfrm>
            <a:off x="980373" y="2714301"/>
            <a:ext cx="11764077" cy="584775"/>
          </a:xfrm>
          <a:prstGeom prst="rect">
            <a:avLst/>
          </a:prstGeom>
          <a:noFill/>
        </p:spPr>
        <p:txBody>
          <a:bodyPr wrap="square" rtlCol="0">
            <a:spAutoFit/>
          </a:bodyPr>
          <a:lstStyle/>
          <a:p>
            <a:pPr lvl="0"/>
            <a:r>
              <a:rPr lang="en-US"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2 - 3 câu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về</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làm</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mọi</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3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trong tranh.</a:t>
            </a:r>
          </a:p>
        </p:txBody>
      </p:sp>
    </p:spTree>
    <p:extLst>
      <p:ext uri="{BB962C8B-B14F-4D97-AF65-F5344CB8AC3E}">
        <p14:creationId xmlns:p14="http://schemas.microsoft.com/office/powerpoint/2010/main" val="8020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BDECE1-C09B-4B68-8AF3-9FFA4653D67C}"/>
              </a:ext>
            </a:extLst>
          </p:cNvPr>
          <p:cNvGrpSpPr/>
          <p:nvPr/>
        </p:nvGrpSpPr>
        <p:grpSpPr>
          <a:xfrm>
            <a:off x="670526" y="154296"/>
            <a:ext cx="10603403" cy="1225789"/>
            <a:chOff x="294783" y="915918"/>
            <a:chExt cx="10603403" cy="1225789"/>
          </a:xfrm>
        </p:grpSpPr>
        <p:grpSp>
          <p:nvGrpSpPr>
            <p:cNvPr id="11" name="Group 10">
              <a:extLst>
                <a:ext uri="{FF2B5EF4-FFF2-40B4-BE49-F238E27FC236}">
                  <a16:creationId xmlns:a16="http://schemas.microsoft.com/office/drawing/2014/main" id="{D2BAAAD1-33DD-42D7-A7F1-C885EBB9EB8F}"/>
                </a:ext>
              </a:extLst>
            </p:cNvPr>
            <p:cNvGrpSpPr/>
            <p:nvPr/>
          </p:nvGrpSpPr>
          <p:grpSpPr>
            <a:xfrm>
              <a:off x="294783" y="915918"/>
              <a:ext cx="758018" cy="731520"/>
              <a:chOff x="3065608" y="1727884"/>
              <a:chExt cx="1240358" cy="1188720"/>
            </a:xfrm>
          </p:grpSpPr>
          <p:sp>
            <p:nvSpPr>
              <p:cNvPr id="13" name="Google Shape;418;p36">
                <a:extLst>
                  <a:ext uri="{FF2B5EF4-FFF2-40B4-BE49-F238E27FC236}">
                    <a16:creationId xmlns:a16="http://schemas.microsoft.com/office/drawing/2014/main" id="{DFB377FF-22D9-4900-8D2E-9B8BFB787D8B}"/>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30899A98-7CC5-4D86-B608-781DEACCE30A}"/>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rPr>
                  <a:t>2</a:t>
                </a:r>
              </a:p>
            </p:txBody>
          </p:sp>
        </p:grpSp>
        <p:sp>
          <p:nvSpPr>
            <p:cNvPr id="12" name="TextBox 11">
              <a:extLst>
                <a:ext uri="{FF2B5EF4-FFF2-40B4-BE49-F238E27FC236}">
                  <a16:creationId xmlns:a16="http://schemas.microsoft.com/office/drawing/2014/main" id="{8CD10875-84AA-4F7E-AAC6-C5AAE798D2E5}"/>
                </a:ext>
              </a:extLst>
            </p:cNvPr>
            <p:cNvSpPr txBox="1"/>
            <p:nvPr/>
          </p:nvSpPr>
          <p:spPr>
            <a:xfrm>
              <a:off x="1079299" y="1064489"/>
              <a:ext cx="981888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 – 5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7B63E866-49E5-498A-B5DB-17CE4C2354AC}"/>
              </a:ext>
            </a:extLst>
          </p:cNvPr>
          <p:cNvSpPr/>
          <p:nvPr/>
        </p:nvSpPr>
        <p:spPr>
          <a:xfrm>
            <a:off x="4540374" y="3218363"/>
            <a:ext cx="2602036" cy="1468530"/>
          </a:xfrm>
          <a:prstGeom prst="round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gia</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Arrow Connector 14">
            <a:extLst>
              <a:ext uri="{FF2B5EF4-FFF2-40B4-BE49-F238E27FC236}">
                <a16:creationId xmlns:a16="http://schemas.microsoft.com/office/drawing/2014/main" id="{BE1EE5AC-39B0-4A1A-BAFC-49ED2339C62F}"/>
              </a:ext>
            </a:extLst>
          </p:cNvPr>
          <p:cNvCxnSpPr>
            <a:cxnSpLocks/>
          </p:cNvCxnSpPr>
          <p:nvPr/>
        </p:nvCxnSpPr>
        <p:spPr>
          <a:xfrm flipV="1">
            <a:off x="5826924" y="2651787"/>
            <a:ext cx="0" cy="60827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1BB5C750-6442-4D07-AD1C-D1DEE1726A11}"/>
              </a:ext>
            </a:extLst>
          </p:cNvPr>
          <p:cNvSpPr/>
          <p:nvPr/>
        </p:nvSpPr>
        <p:spPr>
          <a:xfrm>
            <a:off x="3915215" y="1568989"/>
            <a:ext cx="4085211" cy="1077217"/>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D8045E99-3715-4C4A-BEBA-C9B76D048112}"/>
              </a:ext>
            </a:extLst>
          </p:cNvPr>
          <p:cNvSpPr txBox="1"/>
          <p:nvPr/>
        </p:nvSpPr>
        <p:spPr>
          <a:xfrm>
            <a:off x="3915215" y="1617421"/>
            <a:ext cx="4157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Arrow Connector 19">
            <a:extLst>
              <a:ext uri="{FF2B5EF4-FFF2-40B4-BE49-F238E27FC236}">
                <a16:creationId xmlns:a16="http://schemas.microsoft.com/office/drawing/2014/main" id="{4B2CD2EF-A54A-4148-A392-557037026382}"/>
              </a:ext>
            </a:extLst>
          </p:cNvPr>
          <p:cNvCxnSpPr>
            <a:cxnSpLocks/>
          </p:cNvCxnSpPr>
          <p:nvPr/>
        </p:nvCxnSpPr>
        <p:spPr>
          <a:xfrm>
            <a:off x="7150914" y="3905104"/>
            <a:ext cx="688574"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4A065F13-75E1-43DB-95C0-924B2A2AE6BC}"/>
              </a:ext>
            </a:extLst>
          </p:cNvPr>
          <p:cNvSpPr/>
          <p:nvPr/>
        </p:nvSpPr>
        <p:spPr>
          <a:xfrm>
            <a:off x="7847992" y="3260057"/>
            <a:ext cx="3357678" cy="1279593"/>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A4944AC0-22A2-45E2-9636-F7AD8D9E9C95}"/>
              </a:ext>
            </a:extLst>
          </p:cNvPr>
          <p:cNvSpPr txBox="1"/>
          <p:nvPr/>
        </p:nvSpPr>
        <p:spPr>
          <a:xfrm>
            <a:off x="7655827" y="3446124"/>
            <a:ext cx="36181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3" name="Straight Arrow Connector 22">
            <a:extLst>
              <a:ext uri="{FF2B5EF4-FFF2-40B4-BE49-F238E27FC236}">
                <a16:creationId xmlns:a16="http://schemas.microsoft.com/office/drawing/2014/main" id="{D518DC7E-7C48-454E-968C-07A44A2421C4}"/>
              </a:ext>
            </a:extLst>
          </p:cNvPr>
          <p:cNvCxnSpPr>
            <a:cxnSpLocks/>
          </p:cNvCxnSpPr>
          <p:nvPr/>
        </p:nvCxnSpPr>
        <p:spPr>
          <a:xfrm>
            <a:off x="5849021" y="4681851"/>
            <a:ext cx="0" cy="5711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440DD63F-6CC6-45CC-8812-38506ECC69B8}"/>
              </a:ext>
            </a:extLst>
          </p:cNvPr>
          <p:cNvSpPr/>
          <p:nvPr/>
        </p:nvSpPr>
        <p:spPr>
          <a:xfrm>
            <a:off x="3653422" y="5253026"/>
            <a:ext cx="4599878" cy="1374531"/>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2001FC21-E72F-49B5-BFD4-EF46326FF3D6}"/>
              </a:ext>
            </a:extLst>
          </p:cNvPr>
          <p:cNvSpPr txBox="1"/>
          <p:nvPr/>
        </p:nvSpPr>
        <p:spPr>
          <a:xfrm>
            <a:off x="3595368" y="5493793"/>
            <a:ext cx="45998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6" name="Straight Arrow Connector 25">
            <a:extLst>
              <a:ext uri="{FF2B5EF4-FFF2-40B4-BE49-F238E27FC236}">
                <a16:creationId xmlns:a16="http://schemas.microsoft.com/office/drawing/2014/main" id="{1250A020-2958-4C78-8838-5F029BF32F93}"/>
              </a:ext>
            </a:extLst>
          </p:cNvPr>
          <p:cNvCxnSpPr>
            <a:cxnSpLocks/>
          </p:cNvCxnSpPr>
          <p:nvPr/>
        </p:nvCxnSpPr>
        <p:spPr>
          <a:xfrm flipH="1">
            <a:off x="3892027" y="3867431"/>
            <a:ext cx="101085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CFB1443-83DE-46E4-B879-A89F7001B160}"/>
              </a:ext>
            </a:extLst>
          </p:cNvPr>
          <p:cNvSpPr/>
          <p:nvPr/>
        </p:nvSpPr>
        <p:spPr>
          <a:xfrm>
            <a:off x="597176" y="2932524"/>
            <a:ext cx="3309319" cy="1759522"/>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108C1E29-660E-47FA-85F9-88E56E19F5C5}"/>
              </a:ext>
            </a:extLst>
          </p:cNvPr>
          <p:cNvSpPr txBox="1"/>
          <p:nvPr/>
        </p:nvSpPr>
        <p:spPr>
          <a:xfrm>
            <a:off x="597176" y="3161851"/>
            <a:ext cx="33093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9" name="Straight Connector 28">
            <a:extLst>
              <a:ext uri="{FF2B5EF4-FFF2-40B4-BE49-F238E27FC236}">
                <a16:creationId xmlns:a16="http://schemas.microsoft.com/office/drawing/2014/main" id="{53E98F02-0CDD-4F27-BC76-068065ECE41E}"/>
              </a:ext>
            </a:extLst>
          </p:cNvPr>
          <p:cNvCxnSpPr>
            <a:cxnSpLocks/>
          </p:cNvCxnSpPr>
          <p:nvPr/>
        </p:nvCxnSpPr>
        <p:spPr>
          <a:xfrm flipV="1">
            <a:off x="1558223" y="855613"/>
            <a:ext cx="9715706"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53E98F02-0CDD-4F27-BC76-068065ECE41E}"/>
              </a:ext>
            </a:extLst>
          </p:cNvPr>
          <p:cNvCxnSpPr>
            <a:cxnSpLocks/>
          </p:cNvCxnSpPr>
          <p:nvPr/>
        </p:nvCxnSpPr>
        <p:spPr>
          <a:xfrm>
            <a:off x="1558223" y="1348378"/>
            <a:ext cx="3955886" cy="3170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6948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right)">
                                      <p:cBhvr>
                                        <p:cTn id="61" dur="500"/>
                                        <p:tgtEl>
                                          <p:spTgt spid="28"/>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right)">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p:bldP spid="21" grpId="0" animBg="1"/>
      <p:bldP spid="22" grpId="0"/>
      <p:bldP spid="24" grpId="0" animBg="1"/>
      <p:bldP spid="25" grpId="0"/>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14480" y="545858"/>
            <a:ext cx="6943920" cy="1468473"/>
            <a:chOff x="3675233" y="334167"/>
            <a:chExt cx="5706005" cy="1656610"/>
          </a:xfrm>
        </p:grpSpPr>
        <p:sp>
          <p:nvSpPr>
            <p:cNvPr id="6" name="Cloud Callout 5"/>
            <p:cNvSpPr/>
            <p:nvPr/>
          </p:nvSpPr>
          <p:spPr>
            <a:xfrm>
              <a:off x="3675233" y="334167"/>
              <a:ext cx="5706005" cy="1656610"/>
            </a:xfrm>
            <a:prstGeom prst="cloudCallout">
              <a:avLst>
                <a:gd name="adj1" fmla="val 14193"/>
                <a:gd name="adj2" fmla="val 144075"/>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Rounded"/>
                <a:ea typeface="+mn-ea"/>
                <a:cs typeface="+mn-cs"/>
              </a:endParaRPr>
            </a:p>
          </p:txBody>
        </p:sp>
        <p:sp>
          <p:nvSpPr>
            <p:cNvPr id="7" name="TextBox 6"/>
            <p:cNvSpPr txBox="1"/>
            <p:nvPr/>
          </p:nvSpPr>
          <p:spPr>
            <a:xfrm>
              <a:off x="3823697" y="691866"/>
              <a:ext cx="4919222" cy="72913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a:ea typeface="Arial-Rounded" panose="020B0500000000000000" pitchFamily="34" charset="0"/>
                  <a:cs typeface="Arial" panose="020B0604020202020204" pitchFamily="34" charset="0"/>
                </a:rPr>
                <a:t>THẢO</a:t>
              </a:r>
              <a:r>
                <a:rPr kumimoji="0" lang="en-US" sz="3600" b="1" i="0" u="none" strike="noStrike" kern="1200" cap="none" spc="0" normalizeH="0" baseline="0" noProof="0" dirty="0">
                  <a:ln>
                    <a:noFill/>
                  </a:ln>
                  <a:solidFill>
                    <a:srgbClr val="FF0000"/>
                  </a:solidFill>
                  <a:effectLst/>
                  <a:uLnTx/>
                  <a:uFillTx/>
                  <a:latin typeface="Arial-Rounded"/>
                  <a:ea typeface="Arial-Rounded" panose="020B0500000000000000" pitchFamily="34" charset="0"/>
                  <a:cs typeface="Arial" panose="020B0604020202020204" pitchFamily="34" charset="0"/>
                </a:rPr>
                <a:t> </a:t>
              </a:r>
              <a:r>
                <a:rPr kumimoji="0" lang="en-US" sz="3600" b="1" i="0" u="none" strike="noStrike" kern="1200" cap="none" spc="0" normalizeH="0" baseline="0" noProof="0" err="1">
                  <a:ln>
                    <a:noFill/>
                  </a:ln>
                  <a:solidFill>
                    <a:srgbClr val="FF0000"/>
                  </a:solidFill>
                  <a:effectLst/>
                  <a:uLnTx/>
                  <a:uFillTx/>
                  <a:latin typeface="Arial-Rounded"/>
                  <a:ea typeface="Arial-Rounded" panose="020B0500000000000000" pitchFamily="34" charset="0"/>
                  <a:cs typeface="Arial" panose="020B0604020202020204" pitchFamily="34" charset="0"/>
                </a:rPr>
                <a:t>LUẬN</a:t>
              </a:r>
              <a:r>
                <a:rPr kumimoji="0" lang="en-US" sz="3600" b="1" i="0" u="none" strike="noStrike" kern="1200" cap="none" spc="0" normalizeH="0" baseline="0" noProof="0">
                  <a:ln>
                    <a:noFill/>
                  </a:ln>
                  <a:solidFill>
                    <a:srgbClr val="FF0000"/>
                  </a:solidFill>
                  <a:effectLst/>
                  <a:uLnTx/>
                  <a:uFillTx/>
                  <a:latin typeface="Arial-Rounded"/>
                  <a:ea typeface="Arial-Rounded" panose="020B0500000000000000" pitchFamily="34" charset="0"/>
                  <a:cs typeface="Arial" panose="020B0604020202020204" pitchFamily="34" charset="0"/>
                </a:rPr>
                <a:t> NHÓM </a:t>
              </a:r>
              <a:endParaRPr kumimoji="0" lang="en-US" sz="3600" b="1" i="0" u="none" strike="noStrike" kern="1200" cap="none" spc="0" normalizeH="0" baseline="0" noProof="0" dirty="0">
                <a:ln>
                  <a:noFill/>
                </a:ln>
                <a:solidFill>
                  <a:srgbClr val="FF0000"/>
                </a:solidFill>
                <a:effectLst/>
                <a:uLnTx/>
                <a:uFillTx/>
                <a:latin typeface="Arial-Rounded"/>
                <a:ea typeface="Arial-Rounded" panose="020B0500000000000000" pitchFamily="34" charset="0"/>
                <a:cs typeface="Arial" panose="020B0604020202020204" pitchFamily="34" charset="0"/>
              </a:endParaRPr>
            </a:p>
          </p:txBody>
        </p:sp>
      </p:grpSp>
      <p:pic>
        <p:nvPicPr>
          <p:cNvPr id="3" name="Picture 2" descr="A group of children's books&#10;&#10;Description automatically generated with low confidence">
            <a:extLst>
              <a:ext uri="{FF2B5EF4-FFF2-40B4-BE49-F238E27FC236}">
                <a16:creationId xmlns:a16="http://schemas.microsoft.com/office/drawing/2014/main" id="{5C60ED3E-3462-4FF0-A716-7CB5E9D85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116" y="3311709"/>
            <a:ext cx="6127844" cy="3063922"/>
          </a:xfrm>
          <a:prstGeom prst="rect">
            <a:avLst/>
          </a:prstGeom>
        </p:spPr>
      </p:pic>
      <p:sp>
        <p:nvSpPr>
          <p:cNvPr id="11" name="Rectangle 10">
            <a:extLst>
              <a:ext uri="{FF2B5EF4-FFF2-40B4-BE49-F238E27FC236}">
                <a16:creationId xmlns:a16="http://schemas.microsoft.com/office/drawing/2014/main" id="{1E92A5E7-3259-40C5-9563-7C90FBC1165F}"/>
              </a:ext>
            </a:extLst>
          </p:cNvPr>
          <p:cNvSpPr/>
          <p:nvPr/>
        </p:nvSpPr>
        <p:spPr>
          <a:xfrm>
            <a:off x="1059949" y="2331407"/>
            <a:ext cx="4570830" cy="2308324"/>
          </a:xfrm>
          <a:prstGeom prst="rect">
            <a:avLst/>
          </a:prstGeom>
          <a:ln>
            <a:solidFill>
              <a:sysClr val="windowText" lastClr="0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Lưu</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a:t>
            </a:r>
            <a:r>
              <a:rPr kumimoji="0" lang="en-US" sz="3600" b="1" i="0" u="none" strike="noStrike" kern="0" cap="none" spc="0" normalizeH="0" baseline="0" noProof="0" dirty="0">
                <a:ln>
                  <a:noFill/>
                </a:ln>
                <a:solidFill>
                  <a:srgbClr val="FF0000"/>
                </a:solidFill>
                <a:effectLst/>
                <a:uLnTx/>
                <a:uFillTx/>
                <a:latin typeface="Calibri Light" panose="020F0302020204030204"/>
                <a:ea typeface="+mn-ea"/>
              </a:rPr>
              <a:t>:</a:t>
            </a:r>
            <a:endPar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mn-ea"/>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úng yêu cầu</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trình tự gợi ý</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Diễn đạt câu rõ ý.</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253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1000"/>
                                        <p:tgtEl>
                                          <p:spTgt spid="11">
                                            <p:txEl>
                                              <p:pRg st="1" end="1"/>
                                            </p:txEl>
                                          </p:spTgt>
                                        </p:tgtEl>
                                      </p:cBhvr>
                                    </p:animEffect>
                                    <p:anim calcmode="lin" valueType="num">
                                      <p:cBhvr>
                                        <p:cTn id="2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1000"/>
                                        <p:tgtEl>
                                          <p:spTgt spid="11">
                                            <p:txEl>
                                              <p:pRg st="2" end="2"/>
                                            </p:txEl>
                                          </p:spTgt>
                                        </p:tgtEl>
                                      </p:cBhvr>
                                    </p:animEffect>
                                    <p:anim calcmode="lin" valueType="num">
                                      <p:cBhvr>
                                        <p:cTn id="34"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fade">
                                      <p:cBhvr>
                                        <p:cTn id="40" dur="1000"/>
                                        <p:tgtEl>
                                          <p:spTgt spid="11">
                                            <p:txEl>
                                              <p:pRg st="3" end="3"/>
                                            </p:txEl>
                                          </p:spTgt>
                                        </p:tgtEl>
                                      </p:cBhvr>
                                    </p:animEffect>
                                    <p:anim calcmode="lin" valueType="num">
                                      <p:cBhvr>
                                        <p:cTn id="41"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radar chart&#10;&#10;Description automatically generated">
            <a:extLst>
              <a:ext uri="{FF2B5EF4-FFF2-40B4-BE49-F238E27FC236}">
                <a16:creationId xmlns:a16="http://schemas.microsoft.com/office/drawing/2014/main" id="{AD21C9EF-6786-442B-A144-DE6BA1660451}"/>
              </a:ext>
            </a:extLst>
          </p:cNvPr>
          <p:cNvPicPr>
            <a:picLocks noChangeAspect="1"/>
          </p:cNvPicPr>
          <p:nvPr/>
        </p:nvPicPr>
        <p:blipFill rotWithShape="1">
          <a:blip r:embed="rId2">
            <a:extLst>
              <a:ext uri="{28A0092B-C50C-407E-A947-70E740481C1C}">
                <a14:useLocalDpi xmlns:a14="http://schemas.microsoft.com/office/drawing/2010/main" val="0"/>
              </a:ext>
            </a:extLst>
          </a:blip>
          <a:srcRect b="12723"/>
          <a:stretch/>
        </p:blipFill>
        <p:spPr>
          <a:xfrm>
            <a:off x="2037348" y="356937"/>
            <a:ext cx="7088490" cy="3840480"/>
          </a:xfrm>
          <a:prstGeom prst="rect">
            <a:avLst/>
          </a:prstGeom>
        </p:spPr>
      </p:pic>
      <p:sp>
        <p:nvSpPr>
          <p:cNvPr id="2" name="Title 1">
            <a:extLst>
              <a:ext uri="{FF2B5EF4-FFF2-40B4-BE49-F238E27FC236}">
                <a16:creationId xmlns:a16="http://schemas.microsoft.com/office/drawing/2014/main" id="{4321698B-3174-47E6-8272-F3946240F89D}"/>
              </a:ext>
            </a:extLst>
          </p:cNvPr>
          <p:cNvSpPr>
            <a:spLocks noGrp="1"/>
          </p:cNvSpPr>
          <p:nvPr>
            <p:ph type="title"/>
          </p:nvPr>
        </p:nvSpPr>
        <p:spPr>
          <a:xfrm>
            <a:off x="4178814" y="1756505"/>
            <a:ext cx="3280972" cy="1520328"/>
          </a:xfrm>
        </p:spPr>
        <p:txBody>
          <a:bodyPr>
            <a:normAutofit/>
          </a:bodyPr>
          <a:lstStyle/>
          <a:p>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CHIA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45322D26-EF22-4CCA-8089-417381F8B7EC}"/>
              </a:ext>
            </a:extLst>
          </p:cNvPr>
          <p:cNvSpPr txBox="1"/>
          <p:nvPr/>
        </p:nvSpPr>
        <p:spPr>
          <a:xfrm>
            <a:off x="1556084" y="4409976"/>
            <a:ext cx="8526432" cy="175432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Tiêu chí nhận xét: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úng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(nội dung, số câu)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Cách dùng từ, diễn đạt câu.</a:t>
            </a:r>
          </a:p>
        </p:txBody>
      </p:sp>
    </p:spTree>
    <p:extLst>
      <p:ext uri="{BB962C8B-B14F-4D97-AF65-F5344CB8AC3E}">
        <p14:creationId xmlns:p14="http://schemas.microsoft.com/office/powerpoint/2010/main" val="4464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DDFB2A-27EE-4D33-A390-F72EC8526AD0}"/>
              </a:ext>
            </a:extLst>
          </p:cNvPr>
          <p:cNvSpPr txBox="1"/>
          <p:nvPr/>
        </p:nvSpPr>
        <p:spPr>
          <a:xfrm>
            <a:off x="82018" y="1014269"/>
            <a:ext cx="8846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2A9BBF8C-3FED-451F-BF72-0A5910542429}"/>
              </a:ext>
            </a:extLst>
          </p:cNvPr>
          <p:cNvSpPr txBox="1"/>
          <p:nvPr/>
        </p:nvSpPr>
        <p:spPr>
          <a:xfrm>
            <a:off x="82018" y="2293103"/>
            <a:ext cx="718873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CB7B7D72-529B-4E63-9C6D-CF3A3E9872C7}"/>
              </a:ext>
            </a:extLst>
          </p:cNvPr>
          <p:cNvSpPr txBox="1"/>
          <p:nvPr/>
        </p:nvSpPr>
        <p:spPr>
          <a:xfrm>
            <a:off x="253256" y="4065089"/>
            <a:ext cx="1157303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chuẩn bị cho mình một cây chổi, em cùng các bạn đến nơi đầu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bắt đầu công việc của mình</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em, người thì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thì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rác</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dại</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bồn</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sau thì </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sạch bong, không còn một cọng rác nào.</a:t>
            </a:r>
            <a:endPar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12C515ED-36F2-4B0F-9D18-1681D737C30B}"/>
              </a:ext>
            </a:extLst>
          </p:cNvPr>
          <p:cNvGrpSpPr/>
          <p:nvPr/>
        </p:nvGrpSpPr>
        <p:grpSpPr>
          <a:xfrm>
            <a:off x="587893" y="98568"/>
            <a:ext cx="10781110" cy="954107"/>
            <a:chOff x="294783" y="887002"/>
            <a:chExt cx="10781110" cy="954107"/>
          </a:xfrm>
        </p:grpSpPr>
        <p:grpSp>
          <p:nvGrpSpPr>
            <p:cNvPr id="22" name="Group 21">
              <a:extLst>
                <a:ext uri="{FF2B5EF4-FFF2-40B4-BE49-F238E27FC236}">
                  <a16:creationId xmlns:a16="http://schemas.microsoft.com/office/drawing/2014/main" id="{27386C0C-B1E7-4414-A8EE-C438F3BCD006}"/>
                </a:ext>
              </a:extLst>
            </p:cNvPr>
            <p:cNvGrpSpPr/>
            <p:nvPr/>
          </p:nvGrpSpPr>
          <p:grpSpPr>
            <a:xfrm>
              <a:off x="294783" y="915918"/>
              <a:ext cx="758018" cy="731520"/>
              <a:chOff x="3065608" y="1727884"/>
              <a:chExt cx="1240358" cy="1188720"/>
            </a:xfrm>
          </p:grpSpPr>
          <p:sp>
            <p:nvSpPr>
              <p:cNvPr id="24" name="Google Shape;418;p36">
                <a:extLst>
                  <a:ext uri="{FF2B5EF4-FFF2-40B4-BE49-F238E27FC236}">
                    <a16:creationId xmlns:a16="http://schemas.microsoft.com/office/drawing/2014/main" id="{249677B7-AE12-472E-88A0-A7E8F6652B1C}"/>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25" name="Google Shape;423;p36">
                <a:extLst>
                  <a:ext uri="{FF2B5EF4-FFF2-40B4-BE49-F238E27FC236}">
                    <a16:creationId xmlns:a16="http://schemas.microsoft.com/office/drawing/2014/main" id="{9996BACB-2001-4AF1-B06A-159D23DE9C02}"/>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rPr>
                  <a:t>2</a:t>
                </a:r>
              </a:p>
            </p:txBody>
          </p:sp>
        </p:grpSp>
        <p:sp>
          <p:nvSpPr>
            <p:cNvPr id="23" name="TextBox 22">
              <a:extLst>
                <a:ext uri="{FF2B5EF4-FFF2-40B4-BE49-F238E27FC236}">
                  <a16:creationId xmlns:a16="http://schemas.microsoft.com/office/drawing/2014/main" id="{A19C958F-4E22-4465-8CF3-D04A0175AF70}"/>
                </a:ext>
              </a:extLst>
            </p:cNvPr>
            <p:cNvSpPr txBox="1"/>
            <p:nvPr/>
          </p:nvSpPr>
          <p:spPr>
            <a:xfrm>
              <a:off x="1079299" y="887002"/>
              <a:ext cx="999659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 – 5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7" name="TextBox 26">
            <a:extLst>
              <a:ext uri="{FF2B5EF4-FFF2-40B4-BE49-F238E27FC236}">
                <a16:creationId xmlns:a16="http://schemas.microsoft.com/office/drawing/2014/main" id="{CB2E6476-ECDD-4862-B24A-6E8A501887D1}"/>
              </a:ext>
            </a:extLst>
          </p:cNvPr>
          <p:cNvSpPr txBox="1"/>
          <p:nvPr/>
        </p:nvSpPr>
        <p:spPr>
          <a:xfrm>
            <a:off x="334220" y="2737034"/>
            <a:ext cx="11156956"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sáng sớm,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vừa thức giấc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đã nghe tiếng gọi nhau của các bạn. </a:t>
            </a:r>
            <a:endPar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DBB6C97-008F-427F-A6B4-7FB8F42C24CB}"/>
              </a:ext>
            </a:extLst>
          </p:cNvPr>
          <p:cNvSpPr txBox="1"/>
          <p:nvPr/>
        </p:nvSpPr>
        <p:spPr>
          <a:xfrm>
            <a:off x="315263" y="1459036"/>
            <a:ext cx="11156957"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a:t>
            </a:r>
            <a:r>
              <a:rPr kumimoji="0" lang="vi-VN"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áng chủ nhật vừa rồi, em cùng với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2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2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endParaRPr kumimoji="0" lang="vi-VN"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76340423-19E3-4F31-A20C-656757D78DC0}"/>
              </a:ext>
            </a:extLst>
          </p:cNvPr>
          <p:cNvSpPr txBox="1"/>
          <p:nvPr/>
        </p:nvSpPr>
        <p:spPr>
          <a:xfrm>
            <a:off x="-334475" y="3498991"/>
            <a:ext cx="1005799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0145F1F8-A742-499F-993E-0E93E024BAB0}"/>
              </a:ext>
            </a:extLst>
          </p:cNvPr>
          <p:cNvSpPr txBox="1"/>
          <p:nvPr/>
        </p:nvSpPr>
        <p:spPr>
          <a:xfrm>
            <a:off x="334220" y="5562820"/>
            <a:ext cx="958202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CACB893D-C26D-4097-BAF6-7D325EBEA2F0}"/>
              </a:ext>
            </a:extLst>
          </p:cNvPr>
          <p:cNvSpPr txBox="1"/>
          <p:nvPr/>
        </p:nvSpPr>
        <p:spPr>
          <a:xfrm>
            <a:off x="461293" y="6070253"/>
            <a:ext cx="11156956"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p>
        </p:txBody>
      </p:sp>
    </p:spTree>
    <p:extLst>
      <p:ext uri="{BB962C8B-B14F-4D97-AF65-F5344CB8AC3E}">
        <p14:creationId xmlns:p14="http://schemas.microsoft.com/office/powerpoint/2010/main" val="35551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1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B2E6476-ECDD-4862-B24A-6E8A501887D1}"/>
              </a:ext>
            </a:extLst>
          </p:cNvPr>
          <p:cNvSpPr txBox="1"/>
          <p:nvPr/>
        </p:nvSpPr>
        <p:spPr>
          <a:xfrm>
            <a:off x="2578773" y="1200790"/>
            <a:ext cx="9328414" cy="4221669"/>
          </a:xfrm>
          <a:prstGeom prst="rect">
            <a:avLst/>
          </a:prstGeom>
          <a:noFill/>
        </p:spPr>
        <p:txBody>
          <a:bodyPr wrap="square" rtlCol="0">
            <a:spAutoFit/>
          </a:bodyPr>
          <a:lstStyle/>
          <a:p>
            <a:pPr marL="0" marR="0" lvl="0" indent="0" algn="just" defTabSz="914400" rtl="0" eaLnBrk="1" fontAlgn="auto" latinLnBrk="0" hangingPunct="1">
              <a:lnSpc>
                <a:spcPts val="46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S</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áng chủ nhật vừa rồi, em cùng với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2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2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sáng sớm, lúc vừa thức giấc em đã nghe tiếng gọi nhau của các bạn. Sau khi chuẩn bị cho mình một cây chổi, em cùng các bạn đến nơi đầu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bắt đầu công việc của mình</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em, người thì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thì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rác</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dại</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bồn</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200" b="1" noProof="0"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b="1" noProof="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noProof="0"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lúc</a:t>
            </a:r>
            <a:r>
              <a:rPr lang="en-US" sz="2200" b="1" noProof="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sau thì </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đã sạch bong, không còn một cọng rác nào.</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p>
        </p:txBody>
      </p:sp>
      <p:pic>
        <p:nvPicPr>
          <p:cNvPr id="3" name="Picture 2" descr="A picture containing text&#10;&#10;Description automatically generated">
            <a:extLst>
              <a:ext uri="{FF2B5EF4-FFF2-40B4-BE49-F238E27FC236}">
                <a16:creationId xmlns:a16="http://schemas.microsoft.com/office/drawing/2014/main" id="{045B7B81-3EA5-4A70-9B2B-17D4AD420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4" y="1532636"/>
            <a:ext cx="2402254" cy="1766556"/>
          </a:xfrm>
          <a:prstGeom prst="roundRect">
            <a:avLst>
              <a:gd name="adj" fmla="val 875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A9416792-4693-4B04-8A9A-C19BE8A0BD19}"/>
              </a:ext>
            </a:extLst>
          </p:cNvPr>
          <p:cNvSpPr/>
          <p:nvPr/>
        </p:nvSpPr>
        <p:spPr>
          <a:xfrm>
            <a:off x="3962587" y="266700"/>
            <a:ext cx="4075154" cy="769441"/>
          </a:xfrm>
          <a:prstGeom prst="rect">
            <a:avLst/>
          </a:prstGeom>
          <a:noFill/>
        </p:spPr>
        <p:txBody>
          <a:bodyPr wrap="none" lIns="91440" tIns="45720" rIns="91440" bIns="45720">
            <a:spAutoFit/>
          </a:bodyPr>
          <a:lstStyle/>
          <a:p>
            <a:pPr algn="ct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BÀI</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THAM</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KHẢO</a:t>
            </a:r>
            <a:endParaRPr lang="en-US" sz="4400" b="1" dirty="0">
              <a:ln w="6600">
                <a:solidFill>
                  <a:srgbClr val="DE7E18"/>
                </a:solidFill>
                <a:prstDash val="solid"/>
              </a:ln>
              <a:solidFill>
                <a:srgbClr val="FF0000"/>
              </a:solidFill>
              <a:effectLst>
                <a:outerShdw dist="38100" dir="2700000" algn="tl" rotWithShape="0">
                  <a:srgbClr val="DE7E18"/>
                </a:outerShdw>
              </a:effectLst>
              <a:latin typeface="Century Gothic" panose="020B0502020202020204"/>
            </a:endParaRPr>
          </a:p>
        </p:txBody>
      </p:sp>
    </p:spTree>
    <p:extLst>
      <p:ext uri="{BB962C8B-B14F-4D97-AF65-F5344CB8AC3E}">
        <p14:creationId xmlns:p14="http://schemas.microsoft.com/office/powerpoint/2010/main" val="76242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8" name="Picture 7">
            <a:extLst>
              <a:ext uri="{FF2B5EF4-FFF2-40B4-BE49-F238E27FC236}">
                <a16:creationId xmlns:a16="http://schemas.microsoft.com/office/drawing/2014/main" id="{9942AF43-CEFE-4807-B704-795BDA4AA3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47818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733833"/>
            <a:ext cx="10763250" cy="3812767"/>
          </a:xfrm>
          <a:prstGeom prst="rect">
            <a:avLst/>
          </a:prstGeom>
        </p:spPr>
      </p:pic>
      <p:sp>
        <p:nvSpPr>
          <p:cNvPr id="21" name="Rectangle 20"/>
          <p:cNvSpPr/>
          <p:nvPr/>
        </p:nvSpPr>
        <p:spPr>
          <a:xfrm>
            <a:off x="1413806" y="953446"/>
            <a:ext cx="9650138" cy="1077218"/>
          </a:xfrm>
          <a:prstGeom prst="rect">
            <a:avLst/>
          </a:prstGeom>
        </p:spPr>
        <p:txBody>
          <a:bodyPr wrap="square">
            <a:spAutoFit/>
          </a:bodyPr>
          <a:lstStyle/>
          <a:p>
            <a:pPr lvl="0" algn="ctr">
              <a:defRPr/>
            </a:pPr>
            <a:r>
              <a:rPr lang="vi-VN" sz="3200" b="1">
                <a:solidFill>
                  <a:srgbClr val="002060"/>
                </a:solidFill>
                <a:latin typeface="Arial-Rounded"/>
                <a:cs typeface="Arial" panose="020B0604020202020204" pitchFamily="34" charset="0"/>
              </a:rPr>
              <a:t>Vậy muốn kể về 1 sự việc mà em đã chứng kiến hoặc tham gia thì mình cần nêu được những nội dung gì?</a:t>
            </a:r>
            <a:endParaRPr kumimoji="0" lang="vi-VN" sz="3200" b="1" i="0" u="none" strike="noStrike" kern="1200" cap="none" spc="0" normalizeH="0" baseline="0" noProof="0">
              <a:ln>
                <a:noFill/>
              </a:ln>
              <a:solidFill>
                <a:srgbClr val="002060"/>
              </a:solidFill>
              <a:effectLst/>
              <a:uLnTx/>
              <a:uFillTx/>
              <a:latin typeface="Arial-Rounded"/>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700" y="4020974"/>
            <a:ext cx="3167586" cy="3167586"/>
          </a:xfrm>
          <a:prstGeom prst="rect">
            <a:avLst/>
          </a:prstGeom>
        </p:spPr>
      </p:pic>
      <p:sp>
        <p:nvSpPr>
          <p:cNvPr id="7" name="Rectangle 6"/>
          <p:cNvSpPr/>
          <p:nvPr/>
        </p:nvSpPr>
        <p:spPr>
          <a:xfrm>
            <a:off x="1147106" y="870501"/>
            <a:ext cx="9650138" cy="3539430"/>
          </a:xfrm>
          <a:prstGeom prst="rect">
            <a:avLst/>
          </a:prstGeom>
        </p:spPr>
        <p:txBody>
          <a:bodyPr wrap="square">
            <a:spAutoFit/>
          </a:bodyPr>
          <a:lstStyle/>
          <a:p>
            <a:pPr lvl="0">
              <a:defRPr/>
            </a:pPr>
            <a:r>
              <a:rPr lang="en-US" sz="3200" b="1" dirty="0" err="1">
                <a:solidFill>
                  <a:schemeClr val="tx1">
                    <a:lumMod val="95000"/>
                    <a:lumOff val="5000"/>
                  </a:schemeClr>
                </a:solidFill>
                <a:latin typeface="Arial-Rounded"/>
                <a:cs typeface="Arial" panose="020B0604020202020204" pitchFamily="34" charset="0"/>
              </a:rPr>
              <a:t>Khi</a:t>
            </a:r>
            <a:r>
              <a:rPr lang="en-US" sz="3200" b="1" dirty="0">
                <a:solidFill>
                  <a:schemeClr val="tx1">
                    <a:lumMod val="95000"/>
                    <a:lumOff val="5000"/>
                  </a:schemeClr>
                </a:solidFill>
                <a:latin typeface="Arial-Rounded"/>
                <a:cs typeface="Arial" panose="020B0604020202020204" pitchFamily="34" charset="0"/>
              </a:rPr>
              <a:t> </a:t>
            </a:r>
            <a:r>
              <a:rPr lang="vi-VN" sz="3200" b="1" dirty="0">
                <a:solidFill>
                  <a:schemeClr val="tx1">
                    <a:lumMod val="95000"/>
                    <a:lumOff val="5000"/>
                  </a:schemeClr>
                </a:solidFill>
                <a:latin typeface="Arial-Rounded"/>
                <a:cs typeface="Arial" panose="020B0604020202020204" pitchFamily="34" charset="0"/>
              </a:rPr>
              <a:t>kể về 1 sự việc mà em đã chứng kiến hoặc tham gia nêu được các nội dung sau:</a:t>
            </a:r>
          </a:p>
          <a:p>
            <a:pPr lvl="0">
              <a:defRPr/>
            </a:pPr>
            <a:r>
              <a:rPr lang="vi-VN" sz="3200" b="1" dirty="0">
                <a:solidFill>
                  <a:srgbClr val="C00000"/>
                </a:solidFill>
                <a:latin typeface="Arial-Rounded"/>
                <a:cs typeface="Arial" panose="020B0604020202020204" pitchFamily="34" charset="0"/>
              </a:rPr>
              <a:t>+ Nơi mình chứng kiến sự việc</a:t>
            </a:r>
          </a:p>
          <a:p>
            <a:pPr lvl="0">
              <a:defRPr/>
            </a:pPr>
            <a:r>
              <a:rPr lang="vi-VN" sz="3200" b="1" dirty="0">
                <a:solidFill>
                  <a:srgbClr val="C00000"/>
                </a:solidFill>
                <a:latin typeface="Arial-Rounded"/>
                <a:cs typeface="Arial" panose="020B0604020202020204" pitchFamily="34" charset="0"/>
              </a:rPr>
              <a:t>+ Những người tham gia sự việc</a:t>
            </a:r>
          </a:p>
          <a:p>
            <a:pPr lvl="0">
              <a:defRPr/>
            </a:pPr>
            <a:r>
              <a:rPr lang="vi-VN" sz="3200" b="1" dirty="0">
                <a:solidFill>
                  <a:srgbClr val="C00000"/>
                </a:solidFill>
                <a:latin typeface="Arial-Rounded"/>
                <a:cs typeface="Arial" panose="020B0604020202020204" pitchFamily="34" charset="0"/>
              </a:rPr>
              <a:t>+ Họ đã tham gia sự việc đó như thế nào?</a:t>
            </a:r>
          </a:p>
          <a:p>
            <a:pPr lvl="0">
              <a:defRPr/>
            </a:pPr>
            <a:r>
              <a:rPr lang="vi-VN" sz="3200" b="1" dirty="0">
                <a:solidFill>
                  <a:srgbClr val="C00000"/>
                </a:solidFill>
                <a:latin typeface="Arial-Rounded"/>
                <a:cs typeface="Arial" panose="020B0604020202020204" pitchFamily="34" charset="0"/>
              </a:rPr>
              <a:t>+ Suy nghĩ của bản thân em sau khi tham gia, chứng kiến sự việc đó</a:t>
            </a:r>
            <a:r>
              <a:rPr lang="en-US" sz="3200" b="1" dirty="0">
                <a:solidFill>
                  <a:srgbClr val="C00000"/>
                </a:solidFill>
                <a:latin typeface="Arial-Rounded"/>
                <a:cs typeface="Arial" panose="020B0604020202020204" pitchFamily="34" charset="0"/>
              </a:rPr>
              <a:t>.</a:t>
            </a:r>
            <a:endParaRPr lang="vi-VN" sz="3200" b="1" dirty="0">
              <a:solidFill>
                <a:srgbClr val="C00000"/>
              </a:solidFill>
              <a:latin typeface="Arial-Rounded"/>
              <a:cs typeface="Arial" panose="020B0604020202020204" pitchFamily="34" charset="0"/>
            </a:endParaRPr>
          </a:p>
        </p:txBody>
      </p:sp>
    </p:spTree>
    <p:extLst>
      <p:ext uri="{BB962C8B-B14F-4D97-AF65-F5344CB8AC3E}">
        <p14:creationId xmlns:p14="http://schemas.microsoft.com/office/powerpoint/2010/main" val="39549640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anim calcmode="lin" valueType="num">
                                      <p:cBhvr>
                                        <p:cTn id="1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21">
                                            <p:txEl>
                                              <p:pRg st="0" end="0"/>
                                            </p:txEl>
                                          </p:spTgt>
                                        </p:tgtEl>
                                        <p:attrNameLst>
                                          <p:attrName>ppt_w</p:attrName>
                                        </p:attrNameLst>
                                      </p:cBhvr>
                                      <p:tavLst>
                                        <p:tav tm="0">
                                          <p:val>
                                            <p:strVal val="ppt_w"/>
                                          </p:val>
                                        </p:tav>
                                        <p:tav tm="100000">
                                          <p:val>
                                            <p:fltVal val="0"/>
                                          </p:val>
                                        </p:tav>
                                      </p:tavLst>
                                    </p:anim>
                                    <p:anim calcmode="lin" valueType="num">
                                      <p:cBhvr>
                                        <p:cTn id="21" dur="500"/>
                                        <p:tgtEl>
                                          <p:spTgt spid="21">
                                            <p:txEl>
                                              <p:pRg st="0" end="0"/>
                                            </p:txEl>
                                          </p:spTgt>
                                        </p:tgtEl>
                                        <p:attrNameLst>
                                          <p:attrName>ppt_h</p:attrName>
                                        </p:attrNameLst>
                                      </p:cBhvr>
                                      <p:tavLst>
                                        <p:tav tm="0">
                                          <p:val>
                                            <p:strVal val="ppt_h"/>
                                          </p:val>
                                        </p:tav>
                                        <p:tav tm="100000">
                                          <p:val>
                                            <p:fltVal val="0"/>
                                          </p:val>
                                        </p:tav>
                                      </p:tavLst>
                                    </p:anim>
                                    <p:animEffect transition="out" filter="fade">
                                      <p:cBhvr>
                                        <p:cTn id="22" dur="500"/>
                                        <p:tgtEl>
                                          <p:spTgt spid="21">
                                            <p:txEl>
                                              <p:pRg st="0" end="0"/>
                                            </p:txEl>
                                          </p:spTgt>
                                        </p:tgtEl>
                                      </p:cBhvr>
                                    </p:animEffect>
                                    <p:set>
                                      <p:cBhvr>
                                        <p:cTn id="23" dur="1" fill="hold">
                                          <p:stCondLst>
                                            <p:cond delay="499"/>
                                          </p:stCondLst>
                                        </p:cTn>
                                        <p:tgtEl>
                                          <p:spTgt spid="21">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1000"/>
                                        <p:tgtEl>
                                          <p:spTgt spid="7">
                                            <p:txEl>
                                              <p:pRg st="1" end="1"/>
                                            </p:txEl>
                                          </p:spTgt>
                                        </p:tgtEl>
                                      </p:cBhvr>
                                    </p:animEffect>
                                    <p:anim calcmode="lin" valueType="num">
                                      <p:cBhvr>
                                        <p:cTn id="3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1000"/>
                                        <p:tgtEl>
                                          <p:spTgt spid="7">
                                            <p:txEl>
                                              <p:pRg st="2" end="2"/>
                                            </p:txEl>
                                          </p:spTgt>
                                        </p:tgtEl>
                                      </p:cBhvr>
                                    </p:animEffect>
                                    <p:anim calcmode="lin" valueType="num">
                                      <p:cBhvr>
                                        <p:cTn id="4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Effect transition="in" filter="fade">
                                      <p:cBhvr>
                                        <p:cTn id="56" dur="1000"/>
                                        <p:tgtEl>
                                          <p:spTgt spid="7">
                                            <p:txEl>
                                              <p:pRg st="4" end="4"/>
                                            </p:txEl>
                                          </p:spTgt>
                                        </p:tgtEl>
                                      </p:cBhvr>
                                    </p:animEffect>
                                    <p:anim calcmode="lin" valueType="num">
                                      <p:cBhvr>
                                        <p:cTn id="5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76027" y="-1734440"/>
            <a:ext cx="3216033" cy="7471789"/>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591423" y="1707337"/>
            <a:ext cx="2926095" cy="3628358"/>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1544542" y="1889694"/>
            <a:ext cx="2950270" cy="3628358"/>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7">
            <a:extLst>
              <a:ext uri="{28A0092B-C50C-407E-A947-70E740481C1C}">
                <a14:useLocalDpi xmlns:a14="http://schemas.microsoft.com/office/drawing/2010/main" val="0"/>
              </a:ext>
            </a:extLst>
          </a:blip>
          <a:srcRect l="66515" b="75097"/>
          <a:stretch/>
        </p:blipFill>
        <p:spPr>
          <a:xfrm rot="660128">
            <a:off x="9929352" y="-1006877"/>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89435">
            <a:off x="928484" y="34078"/>
            <a:ext cx="1133646" cy="1170215"/>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404" y="5518052"/>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5" name="TextBox 14">
            <a:extLst>
              <a:ext uri="{FF2B5EF4-FFF2-40B4-BE49-F238E27FC236}">
                <a16:creationId xmlns:a16="http://schemas.microsoft.com/office/drawing/2014/main" id="{951B321D-C137-4AB9-B2F5-FF741CE7DDF3}"/>
              </a:ext>
            </a:extLst>
          </p:cNvPr>
          <p:cNvSpPr txBox="1"/>
          <p:nvPr/>
        </p:nvSpPr>
        <p:spPr>
          <a:xfrm>
            <a:off x="4540870" y="974954"/>
            <a:ext cx="7179068" cy="2308324"/>
          </a:xfrm>
          <a:prstGeom prst="rect">
            <a:avLst/>
          </a:prstGeom>
          <a:noFill/>
        </p:spPr>
        <p:txBody>
          <a:bodyPr wrap="square" rtlCol="0">
            <a:spAutoFit/>
          </a:bodyPr>
          <a:lstStyle/>
          <a:p>
            <a:pPr lvl="0" algn="ctr">
              <a:lnSpc>
                <a:spcPct val="150000"/>
              </a:lnSpc>
              <a:defRPr/>
            </a:pPr>
            <a:r>
              <a:rPr lang="vi-VN" sz="3200" b="1">
                <a:solidFill>
                  <a:srgbClr val="70AD47">
                    <a:lumMod val="75000"/>
                  </a:srgbClr>
                </a:solidFill>
                <a:latin typeface="Arial-Rounded"/>
                <a:ea typeface="Arial-Rounded"/>
              </a:rPr>
              <a:t>Để viết tốt đoạn văn các con cần </a:t>
            </a:r>
            <a:endParaRPr lang="en-US" sz="3200" b="1">
              <a:solidFill>
                <a:srgbClr val="70AD47">
                  <a:lumMod val="75000"/>
                </a:srgbClr>
              </a:solidFill>
              <a:latin typeface="Arial-Rounded"/>
              <a:ea typeface="Arial-Rounded"/>
            </a:endParaRPr>
          </a:p>
          <a:p>
            <a:pPr lvl="0" algn="ctr">
              <a:lnSpc>
                <a:spcPct val="150000"/>
              </a:lnSpc>
              <a:defRPr/>
            </a:pPr>
            <a:r>
              <a:rPr lang="vi-VN" sz="3200" b="1">
                <a:solidFill>
                  <a:srgbClr val="70AD47">
                    <a:lumMod val="75000"/>
                  </a:srgbClr>
                </a:solidFill>
                <a:latin typeface="Arial-Rounded"/>
                <a:ea typeface="Arial-Rounded"/>
              </a:rPr>
              <a:t>lưu ý gì?</a:t>
            </a:r>
            <a:endParaRPr kumimoji="0" lang="en-US" sz="3200" b="1" i="0" u="none" strike="noStrike" kern="1200" cap="none" spc="0" normalizeH="0" baseline="0" noProof="0" dirty="0">
              <a:ln>
                <a:noFill/>
              </a:ln>
              <a:solidFill>
                <a:srgbClr val="70AD47">
                  <a:lumMod val="75000"/>
                </a:srgbClr>
              </a:solidFill>
              <a:effectLst/>
              <a:uLnTx/>
              <a:uFillTx/>
              <a:latin typeface="Arial-Rounded"/>
              <a:ea typeface="Arial-Rounded"/>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a:ea typeface="Arial-Rounded"/>
                <a:cs typeface="+mn-cs"/>
              </a:rPr>
              <a:t>    </a:t>
            </a:r>
            <a:endParaRPr kumimoji="0" lang="vi-VN" sz="3200" b="1"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19" name="Rectangle: Rounded Corners 18">
            <a:extLst>
              <a:ext uri="{FF2B5EF4-FFF2-40B4-BE49-F238E27FC236}">
                <a16:creationId xmlns:a16="http://schemas.microsoft.com/office/drawing/2014/main" id="{3B899365-E9DE-403C-920B-3BFE8B949872}"/>
              </a:ext>
            </a:extLst>
          </p:cNvPr>
          <p:cNvSpPr/>
          <p:nvPr/>
        </p:nvSpPr>
        <p:spPr>
          <a:xfrm>
            <a:off x="4326442" y="3753429"/>
            <a:ext cx="7315201" cy="2957117"/>
          </a:xfrm>
          <a:prstGeom prst="roundRect">
            <a:avLst/>
          </a:prstGeom>
          <a:solidFill>
            <a:schemeClr val="accent4">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lvl="0" algn="just">
              <a:lnSpc>
                <a:spcPct val="107000"/>
              </a:lnSpc>
              <a:tabLst>
                <a:tab pos="3336925" algn="r"/>
              </a:tabLst>
              <a:defRPr/>
            </a:pPr>
            <a:r>
              <a:rPr kumimoji="0" lang="en-US" sz="24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Đoạn văn viết về một sự việc mà các em đã chứng kiến hoặc tham gia ở nơi em sống. </a:t>
            </a:r>
          </a:p>
          <a:p>
            <a:pPr lvl="0" algn="just">
              <a:lnSpc>
                <a:spcPct val="107000"/>
              </a:lnSpc>
              <a:tabLst>
                <a:tab pos="3336925" algn="r"/>
              </a:tabLst>
              <a:defRPr/>
            </a:pPr>
            <a:r>
              <a:rPr lang="vi-VN"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Đoạn văn viết từ 3 – 5 câu.</a:t>
            </a:r>
          </a:p>
          <a:p>
            <a:pPr lvl="0" algn="just">
              <a:lnSpc>
                <a:spcPct val="107000"/>
              </a:lnSpc>
              <a:tabLst>
                <a:tab pos="3336925" algn="r"/>
              </a:tabLst>
              <a:defRPr/>
            </a:pPr>
            <a:r>
              <a:rPr lang="vi-VN"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Đầu câu viết hoa, cuối cầu sử dụng dấu câu phù hợp; </a:t>
            </a:r>
          </a:p>
          <a:p>
            <a:pPr lvl="0" algn="just">
              <a:lnSpc>
                <a:spcPct val="107000"/>
              </a:lnSpc>
              <a:tabLst>
                <a:tab pos="3336925" algn="r"/>
              </a:tabLst>
              <a:defRPr/>
            </a:pPr>
            <a:r>
              <a:rPr lang="vi-VN"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Câu đầu tiên viết lùi vào một ô; </a:t>
            </a:r>
          </a:p>
          <a:p>
            <a:pPr lvl="0" algn="just">
              <a:lnSpc>
                <a:spcPct val="107000"/>
              </a:lnSpc>
              <a:tabLst>
                <a:tab pos="3336925" algn="r"/>
              </a:tabLst>
              <a:defRPr/>
            </a:pPr>
            <a:r>
              <a:rPr lang="vi-VN"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Tư thế ngồi viết,... </a:t>
            </a:r>
          </a:p>
          <a:p>
            <a:pPr marL="0" marR="0" lvl="0" indent="0" algn="just" defTabSz="914400" rtl="0" eaLnBrk="1" fontAlgn="auto" latinLnBrk="0" hangingPunct="1">
              <a:lnSpc>
                <a:spcPct val="107000"/>
              </a:lnSpc>
              <a:spcBef>
                <a:spcPts val="0"/>
              </a:spcBef>
              <a:spcAft>
                <a:spcPts val="0"/>
              </a:spcAft>
              <a:buClrTx/>
              <a:buSzTx/>
              <a:buFontTx/>
              <a:buNone/>
              <a:tabLst>
                <a:tab pos="3336925" algn="r"/>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85820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87537" y="1158370"/>
            <a:ext cx="3216033" cy="7705968"/>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591423" y="1707337"/>
            <a:ext cx="2926095" cy="3628358"/>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1544542" y="1889694"/>
            <a:ext cx="2950270" cy="3628358"/>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7">
            <a:extLst>
              <a:ext uri="{28A0092B-C50C-407E-A947-70E740481C1C}">
                <a14:useLocalDpi xmlns:a14="http://schemas.microsoft.com/office/drawing/2010/main" val="0"/>
              </a:ext>
            </a:extLst>
          </a:blip>
          <a:srcRect l="66515" b="75097"/>
          <a:stretch/>
        </p:blipFill>
        <p:spPr>
          <a:xfrm rot="660128">
            <a:off x="9929352" y="-1006877"/>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89435">
            <a:off x="928484" y="34078"/>
            <a:ext cx="1133646" cy="1170215"/>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404" y="5518052"/>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5" name="TextBox 14">
            <a:extLst>
              <a:ext uri="{FF2B5EF4-FFF2-40B4-BE49-F238E27FC236}">
                <a16:creationId xmlns:a16="http://schemas.microsoft.com/office/drawing/2014/main" id="{951B321D-C137-4AB9-B2F5-FF741CE7DDF3}"/>
              </a:ext>
            </a:extLst>
          </p:cNvPr>
          <p:cNvSpPr txBox="1"/>
          <p:nvPr/>
        </p:nvSpPr>
        <p:spPr>
          <a:xfrm>
            <a:off x="4398805" y="4089884"/>
            <a:ext cx="7393496" cy="2308324"/>
          </a:xfrm>
          <a:prstGeom prst="rect">
            <a:avLst/>
          </a:prstGeom>
          <a:noFill/>
        </p:spPr>
        <p:txBody>
          <a:bodyPr wrap="square" rtlCol="0">
            <a:spAutoFit/>
          </a:bodyPr>
          <a:lstStyle/>
          <a:p>
            <a:pPr lvl="0" algn="ctr">
              <a:lnSpc>
                <a:spcPct val="150000"/>
              </a:lnSpc>
              <a:defRPr/>
            </a:pPr>
            <a:r>
              <a:rPr lang="vi-VN" sz="3200" b="1">
                <a:solidFill>
                  <a:srgbClr val="70AD47">
                    <a:lumMod val="75000"/>
                  </a:srgbClr>
                </a:solidFill>
                <a:latin typeface="Arial-Rounded"/>
                <a:ea typeface="Arial-Rounded"/>
              </a:rPr>
              <a:t>Ngoài việc đúng, đủ </a:t>
            </a:r>
            <a:r>
              <a:rPr lang="en-US" sz="3200" b="1">
                <a:solidFill>
                  <a:srgbClr val="70AD47">
                    <a:lumMod val="75000"/>
                  </a:srgbClr>
                </a:solidFill>
                <a:latin typeface="Arial-Rounded"/>
                <a:ea typeface="Arial-Rounded"/>
              </a:rPr>
              <a:t>nội dung</a:t>
            </a:r>
            <a:r>
              <a:rPr lang="vi-VN" sz="3200" b="1">
                <a:solidFill>
                  <a:srgbClr val="70AD47">
                    <a:lumMod val="75000"/>
                  </a:srgbClr>
                </a:solidFill>
                <a:latin typeface="Arial-Rounded"/>
                <a:ea typeface="Arial-Rounded"/>
              </a:rPr>
              <a:t> ra thì để viết đoạn văn hay các con cần chú ý điều gì?</a:t>
            </a:r>
            <a:endParaRPr kumimoji="0" lang="en-US" sz="3200" b="1" i="0" u="none" strike="noStrike" kern="1200" cap="none" spc="0" normalizeH="0" baseline="0" noProof="0">
              <a:ln>
                <a:noFill/>
              </a:ln>
              <a:solidFill>
                <a:srgbClr val="70AD47">
                  <a:lumMod val="75000"/>
                </a:srgbClr>
              </a:solidFill>
              <a:effectLst/>
              <a:uLnTx/>
              <a:uFillTx/>
              <a:latin typeface="Arial-Rounded"/>
              <a:ea typeface="Arial-Rounded"/>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a:ea typeface="Arial-Rounded"/>
                <a:cs typeface="+mn-cs"/>
              </a:rPr>
              <a:t>    </a:t>
            </a:r>
            <a:endParaRPr kumimoji="0" lang="vi-VN" sz="3200" b="1" i="0" u="none" strike="noStrike" kern="1200" cap="none" spc="0" normalizeH="0" baseline="0" noProof="0" dirty="0">
              <a:ln>
                <a:noFill/>
              </a:ln>
              <a:solidFill>
                <a:prstClr val="black"/>
              </a:solidFill>
              <a:effectLst/>
              <a:uLnTx/>
              <a:uFillTx/>
              <a:latin typeface="Arial-Rounded"/>
              <a:ea typeface="Arial-Rounded"/>
              <a:cs typeface="+mn-cs"/>
            </a:endParaRPr>
          </a:p>
        </p:txBody>
      </p:sp>
    </p:spTree>
    <p:extLst>
      <p:ext uri="{BB962C8B-B14F-4D97-AF65-F5344CB8AC3E}">
        <p14:creationId xmlns:p14="http://schemas.microsoft.com/office/powerpoint/2010/main" val="1669606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barn(inVertical)">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CBA6A-3AE8-4F94-A9C7-07B392638702}"/>
              </a:ext>
            </a:extLst>
          </p:cNvPr>
          <p:cNvSpPr txBox="1"/>
          <p:nvPr/>
        </p:nvSpPr>
        <p:spPr>
          <a:xfrm>
            <a:off x="1170905" y="787201"/>
            <a:ext cx="10030495" cy="2800767"/>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Khi viết đoạn văn,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đúng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yêu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a:t>
            </a: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viết đủ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câu, cuối câu có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dấu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chấm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thêm</a:t>
            </a: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từ gợi tả, gợi cảm, từ bộc lộ cảm xúc cho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hay hơn.</a:t>
            </a:r>
            <a:endParaRPr kumimoji="0" lang="en-US" sz="4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0680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一个圆顶角，剪去另一个顶角 8">
            <a:extLst>
              <a:ext uri="{FF2B5EF4-FFF2-40B4-BE49-F238E27FC236}">
                <a16:creationId xmlns:a16="http://schemas.microsoft.com/office/drawing/2014/main" id="{F46735CD-E9B0-4C59-942F-AF2537A219B6}"/>
              </a:ext>
            </a:extLst>
          </p:cNvPr>
          <p:cNvSpPr/>
          <p:nvPr/>
        </p:nvSpPr>
        <p:spPr>
          <a:xfrm>
            <a:off x="228598" y="858256"/>
            <a:ext cx="11738812" cy="4371472"/>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Rectangle 3"/>
          <p:cNvSpPr>
            <a:spLocks noChangeArrowheads="1"/>
          </p:cNvSpPr>
          <p:nvPr/>
        </p:nvSpPr>
        <p:spPr bwMode="auto">
          <a:xfrm>
            <a:off x="342899" y="1455493"/>
            <a:ext cx="11510210" cy="305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defRPr/>
            </a:pPr>
            <a:r>
              <a:rPr lang="en-US" sz="28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Vừa</a:t>
            </a:r>
            <a:r>
              <a:rPr lang="vi-VN" sz="2600" b="1" dirty="0">
                <a:solidFill>
                  <a:srgbClr val="002060"/>
                </a:solidFill>
                <a:latin typeface="Arial-Rounded" pitchFamily="34" charset="-93"/>
                <a:cs typeface="Arial-Rounded" pitchFamily="34" charset="-93"/>
              </a:rPr>
              <a:t> qua, em </a:t>
            </a:r>
            <a:r>
              <a:rPr lang="vi-VN" sz="2600" b="1" dirty="0" err="1">
                <a:solidFill>
                  <a:srgbClr val="002060"/>
                </a:solidFill>
                <a:latin typeface="Arial-Rounded" pitchFamily="34" charset="-93"/>
                <a:cs typeface="Arial-Rounded" pitchFamily="34" charset="-93"/>
              </a:rPr>
              <a:t>được</a:t>
            </a:r>
            <a:r>
              <a:rPr lang="vi-VN" sz="2600" b="1" dirty="0">
                <a:solidFill>
                  <a:srgbClr val="002060"/>
                </a:solidFill>
                <a:latin typeface="Arial-Rounded" pitchFamily="34" charset="-93"/>
                <a:cs typeface="Arial-Rounded" pitchFamily="34" charset="-93"/>
              </a:rPr>
              <a:t> tham gia </a:t>
            </a:r>
            <a:r>
              <a:rPr lang="vi-VN" sz="2600" b="1" dirty="0" err="1">
                <a:solidFill>
                  <a:srgbClr val="002060"/>
                </a:solidFill>
                <a:latin typeface="Arial-Rounded" pitchFamily="34" charset="-93"/>
                <a:cs typeface="Arial-Rounded" pitchFamily="34" charset="-93"/>
              </a:rPr>
              <a:t>hội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làng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Vào</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ngày</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hội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mọi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người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đều</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diện</a:t>
            </a:r>
            <a:r>
              <a:rPr lang="vi-VN" sz="2600" b="1" dirty="0">
                <a:solidFill>
                  <a:srgbClr val="002060"/>
                </a:solidFill>
                <a:latin typeface="Arial-Rounded" pitchFamily="34" charset="-93"/>
                <a:cs typeface="Arial-Rounded" pitchFamily="34" charset="-93"/>
              </a:rPr>
              <a:t> lên </a:t>
            </a:r>
            <a:r>
              <a:rPr lang="vi-VN" sz="2600" b="1" dirty="0" err="1">
                <a:solidFill>
                  <a:srgbClr val="002060"/>
                </a:solidFill>
                <a:latin typeface="Arial-Rounded" pitchFamily="34" charset="-93"/>
                <a:cs typeface="Arial-Rounded" pitchFamily="34" charset="-93"/>
              </a:rPr>
              <a:t>mình</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những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bộ</a:t>
            </a:r>
            <a:r>
              <a:rPr lang="vi-VN" sz="2600" b="1" dirty="0">
                <a:solidFill>
                  <a:srgbClr val="002060"/>
                </a:solidFill>
                <a:latin typeface="Arial-Rounded" pitchFamily="34" charset="-93"/>
                <a:cs typeface="Arial-Rounded" pitchFamily="34" charset="-93"/>
              </a:rPr>
              <a:t> trang </a:t>
            </a:r>
            <a:r>
              <a:rPr lang="vi-VN" sz="2600" b="1" dirty="0" err="1">
                <a:solidFill>
                  <a:srgbClr val="002060"/>
                </a:solidFill>
                <a:latin typeface="Arial-Rounded" pitchFamily="34" charset="-93"/>
                <a:cs typeface="Arial-Rounded" pitchFamily="34" charset="-93"/>
              </a:rPr>
              <a:t>phục</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đẹp</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để</a:t>
            </a:r>
            <a:r>
              <a:rPr lang="vi-VN" sz="2600" b="1" dirty="0">
                <a:solidFill>
                  <a:srgbClr val="002060"/>
                </a:solidFill>
                <a:latin typeface="Arial-Rounded" pitchFamily="34" charset="-93"/>
                <a:cs typeface="Arial-Rounded" pitchFamily="34" charset="-93"/>
              </a:rPr>
              <a:t> đi </a:t>
            </a:r>
            <a:r>
              <a:rPr lang="vi-VN" sz="2600" b="1" dirty="0" err="1">
                <a:solidFill>
                  <a:srgbClr val="002060"/>
                </a:solidFill>
                <a:latin typeface="Arial-Rounded" pitchFamily="34" charset="-93"/>
                <a:cs typeface="Arial-Rounded" pitchFamily="34" charset="-93"/>
              </a:rPr>
              <a:t>hội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Nhiều</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trò</a:t>
            </a:r>
            <a:r>
              <a:rPr lang="vi-VN" sz="2600" b="1" dirty="0">
                <a:solidFill>
                  <a:srgbClr val="002060"/>
                </a:solidFill>
                <a:latin typeface="Arial-Rounded" pitchFamily="34" charset="-93"/>
                <a:cs typeface="Arial-Rounded" pitchFamily="34" charset="-93"/>
              </a:rPr>
              <a:t> chơi dân gian </a:t>
            </a:r>
            <a:r>
              <a:rPr lang="vi-VN" sz="2600" b="1" dirty="0" err="1">
                <a:solidFill>
                  <a:srgbClr val="002060"/>
                </a:solidFill>
                <a:latin typeface="Arial-Rounded" pitchFamily="34" charset="-93"/>
                <a:cs typeface="Arial-Rounded" pitchFamily="34" charset="-93"/>
              </a:rPr>
              <a:t>được</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tổ</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chức</a:t>
            </a:r>
            <a:r>
              <a:rPr lang="vi-VN" sz="2600" b="1" dirty="0">
                <a:solidFill>
                  <a:srgbClr val="002060"/>
                </a:solidFill>
                <a:latin typeface="Arial-Rounded" pitchFamily="34" charset="-93"/>
                <a:cs typeface="Arial-Rounded" pitchFamily="34" charset="-93"/>
              </a:rPr>
              <a:t> như </a:t>
            </a:r>
            <a:r>
              <a:rPr lang="vi-VN" sz="2600" b="1" dirty="0" err="1">
                <a:solidFill>
                  <a:srgbClr val="002060"/>
                </a:solidFill>
                <a:latin typeface="Arial-Rounded" pitchFamily="34" charset="-93"/>
                <a:cs typeface="Arial-Rounded" pitchFamily="34" charset="-93"/>
              </a:rPr>
              <a:t>đấu</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vật</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đánh</a:t>
            </a:r>
            <a:r>
              <a:rPr lang="vi-VN" sz="2600" b="1" dirty="0">
                <a:solidFill>
                  <a:srgbClr val="002060"/>
                </a:solidFill>
                <a:latin typeface="Arial-Rounded" pitchFamily="34" charset="-93"/>
                <a:cs typeface="Arial-Rounded" pitchFamily="34" charset="-93"/>
              </a:rPr>
              <a:t> đu, </a:t>
            </a:r>
            <a:r>
              <a:rPr lang="vi-VN" sz="2600" b="1" dirty="0" err="1">
                <a:solidFill>
                  <a:srgbClr val="002060"/>
                </a:solidFill>
                <a:latin typeface="Arial-Rounded" pitchFamily="34" charset="-93"/>
                <a:cs typeface="Arial-Rounded" pitchFamily="34" charset="-93"/>
              </a:rPr>
              <a:t>kéo</a:t>
            </a:r>
            <a:r>
              <a:rPr lang="vi-VN" sz="2600" b="1" dirty="0">
                <a:solidFill>
                  <a:srgbClr val="002060"/>
                </a:solidFill>
                <a:latin typeface="Arial-Rounded" pitchFamily="34" charset="-93"/>
                <a:cs typeface="Arial-Rounded" pitchFamily="34" charset="-93"/>
              </a:rPr>
              <a:t> co… </a:t>
            </a:r>
            <a:r>
              <a:rPr lang="vi-VN" sz="2600" b="1" dirty="0" err="1">
                <a:solidFill>
                  <a:srgbClr val="002060"/>
                </a:solidFill>
                <a:latin typeface="Arial-Rounded" pitchFamily="34" charset="-93"/>
                <a:cs typeface="Arial-Rounded" pitchFamily="34" charset="-93"/>
              </a:rPr>
              <a:t>Tại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bờ</a:t>
            </a:r>
            <a:r>
              <a:rPr lang="vi-VN" sz="2600" b="1" dirty="0">
                <a:solidFill>
                  <a:srgbClr val="002060"/>
                </a:solidFill>
                <a:latin typeface="Arial-Rounded" pitchFamily="34" charset="-93"/>
                <a:cs typeface="Arial-Rounded" pitchFamily="34" charset="-93"/>
              </a:rPr>
              <a:t> sông, </a:t>
            </a:r>
            <a:r>
              <a:rPr lang="vi-VN" sz="2600" b="1" dirty="0" err="1">
                <a:solidFill>
                  <a:srgbClr val="002060"/>
                </a:solidFill>
                <a:latin typeface="Arial-Rounded" pitchFamily="34" charset="-93"/>
                <a:cs typeface="Arial-Rounded" pitchFamily="34" charset="-93"/>
              </a:rPr>
              <a:t>các</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liền</a:t>
            </a:r>
            <a:r>
              <a:rPr lang="vi-VN" sz="2600" b="1" dirty="0">
                <a:solidFill>
                  <a:srgbClr val="002060"/>
                </a:solidFill>
                <a:latin typeface="Arial-Rounded" pitchFamily="34" charset="-93"/>
                <a:cs typeface="Arial-Rounded" pitchFamily="34" charset="-93"/>
              </a:rPr>
              <a:t> anh, </a:t>
            </a:r>
            <a:r>
              <a:rPr lang="vi-VN" sz="2600" b="1" dirty="0" err="1">
                <a:solidFill>
                  <a:srgbClr val="002060"/>
                </a:solidFill>
                <a:latin typeface="Arial-Rounded" pitchFamily="34" charset="-93"/>
                <a:cs typeface="Arial-Rounded" pitchFamily="34" charset="-93"/>
              </a:rPr>
              <a:t>liền</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chị</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hát</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đối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đáp</a:t>
            </a:r>
            <a:r>
              <a:rPr lang="vi-VN" sz="2600" b="1" dirty="0">
                <a:solidFill>
                  <a:srgbClr val="002060"/>
                </a:solidFill>
                <a:latin typeface="Arial-Rounded" pitchFamily="34" charset="-93"/>
                <a:cs typeface="Arial-Rounded" pitchFamily="34" charset="-93"/>
              </a:rPr>
              <a:t> trên </a:t>
            </a:r>
            <a:r>
              <a:rPr lang="vi-VN" sz="2600" b="1" dirty="0" err="1">
                <a:solidFill>
                  <a:srgbClr val="002060"/>
                </a:solidFill>
                <a:latin typeface="Arial-Rounded" pitchFamily="34" charset="-93"/>
                <a:cs typeface="Arial-Rounded" pitchFamily="34" charset="-93"/>
              </a:rPr>
              <a:t>thuyền</a:t>
            </a:r>
            <a:r>
              <a:rPr lang="vi-VN" sz="2600" b="1" dirty="0">
                <a:solidFill>
                  <a:srgbClr val="002060"/>
                </a:solidFill>
                <a:latin typeface="Arial-Rounded" pitchFamily="34" charset="-93"/>
                <a:cs typeface="Arial-Rounded" pitchFamily="34" charset="-93"/>
              </a:rPr>
              <a:t> thu </a:t>
            </a:r>
            <a:r>
              <a:rPr lang="vi-VN" sz="2600" b="1" dirty="0" err="1">
                <a:solidFill>
                  <a:srgbClr val="002060"/>
                </a:solidFill>
                <a:latin typeface="Arial-Rounded" pitchFamily="34" charset="-93"/>
                <a:cs typeface="Arial-Rounded" pitchFamily="34" charset="-93"/>
              </a:rPr>
              <a:t>hút</a:t>
            </a:r>
            <a:r>
              <a:rPr lang="vi-VN" sz="2600" b="1" dirty="0">
                <a:solidFill>
                  <a:srgbClr val="002060"/>
                </a:solidFill>
                <a:latin typeface="Arial-Rounded" pitchFamily="34" charset="-93"/>
                <a:cs typeface="Arial-Rounded" pitchFamily="34" charset="-93"/>
              </a:rPr>
              <a:t> đông </a:t>
            </a:r>
            <a:r>
              <a:rPr lang="vi-VN" sz="2600" b="1" dirty="0" err="1">
                <a:solidFill>
                  <a:srgbClr val="002060"/>
                </a:solidFill>
                <a:latin typeface="Arial-Rounded" pitchFamily="34" charset="-93"/>
                <a:cs typeface="Arial-Rounded" pitchFamily="34" charset="-93"/>
              </a:rPr>
              <a:t>đảo</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khán</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giả</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thưởng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thức</a:t>
            </a:r>
            <a:r>
              <a:rPr lang="vi-VN" sz="2600" b="1" dirty="0">
                <a:solidFill>
                  <a:srgbClr val="002060"/>
                </a:solidFill>
                <a:latin typeface="Arial-Rounded" pitchFamily="34" charset="-93"/>
                <a:cs typeface="Arial-Rounded" pitchFamily="34" charset="-93"/>
              </a:rPr>
              <a:t>.</a:t>
            </a:r>
            <a:r>
              <a:rPr lang="en-US"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Tiếng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hò</a:t>
            </a:r>
            <a:r>
              <a:rPr lang="vi-VN" sz="2600" b="1" dirty="0">
                <a:solidFill>
                  <a:srgbClr val="002060"/>
                </a:solidFill>
                <a:latin typeface="Arial-Rounded" pitchFamily="34" charset="-93"/>
                <a:cs typeface="Arial-Rounded" pitchFamily="34" charset="-93"/>
              </a:rPr>
              <a:t> reo, </a:t>
            </a:r>
            <a:r>
              <a:rPr lang="vi-VN" sz="2600" b="1" dirty="0" err="1">
                <a:solidFill>
                  <a:srgbClr val="002060"/>
                </a:solidFill>
                <a:latin typeface="Arial-Rounded" pitchFamily="34" charset="-93"/>
                <a:cs typeface="Arial-Rounded" pitchFamily="34" charset="-93"/>
              </a:rPr>
              <a:t>cổ</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vũ</a:t>
            </a:r>
            <a:r>
              <a:rPr lang="vi-VN" sz="2600" b="1" dirty="0">
                <a:solidFill>
                  <a:srgbClr val="002060"/>
                </a:solidFill>
                <a:latin typeface="Arial-Rounded" pitchFamily="34" charset="-93"/>
                <a:cs typeface="Arial-Rounded" pitchFamily="34" charset="-93"/>
              </a:rPr>
              <a:t> vô </a:t>
            </a:r>
            <a:r>
              <a:rPr lang="vi-VN" sz="2600" b="1" dirty="0" err="1">
                <a:solidFill>
                  <a:srgbClr val="002060"/>
                </a:solidFill>
                <a:latin typeface="Arial-Rounded" pitchFamily="34" charset="-93"/>
                <a:cs typeface="Arial-Rounded" pitchFamily="34" charset="-93"/>
              </a:rPr>
              <a:t>cùng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nhiệt</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tình</a:t>
            </a:r>
            <a:r>
              <a:rPr lang="vi-VN" sz="2600" b="1" dirty="0">
                <a:solidFill>
                  <a:srgbClr val="002060"/>
                </a:solidFill>
                <a:latin typeface="Arial-Rounded" pitchFamily="34" charset="-93"/>
                <a:cs typeface="Arial-Rounded" pitchFamily="34" charset="-93"/>
              </a:rPr>
              <a:t>. Không </a:t>
            </a:r>
            <a:r>
              <a:rPr lang="vi-VN" sz="2600" b="1" dirty="0" err="1">
                <a:solidFill>
                  <a:srgbClr val="002060"/>
                </a:solidFill>
                <a:latin typeface="Arial-Rounded" pitchFamily="34" charset="-93"/>
                <a:cs typeface="Arial-Rounded" pitchFamily="34" charset="-93"/>
              </a:rPr>
              <a:t>khí</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của</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hội</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làng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rất</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nhộn</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nhịp</a:t>
            </a:r>
            <a:r>
              <a:rPr lang="vi-VN" sz="2600" b="1" dirty="0">
                <a:solidFill>
                  <a:srgbClr val="002060"/>
                </a:solidFill>
                <a:latin typeface="Arial-Rounded" pitchFamily="34" charset="-93"/>
                <a:cs typeface="Arial-Rounded" pitchFamily="34" charset="-93"/>
              </a:rPr>
              <a:t>. Em </a:t>
            </a:r>
            <a:r>
              <a:rPr lang="vi-VN" sz="2600" b="1" dirty="0" err="1">
                <a:solidFill>
                  <a:srgbClr val="002060"/>
                </a:solidFill>
                <a:latin typeface="Arial-Rounded" pitchFamily="34" charset="-93"/>
                <a:cs typeface="Arial-Rounded" pitchFamily="34" charset="-93"/>
              </a:rPr>
              <a:t>cảm</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thấy</a:t>
            </a:r>
            <a:r>
              <a:rPr lang="vi-VN" sz="2600" b="1" dirty="0">
                <a:solidFill>
                  <a:srgbClr val="002060"/>
                </a:solidFill>
                <a:latin typeface="Arial-Rounded" pitchFamily="34" charset="-93"/>
                <a:cs typeface="Arial-Rounded" pitchFamily="34" charset="-93"/>
              </a:rPr>
              <a:t> </a:t>
            </a:r>
            <a:r>
              <a:rPr lang="en-US" sz="2600" b="1" dirty="0" err="1">
                <a:solidFill>
                  <a:srgbClr val="002060"/>
                </a:solidFill>
                <a:latin typeface="Arial-Rounded" pitchFamily="34" charset="-93"/>
                <a:cs typeface="Arial-Rounded" pitchFamily="34" charset="-93"/>
              </a:rPr>
              <a:t>vô</a:t>
            </a:r>
            <a:r>
              <a:rPr lang="en-US" sz="2600" b="1" dirty="0">
                <a:solidFill>
                  <a:srgbClr val="002060"/>
                </a:solidFill>
                <a:latin typeface="Arial-Rounded" pitchFamily="34" charset="-93"/>
                <a:cs typeface="Arial-Rounded" pitchFamily="34" charset="-93"/>
              </a:rPr>
              <a:t> </a:t>
            </a:r>
            <a:r>
              <a:rPr lang="en-US" sz="2600" b="1" dirty="0" err="1">
                <a:solidFill>
                  <a:srgbClr val="002060"/>
                </a:solidFill>
                <a:latin typeface="Arial-Rounded" pitchFamily="34" charset="-93"/>
                <a:cs typeface="Arial-Rounded" pitchFamily="34" charset="-93"/>
              </a:rPr>
              <a:t>cùng</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thích</a:t>
            </a:r>
            <a:r>
              <a:rPr lang="vi-VN" sz="2600" b="1" dirty="0">
                <a:solidFill>
                  <a:srgbClr val="002060"/>
                </a:solidFill>
                <a:latin typeface="Arial-Rounded" pitchFamily="34" charset="-93"/>
                <a:cs typeface="Arial-Rounded" pitchFamily="34" charset="-93"/>
              </a:rPr>
              <a:t> </a:t>
            </a:r>
            <a:r>
              <a:rPr lang="vi-VN" sz="2600" b="1" dirty="0" err="1">
                <a:solidFill>
                  <a:srgbClr val="002060"/>
                </a:solidFill>
                <a:latin typeface="Arial-Rounded" pitchFamily="34" charset="-93"/>
                <a:cs typeface="Arial-Rounded" pitchFamily="34" charset="-93"/>
              </a:rPr>
              <a:t>thú</a:t>
            </a:r>
            <a:r>
              <a:rPr lang="vi-VN" sz="2600" b="1" dirty="0">
                <a:solidFill>
                  <a:srgbClr val="002060"/>
                </a:solidFill>
                <a:latin typeface="Arial-Rounded" pitchFamily="34" charset="-93"/>
                <a:cs typeface="Arial-Rounded" pitchFamily="34" charset="-93"/>
              </a:rPr>
              <a:t>.</a:t>
            </a:r>
            <a:r>
              <a:rPr lang="en-US" sz="2600" b="1" dirty="0">
                <a:solidFill>
                  <a:srgbClr val="002060"/>
                </a:solidFill>
                <a:latin typeface="Arial-Rounded" pitchFamily="34" charset="-93"/>
                <a:cs typeface="Arial-Rounded" pitchFamily="34" charset="-93"/>
              </a:rPr>
              <a:t> </a:t>
            </a:r>
            <a:endParaRPr kumimoji="0" lang="en-US" sz="2600" b="1" i="0" u="none" strike="noStrike" kern="1200" cap="none" spc="0" normalizeH="0" baseline="0" noProof="0" dirty="0">
              <a:ln>
                <a:noFill/>
              </a:ln>
              <a:solidFill>
                <a:srgbClr val="002060"/>
              </a:solidFill>
              <a:effectLst/>
              <a:uLnTx/>
              <a:uFillTx/>
              <a:latin typeface="Arial-Rounded" pitchFamily="34" charset="-93"/>
              <a:cs typeface="Arial-Rounded" pitchFamily="34" charset="-93"/>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
        <p:nvSpPr>
          <p:cNvPr id="8" name="Rectangle 7">
            <a:extLst>
              <a:ext uri="{FF2B5EF4-FFF2-40B4-BE49-F238E27FC236}">
                <a16:creationId xmlns:a16="http://schemas.microsoft.com/office/drawing/2014/main" id="{A9416792-4693-4B04-8A9A-C19BE8A0BD19}"/>
              </a:ext>
            </a:extLst>
          </p:cNvPr>
          <p:cNvSpPr/>
          <p:nvPr/>
        </p:nvSpPr>
        <p:spPr>
          <a:xfrm>
            <a:off x="3791137" y="0"/>
            <a:ext cx="4075154" cy="769441"/>
          </a:xfrm>
          <a:prstGeom prst="rect">
            <a:avLst/>
          </a:prstGeom>
          <a:noFill/>
        </p:spPr>
        <p:txBody>
          <a:bodyPr wrap="none" lIns="91440" tIns="45720" rIns="91440" bIns="45720">
            <a:spAutoFit/>
          </a:bodyPr>
          <a:lstStyle/>
          <a:p>
            <a:pPr algn="ct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BÀI</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THAM</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KHẢO</a:t>
            </a:r>
            <a:endParaRPr lang="en-US" sz="4400" b="1" dirty="0">
              <a:ln w="6600">
                <a:solidFill>
                  <a:srgbClr val="DE7E18"/>
                </a:solidFill>
                <a:prstDash val="solid"/>
              </a:ln>
              <a:solidFill>
                <a:srgbClr val="FF0000"/>
              </a:solidFill>
              <a:effectLst>
                <a:outerShdw dist="38100" dir="2700000" algn="tl" rotWithShape="0">
                  <a:srgbClr val="DE7E18"/>
                </a:outerShdw>
              </a:effectLst>
              <a:latin typeface="Century Gothic" panose="020B0502020202020204"/>
            </a:endParaRPr>
          </a:p>
        </p:txBody>
      </p:sp>
    </p:spTree>
    <p:extLst>
      <p:ext uri="{BB962C8B-B14F-4D97-AF65-F5344CB8AC3E}">
        <p14:creationId xmlns:p14="http://schemas.microsoft.com/office/powerpoint/2010/main" val="31342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一个圆顶角，剪去另一个顶角 8">
            <a:extLst>
              <a:ext uri="{FF2B5EF4-FFF2-40B4-BE49-F238E27FC236}">
                <a16:creationId xmlns:a16="http://schemas.microsoft.com/office/drawing/2014/main" id="{F46735CD-E9B0-4C59-942F-AF2537A219B6}"/>
              </a:ext>
            </a:extLst>
          </p:cNvPr>
          <p:cNvSpPr/>
          <p:nvPr/>
        </p:nvSpPr>
        <p:spPr>
          <a:xfrm>
            <a:off x="228598" y="858256"/>
            <a:ext cx="11738812" cy="3961394"/>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Rectangle 3"/>
          <p:cNvSpPr>
            <a:spLocks noChangeArrowheads="1"/>
          </p:cNvSpPr>
          <p:nvPr/>
        </p:nvSpPr>
        <p:spPr bwMode="auto">
          <a:xfrm>
            <a:off x="457200" y="1002687"/>
            <a:ext cx="1130992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defRPr/>
            </a:pPr>
            <a:r>
              <a:rPr lang="en-US" sz="2800" b="1" dirty="0">
                <a:solidFill>
                  <a:srgbClr val="002060"/>
                </a:solidFill>
                <a:latin typeface="Arial-Rounded" pitchFamily="34" charset="-93"/>
                <a:cs typeface="Arial-Rounded" pitchFamily="34" charset="-93"/>
              </a:rPr>
              <a:t>	</a:t>
            </a:r>
            <a:r>
              <a:rPr lang="vi-VN" sz="2800" b="1" dirty="0">
                <a:solidFill>
                  <a:srgbClr val="002060"/>
                </a:solidFill>
                <a:latin typeface="Arial-Rounded" pitchFamily="34" charset="-93"/>
                <a:cs typeface="Arial-Rounded" pitchFamily="34" charset="-93"/>
              </a:rPr>
              <a:t>Trên đường tới sân bóng, em nhìn thấy một bà cụ đang </a:t>
            </a:r>
            <a:r>
              <a:rPr lang="en-US" sz="2800" b="1" dirty="0">
                <a:solidFill>
                  <a:srgbClr val="002060"/>
                </a:solidFill>
                <a:latin typeface="Arial-Rounded" pitchFamily="34" charset="-93"/>
                <a:cs typeface="Arial-Rounded" pitchFamily="34" charset="-93"/>
              </a:rPr>
              <a:t>x</a:t>
            </a:r>
            <a:r>
              <a:rPr lang="vi-VN" sz="2800" b="1" dirty="0">
                <a:solidFill>
                  <a:srgbClr val="002060"/>
                </a:solidFill>
                <a:latin typeface="Arial-Rounded" pitchFamily="34" charset="-93"/>
                <a:cs typeface="Arial-Rounded" pitchFamily="34" charset="-93"/>
              </a:rPr>
              <a:t>ách một túi đồ trông có vẻ rất nặng. Bỗng nhiên, một </a:t>
            </a:r>
            <a:r>
              <a:rPr lang="en-US" sz="2800" b="1" dirty="0" err="1">
                <a:solidFill>
                  <a:srgbClr val="002060"/>
                </a:solidFill>
                <a:latin typeface="Arial-Rounded" pitchFamily="34" charset="-93"/>
                <a:cs typeface="Arial-Rounded" pitchFamily="34" charset="-93"/>
              </a:rPr>
              <a:t>vài</a:t>
            </a:r>
            <a:r>
              <a:rPr lang="vi-VN" sz="2800" b="1" dirty="0">
                <a:solidFill>
                  <a:srgbClr val="002060"/>
                </a:solidFill>
                <a:latin typeface="Arial-Rounded" pitchFamily="34" charset="-93"/>
                <a:cs typeface="Arial-Rounded" pitchFamily="34" charset="-93"/>
              </a:rPr>
              <a:t> thanh niên đi qua va vào bà cụ. Túi đồ bị rơi xuống đường</a:t>
            </a:r>
            <a:r>
              <a:rPr lang="en-US" sz="2800" b="1" dirty="0">
                <a:solidFill>
                  <a:srgbClr val="002060"/>
                </a:solidFill>
                <a:latin typeface="Arial-Rounded" pitchFamily="34" charset="-93"/>
                <a:cs typeface="Arial-Rounded" pitchFamily="34" charset="-93"/>
              </a:rPr>
              <a:t> n</a:t>
            </a:r>
            <a:r>
              <a:rPr lang="vi-VN" sz="2800" b="1" dirty="0">
                <a:solidFill>
                  <a:srgbClr val="002060"/>
                </a:solidFill>
                <a:latin typeface="Arial-Rounded" pitchFamily="34" charset="-93"/>
                <a:cs typeface="Arial-Rounded" pitchFamily="34" charset="-93"/>
              </a:rPr>
              <a:t>hưng </a:t>
            </a:r>
            <a:r>
              <a:rPr lang="en-US" sz="2800" b="1" dirty="0" err="1">
                <a:solidFill>
                  <a:srgbClr val="002060"/>
                </a:solidFill>
                <a:latin typeface="Arial-Rounded" pitchFamily="34" charset="-93"/>
                <a:cs typeface="Arial-Rounded" pitchFamily="34" charset="-93"/>
              </a:rPr>
              <a:t>chẳng</a:t>
            </a:r>
            <a:r>
              <a:rPr lang="en-US" sz="2800" b="1" dirty="0">
                <a:solidFill>
                  <a:srgbClr val="002060"/>
                </a:solidFill>
                <a:latin typeface="Arial-Rounded" pitchFamily="34" charset="-93"/>
                <a:cs typeface="Arial-Rounded" pitchFamily="34" charset="-93"/>
              </a:rPr>
              <a:t> </a:t>
            </a:r>
            <a:r>
              <a:rPr lang="en-US" sz="2800" b="1" dirty="0" err="1">
                <a:solidFill>
                  <a:srgbClr val="002060"/>
                </a:solidFill>
                <a:latin typeface="Arial-Rounded" pitchFamily="34" charset="-93"/>
                <a:cs typeface="Arial-Rounded" pitchFamily="34" charset="-93"/>
              </a:rPr>
              <a:t>có</a:t>
            </a:r>
            <a:r>
              <a:rPr lang="en-US" sz="2800" b="1" dirty="0">
                <a:solidFill>
                  <a:srgbClr val="002060"/>
                </a:solidFill>
                <a:latin typeface="Arial-Rounded" pitchFamily="34" charset="-93"/>
                <a:cs typeface="Arial-Rounded" pitchFamily="34" charset="-93"/>
              </a:rPr>
              <a:t> </a:t>
            </a:r>
            <a:r>
              <a:rPr lang="en-US" sz="2800" b="1" dirty="0" err="1">
                <a:solidFill>
                  <a:srgbClr val="002060"/>
                </a:solidFill>
                <a:latin typeface="Arial-Rounded" pitchFamily="34" charset="-93"/>
                <a:cs typeface="Arial-Rounded" pitchFamily="34" charset="-93"/>
              </a:rPr>
              <a:t>ai</a:t>
            </a:r>
            <a:r>
              <a:rPr lang="vi-VN" sz="2800" b="1" dirty="0">
                <a:solidFill>
                  <a:srgbClr val="002060"/>
                </a:solidFill>
                <a:latin typeface="Arial-Rounded" pitchFamily="34" charset="-93"/>
                <a:cs typeface="Arial-Rounded" pitchFamily="34" charset="-93"/>
              </a:rPr>
              <a:t> quay lại nhặt đồ giúp bà. Thấy vậy, em liền chạy tới </a:t>
            </a:r>
            <a:r>
              <a:rPr lang="en-US" sz="2800" b="1" dirty="0" err="1">
                <a:solidFill>
                  <a:srgbClr val="002060"/>
                </a:solidFill>
                <a:latin typeface="Arial-Rounded" pitchFamily="34" charset="-93"/>
                <a:cs typeface="Arial-Rounded" pitchFamily="34" charset="-93"/>
              </a:rPr>
              <a:t>nhặt</a:t>
            </a:r>
            <a:r>
              <a:rPr lang="en-US" sz="2800" b="1" dirty="0">
                <a:solidFill>
                  <a:srgbClr val="002060"/>
                </a:solidFill>
                <a:latin typeface="Arial-Rounded" pitchFamily="34" charset="-93"/>
                <a:cs typeface="Arial-Rounded" pitchFamily="34" charset="-93"/>
              </a:rPr>
              <a:t> </a:t>
            </a:r>
            <a:r>
              <a:rPr lang="en-US" sz="2800" b="1" dirty="0" err="1">
                <a:solidFill>
                  <a:srgbClr val="002060"/>
                </a:solidFill>
                <a:latin typeface="Arial-Rounded" pitchFamily="34" charset="-93"/>
                <a:cs typeface="Arial-Rounded" pitchFamily="34" charset="-93"/>
              </a:rPr>
              <a:t>và</a:t>
            </a:r>
            <a:r>
              <a:rPr lang="en-US" sz="2800" b="1" dirty="0">
                <a:solidFill>
                  <a:srgbClr val="002060"/>
                </a:solidFill>
                <a:latin typeface="Arial-Rounded" pitchFamily="34" charset="-93"/>
                <a:cs typeface="Arial-Rounded" pitchFamily="34" charset="-93"/>
              </a:rPr>
              <a:t> </a:t>
            </a:r>
            <a:r>
              <a:rPr lang="vi-VN" sz="2800" b="1" dirty="0">
                <a:solidFill>
                  <a:srgbClr val="002060"/>
                </a:solidFill>
                <a:latin typeface="Arial-Rounded" pitchFamily="34" charset="-93"/>
                <a:cs typeface="Arial-Rounded" pitchFamily="34" charset="-93"/>
              </a:rPr>
              <a:t>xách túi đồ</a:t>
            </a:r>
            <a:r>
              <a:rPr lang="en-US" sz="2800" b="1" dirty="0">
                <a:solidFill>
                  <a:srgbClr val="002060"/>
                </a:solidFill>
                <a:latin typeface="Arial-Rounded" pitchFamily="34" charset="-93"/>
                <a:cs typeface="Arial-Rounded" pitchFamily="34" charset="-93"/>
              </a:rPr>
              <a:t> </a:t>
            </a:r>
            <a:r>
              <a:rPr lang="en-US" sz="2800" b="1" dirty="0" err="1">
                <a:solidFill>
                  <a:srgbClr val="002060"/>
                </a:solidFill>
                <a:latin typeface="Arial-Rounded" pitchFamily="34" charset="-93"/>
                <a:cs typeface="Arial-Rounded" pitchFamily="34" charset="-93"/>
              </a:rPr>
              <a:t>lên</a:t>
            </a:r>
            <a:r>
              <a:rPr lang="en-US" sz="2800" b="1" dirty="0">
                <a:solidFill>
                  <a:srgbClr val="002060"/>
                </a:solidFill>
                <a:latin typeface="Arial-Rounded" pitchFamily="34" charset="-93"/>
                <a:cs typeface="Arial-Rounded" pitchFamily="34" charset="-93"/>
              </a:rPr>
              <a:t> </a:t>
            </a:r>
            <a:r>
              <a:rPr lang="en-US" sz="2800" b="1" dirty="0" err="1">
                <a:solidFill>
                  <a:srgbClr val="002060"/>
                </a:solidFill>
                <a:latin typeface="Arial-Rounded" pitchFamily="34" charset="-93"/>
                <a:cs typeface="Arial-Rounded" pitchFamily="34" charset="-93"/>
              </a:rPr>
              <a:t>giúp</a:t>
            </a:r>
            <a:r>
              <a:rPr lang="en-US" sz="2800" b="1" dirty="0">
                <a:solidFill>
                  <a:srgbClr val="002060"/>
                </a:solidFill>
                <a:latin typeface="Arial-Rounded" pitchFamily="34" charset="-93"/>
                <a:cs typeface="Arial-Rounded" pitchFamily="34" charset="-93"/>
              </a:rPr>
              <a:t> </a:t>
            </a:r>
            <a:r>
              <a:rPr lang="en-US" sz="2800" b="1" dirty="0" err="1">
                <a:solidFill>
                  <a:srgbClr val="002060"/>
                </a:solidFill>
                <a:latin typeface="Arial-Rounded" pitchFamily="34" charset="-93"/>
                <a:cs typeface="Arial-Rounded" pitchFamily="34" charset="-93"/>
              </a:rPr>
              <a:t>bà</a:t>
            </a:r>
            <a:r>
              <a:rPr lang="vi-VN" sz="2800" b="1" dirty="0">
                <a:solidFill>
                  <a:srgbClr val="002060"/>
                </a:solidFill>
                <a:latin typeface="Arial-Rounded" pitchFamily="34" charset="-93"/>
                <a:cs typeface="Arial-Rounded" pitchFamily="34" charset="-93"/>
              </a:rPr>
              <a:t>. Xong xuôi, bà cụ nhìn em mỉm cười rồi cảm ơn. Em cảm thấy rất vui vì </a:t>
            </a:r>
            <a:r>
              <a:rPr lang="en-US" sz="2800" b="1" dirty="0" err="1">
                <a:solidFill>
                  <a:srgbClr val="002060"/>
                </a:solidFill>
                <a:latin typeface="Arial-Rounded" pitchFamily="34" charset="-93"/>
                <a:cs typeface="Arial-Rounded" pitchFamily="34" charset="-93"/>
              </a:rPr>
              <a:t>đã</a:t>
            </a:r>
            <a:r>
              <a:rPr lang="en-US" sz="2800" b="1" dirty="0">
                <a:solidFill>
                  <a:srgbClr val="002060"/>
                </a:solidFill>
                <a:latin typeface="Arial-Rounded" pitchFamily="34" charset="-93"/>
                <a:cs typeface="Arial-Rounded" pitchFamily="34" charset="-93"/>
              </a:rPr>
              <a:t> </a:t>
            </a:r>
            <a:r>
              <a:rPr lang="vi-VN" sz="2800" b="1" dirty="0">
                <a:solidFill>
                  <a:srgbClr val="002060"/>
                </a:solidFill>
                <a:latin typeface="Arial-Rounded" pitchFamily="34" charset="-93"/>
                <a:cs typeface="Arial-Rounded" pitchFamily="34" charset="-93"/>
              </a:rPr>
              <a:t>làm được một việc tốt.</a:t>
            </a:r>
            <a:endParaRPr kumimoji="0" lang="en-US" sz="2800" b="1" i="0" u="none" strike="noStrike" kern="1200" cap="none" spc="0" normalizeH="0" baseline="0" noProof="0" dirty="0">
              <a:ln>
                <a:noFill/>
              </a:ln>
              <a:solidFill>
                <a:srgbClr val="002060"/>
              </a:solidFill>
              <a:effectLst/>
              <a:uLnTx/>
              <a:uFillTx/>
              <a:latin typeface="Arial-Rounded" pitchFamily="34" charset="-93"/>
              <a:ea typeface="+mn-ea"/>
              <a:cs typeface="Arial-Rounded" pitchFamily="34" charset="-93"/>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
        <p:nvSpPr>
          <p:cNvPr id="8" name="Rectangle 7">
            <a:extLst>
              <a:ext uri="{FF2B5EF4-FFF2-40B4-BE49-F238E27FC236}">
                <a16:creationId xmlns:a16="http://schemas.microsoft.com/office/drawing/2014/main" id="{A9416792-4693-4B04-8A9A-C19BE8A0BD19}"/>
              </a:ext>
            </a:extLst>
          </p:cNvPr>
          <p:cNvSpPr/>
          <p:nvPr/>
        </p:nvSpPr>
        <p:spPr>
          <a:xfrm>
            <a:off x="3791137" y="0"/>
            <a:ext cx="4075154" cy="769441"/>
          </a:xfrm>
          <a:prstGeom prst="rect">
            <a:avLst/>
          </a:prstGeom>
          <a:noFill/>
        </p:spPr>
        <p:txBody>
          <a:bodyPr wrap="none" lIns="91440" tIns="45720" rIns="91440" bIns="45720">
            <a:spAutoFit/>
          </a:bodyPr>
          <a:lstStyle/>
          <a:p>
            <a:pPr algn="ct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BÀI</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THAM</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KHẢO</a:t>
            </a:r>
            <a:endParaRPr lang="en-US" sz="4400" b="1" dirty="0">
              <a:ln w="6600">
                <a:solidFill>
                  <a:srgbClr val="DE7E18"/>
                </a:solidFill>
                <a:prstDash val="solid"/>
              </a:ln>
              <a:solidFill>
                <a:srgbClr val="FF0000"/>
              </a:solidFill>
              <a:effectLst>
                <a:outerShdw dist="38100" dir="2700000" algn="tl" rotWithShape="0">
                  <a:srgbClr val="DE7E18"/>
                </a:outerShdw>
              </a:effectLst>
              <a:latin typeface="Century Gothic" panose="020B0502020202020204"/>
            </a:endParaRPr>
          </a:p>
        </p:txBody>
      </p:sp>
    </p:spTree>
    <p:extLst>
      <p:ext uri="{BB962C8B-B14F-4D97-AF65-F5344CB8AC3E}">
        <p14:creationId xmlns:p14="http://schemas.microsoft.com/office/powerpoint/2010/main" val="244903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一个圆顶角，剪去另一个顶角 8">
            <a:extLst>
              <a:ext uri="{FF2B5EF4-FFF2-40B4-BE49-F238E27FC236}">
                <a16:creationId xmlns:a16="http://schemas.microsoft.com/office/drawing/2014/main" id="{F46735CD-E9B0-4C59-942F-AF2537A219B6}"/>
              </a:ext>
            </a:extLst>
          </p:cNvPr>
          <p:cNvSpPr/>
          <p:nvPr/>
        </p:nvSpPr>
        <p:spPr>
          <a:xfrm>
            <a:off x="228598" y="769441"/>
            <a:ext cx="11830052" cy="582114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Rectangle 3"/>
          <p:cNvSpPr>
            <a:spLocks noChangeArrowheads="1"/>
          </p:cNvSpPr>
          <p:nvPr/>
        </p:nvSpPr>
        <p:spPr bwMode="auto">
          <a:xfrm>
            <a:off x="318794" y="1128930"/>
            <a:ext cx="11554412" cy="510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defRPr/>
            </a:pPr>
            <a:r>
              <a:rPr lang="en-US" sz="28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Nhân</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ngày</a:t>
            </a:r>
            <a:r>
              <a:rPr lang="en-US" sz="2400" b="1" dirty="0">
                <a:solidFill>
                  <a:srgbClr val="002060"/>
                </a:solidFill>
                <a:latin typeface="Arial-Rounded" pitchFamily="34" charset="-93"/>
                <a:cs typeface="Arial-Rounded" pitchFamily="34" charset="-93"/>
              </a:rPr>
              <a:t> 20-11, </a:t>
            </a:r>
            <a:r>
              <a:rPr lang="en-US" sz="2400" b="1" dirty="0" err="1">
                <a:solidFill>
                  <a:srgbClr val="002060"/>
                </a:solidFill>
                <a:latin typeface="Arial-Rounded" pitchFamily="34" charset="-93"/>
                <a:cs typeface="Arial-Rounded" pitchFamily="34" charset="-93"/>
              </a:rPr>
              <a:t>chúng</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em</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được</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xem</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một</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buổi</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biểu</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diễn</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tại</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rạp</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xiếc</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Trung</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Ương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Đó</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là</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buổi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diễn</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xiếc</a:t>
            </a:r>
            <a:r>
              <a:rPr lang="vi-VN" sz="2400" b="1" dirty="0">
                <a:solidFill>
                  <a:srgbClr val="002060"/>
                </a:solidFill>
                <a:latin typeface="Arial-Rounded" pitchFamily="34" charset="-93"/>
                <a:cs typeface="Arial-Rounded" pitchFamily="34" charset="-93"/>
              </a:rPr>
              <a:t> nhưng </a:t>
            </a:r>
            <a:r>
              <a:rPr lang="vi-VN" sz="2400" b="1" dirty="0" err="1">
                <a:solidFill>
                  <a:srgbClr val="002060"/>
                </a:solidFill>
                <a:latin typeface="Arial-Rounded" pitchFamily="34" charset="-93"/>
                <a:cs typeface="Arial-Rounded" pitchFamily="34" charset="-93"/>
              </a:rPr>
              <a:t>có</a:t>
            </a:r>
            <a:r>
              <a:rPr lang="vi-VN" sz="2400" b="1" dirty="0">
                <a:solidFill>
                  <a:srgbClr val="002060"/>
                </a:solidFill>
                <a:latin typeface="Arial-Rounded" pitchFamily="34" charset="-93"/>
                <a:cs typeface="Arial-Rounded" pitchFamily="34" charset="-93"/>
              </a:rPr>
              <a:t> xen </a:t>
            </a:r>
            <a:r>
              <a:rPr lang="vi-VN" sz="2400" b="1" dirty="0" err="1">
                <a:solidFill>
                  <a:srgbClr val="002060"/>
                </a:solidFill>
                <a:latin typeface="Arial-Rounded" pitchFamily="34" charset="-93"/>
                <a:cs typeface="Arial-Rounded" pitchFamily="34" charset="-93"/>
              </a:rPr>
              <a:t>lẫn</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những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tiết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mục</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hài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rất</a:t>
            </a:r>
            <a:r>
              <a:rPr lang="vi-VN" sz="2400" b="1" dirty="0">
                <a:solidFill>
                  <a:srgbClr val="002060"/>
                </a:solidFill>
                <a:latin typeface="Arial-Rounded" pitchFamily="34" charset="-93"/>
                <a:cs typeface="Arial-Rounded" pitchFamily="34" charset="-93"/>
              </a:rPr>
              <a:t> vui </a:t>
            </a:r>
            <a:r>
              <a:rPr lang="vi-VN" sz="2400" b="1" dirty="0" err="1">
                <a:solidFill>
                  <a:srgbClr val="002060"/>
                </a:solidFill>
                <a:latin typeface="Arial-Rounded" pitchFamily="34" charset="-93"/>
                <a:cs typeface="Arial-Rounded" pitchFamily="34" charset="-93"/>
              </a:rPr>
              <a:t>nhộn</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Có</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rất</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nhiều</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tiết</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mục</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như</a:t>
            </a:r>
            <a:r>
              <a:rPr lang="en-US"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biến</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các</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vậ</a:t>
            </a:r>
            <a:r>
              <a:rPr lang="en-US" sz="2400" b="1" dirty="0">
                <a:solidFill>
                  <a:srgbClr val="002060"/>
                </a:solidFill>
                <a:latin typeface="Arial-Rounded" pitchFamily="34" charset="-93"/>
                <a:cs typeface="Arial-Rounded" pitchFamily="34" charset="-93"/>
              </a:rPr>
              <a:t>t </a:t>
            </a:r>
            <a:r>
              <a:rPr lang="en-US" sz="2400" b="1" dirty="0" err="1">
                <a:solidFill>
                  <a:srgbClr val="002060"/>
                </a:solidFill>
                <a:latin typeface="Arial-Rounded" pitchFamily="34" charset="-93"/>
                <a:cs typeface="Arial-Rounded" pitchFamily="34" charset="-93"/>
              </a:rPr>
              <a:t>dụng</a:t>
            </a:r>
            <a:r>
              <a:rPr lang="vi-VN" sz="2400" b="1" dirty="0">
                <a:solidFill>
                  <a:srgbClr val="002060"/>
                </a:solidFill>
                <a:latin typeface="Arial-Rounded" pitchFamily="34" charset="-93"/>
                <a:cs typeface="Arial-Rounded" pitchFamily="34" charset="-93"/>
              </a:rPr>
              <a:t> khăn, </a:t>
            </a:r>
            <a:r>
              <a:rPr lang="vi-VN" sz="2400" b="1" dirty="0" err="1">
                <a:solidFill>
                  <a:srgbClr val="002060"/>
                </a:solidFill>
                <a:latin typeface="Arial-Rounded" pitchFamily="34" charset="-93"/>
                <a:cs typeface="Arial-Rounded" pitchFamily="34" charset="-93"/>
              </a:rPr>
              <a:t>trái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táo</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thành</a:t>
            </a:r>
            <a:r>
              <a:rPr lang="vi-VN" sz="2400" b="1" dirty="0">
                <a:solidFill>
                  <a:srgbClr val="002060"/>
                </a:solidFill>
                <a:latin typeface="Arial-Rounded" pitchFamily="34" charset="-93"/>
                <a:cs typeface="Arial-Rounded" pitchFamily="34" charset="-93"/>
              </a:rPr>
              <a:t> chim </a:t>
            </a:r>
            <a:r>
              <a:rPr lang="vi-VN" sz="2400" b="1" dirty="0" err="1">
                <a:solidFill>
                  <a:srgbClr val="002060"/>
                </a:solidFill>
                <a:latin typeface="Arial-Rounded" pitchFamily="34" charset="-93"/>
                <a:cs typeface="Arial-Rounded" pitchFamily="34" charset="-93"/>
              </a:rPr>
              <a:t>bồ</a:t>
            </a:r>
            <a:r>
              <a:rPr lang="vi-VN" sz="2400" b="1" dirty="0">
                <a:solidFill>
                  <a:srgbClr val="002060"/>
                </a:solidFill>
                <a:latin typeface="Arial-Rounded" pitchFamily="34" charset="-93"/>
                <a:cs typeface="Arial-Rounded" pitchFamily="34" charset="-93"/>
              </a:rPr>
              <a:t> câu; tung </a:t>
            </a:r>
            <a:r>
              <a:rPr lang="vi-VN" sz="2400" b="1" dirty="0" err="1">
                <a:solidFill>
                  <a:srgbClr val="002060"/>
                </a:solidFill>
                <a:latin typeface="Arial-Rounded" pitchFamily="34" charset="-93"/>
                <a:cs typeface="Arial-Rounded" pitchFamily="34" charset="-93"/>
              </a:rPr>
              <a:t>hứng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khỉ</a:t>
            </a:r>
            <a:r>
              <a:rPr lang="vi-VN" sz="2400" b="1" dirty="0">
                <a:solidFill>
                  <a:srgbClr val="002060"/>
                </a:solidFill>
                <a:latin typeface="Arial-Rounded" pitchFamily="34" charset="-93"/>
                <a:cs typeface="Arial-Rounded" pitchFamily="34" charset="-93"/>
              </a:rPr>
              <a:t> đi xe </a:t>
            </a:r>
            <a:r>
              <a:rPr lang="vi-VN" sz="2400" b="1" dirty="0" err="1">
                <a:solidFill>
                  <a:srgbClr val="002060"/>
                </a:solidFill>
                <a:latin typeface="Arial-Rounded" pitchFamily="34" charset="-93"/>
                <a:cs typeface="Arial-Rounded" pitchFamily="34" charset="-93"/>
              </a:rPr>
              <a:t>đạp</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gấu</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nhảy</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cầu</a:t>
            </a:r>
            <a:r>
              <a:rPr lang="vi-VN" sz="2400" b="1" dirty="0">
                <a:solidFill>
                  <a:srgbClr val="002060"/>
                </a:solidFill>
                <a:latin typeface="Arial-Rounded" pitchFamily="34" charset="-93"/>
                <a:cs typeface="Arial-Rounded" pitchFamily="34" charset="-93"/>
              </a:rPr>
              <a:t>... Trong </a:t>
            </a:r>
            <a:r>
              <a:rPr lang="vi-VN" sz="2400" b="1" dirty="0" err="1">
                <a:solidFill>
                  <a:srgbClr val="002060"/>
                </a:solidFill>
                <a:latin typeface="Arial-Rounded" pitchFamily="34" charset="-93"/>
                <a:cs typeface="Arial-Rounded" pitchFamily="34" charset="-93"/>
              </a:rPr>
              <a:t>số</a:t>
            </a:r>
            <a:r>
              <a:rPr lang="en-US"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đó</a:t>
            </a:r>
            <a:r>
              <a:rPr lang="vi-VN" sz="2400" b="1" dirty="0">
                <a:solidFill>
                  <a:srgbClr val="002060"/>
                </a:solidFill>
                <a:latin typeface="Arial-Rounded" pitchFamily="34" charset="-93"/>
                <a:cs typeface="Arial-Rounded" pitchFamily="34" charset="-93"/>
              </a:rPr>
              <a:t>, em </a:t>
            </a:r>
            <a:r>
              <a:rPr lang="en-US" sz="2400" b="1" dirty="0" err="1">
                <a:solidFill>
                  <a:srgbClr val="002060"/>
                </a:solidFill>
                <a:latin typeface="Arial-Rounded" pitchFamily="34" charset="-93"/>
                <a:cs typeface="Arial-Rounded" pitchFamily="34" charset="-93"/>
              </a:rPr>
              <a:t>ấn</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tượng</a:t>
            </a:r>
            <a:r>
              <a:rPr lang="en-US"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nhất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là</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tiết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mục</a:t>
            </a:r>
            <a:r>
              <a:rPr lang="en-US"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nuốt</a:t>
            </a:r>
            <a:r>
              <a:rPr lang="vi-VN" sz="2400" b="1" dirty="0">
                <a:solidFill>
                  <a:srgbClr val="002060"/>
                </a:solidFill>
                <a:latin typeface="Arial-Rounded" pitchFamily="34" charset="-93"/>
                <a:cs typeface="Arial-Rounded" pitchFamily="34" charset="-93"/>
              </a:rPr>
              <a:t> gươm. Thanh gươm </a:t>
            </a:r>
            <a:r>
              <a:rPr lang="vi-VN" sz="2400" b="1" dirty="0" err="1">
                <a:solidFill>
                  <a:srgbClr val="002060"/>
                </a:solidFill>
                <a:latin typeface="Arial-Rounded" pitchFamily="34" charset="-93"/>
                <a:cs typeface="Arial-Rounded" pitchFamily="34" charset="-93"/>
              </a:rPr>
              <a:t>dài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gần</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nửa</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mét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đã</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được</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nghệ</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sĩ</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xiếc</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nuốt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trọn</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chỉ</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còn</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lại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cái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cán</a:t>
            </a:r>
            <a:r>
              <a:rPr lang="vi-VN" sz="2400" b="1" dirty="0">
                <a:solidFill>
                  <a:srgbClr val="002060"/>
                </a:solidFill>
                <a:latin typeface="Arial-Rounded" pitchFamily="34" charset="-93"/>
                <a:cs typeface="Arial-Rounded" pitchFamily="34" charset="-93"/>
              </a:rPr>
              <a:t>. </a:t>
            </a:r>
            <a:r>
              <a:rPr lang="en-US" sz="2400" b="1" dirty="0">
                <a:solidFill>
                  <a:srgbClr val="002060"/>
                </a:solidFill>
                <a:latin typeface="Arial-Rounded" pitchFamily="34" charset="-93"/>
                <a:cs typeface="Arial-Rounded" pitchFamily="34" charset="-93"/>
              </a:rPr>
              <a:t>T</a:t>
            </a:r>
            <a:r>
              <a:rPr lang="vi-VN" sz="2400" b="1" dirty="0" err="1">
                <a:solidFill>
                  <a:srgbClr val="002060"/>
                </a:solidFill>
                <a:latin typeface="Arial-Rounded" pitchFamily="34" charset="-93"/>
                <a:cs typeface="Arial-Rounded" pitchFamily="34" charset="-93"/>
              </a:rPr>
              <a:t>iết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mục</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làm</a:t>
            </a:r>
            <a:r>
              <a:rPr lang="en-US" sz="2400" b="1" dirty="0">
                <a:solidFill>
                  <a:srgbClr val="002060"/>
                </a:solidFill>
                <a:latin typeface="Arial-Rounded" pitchFamily="34" charset="-93"/>
                <a:cs typeface="Arial-Rounded" pitchFamily="34" charset="-93"/>
              </a:rPr>
              <a:t> </a:t>
            </a:r>
            <a:r>
              <a:rPr lang="vi-VN" sz="2400" b="1" dirty="0">
                <a:solidFill>
                  <a:srgbClr val="002060"/>
                </a:solidFill>
                <a:latin typeface="Arial-Rounded" pitchFamily="34" charset="-93"/>
                <a:cs typeface="Arial-Rounded" pitchFamily="34" charset="-93"/>
              </a:rPr>
              <a:t>ai </a:t>
            </a:r>
            <a:r>
              <a:rPr lang="vi-VN" sz="2400" b="1" dirty="0" err="1">
                <a:solidFill>
                  <a:srgbClr val="002060"/>
                </a:solidFill>
                <a:latin typeface="Arial-Rounded" pitchFamily="34" charset="-93"/>
                <a:cs typeface="Arial-Rounded" pitchFamily="34" charset="-93"/>
              </a:rPr>
              <a:t>cũng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hồi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hộp</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và</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đến</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khi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kết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thúc</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thì</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mọi</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người</a:t>
            </a:r>
            <a:r>
              <a:rPr lang="en-US"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mới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thở</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phà</a:t>
            </a:r>
            <a:r>
              <a:rPr lang="en-US" sz="2400" b="1" dirty="0">
                <a:solidFill>
                  <a:srgbClr val="002060"/>
                </a:solidFill>
                <a:latin typeface="Arial-Rounded" pitchFamily="34" charset="-93"/>
                <a:cs typeface="Arial-Rounded" pitchFamily="34" charset="-93"/>
              </a:rPr>
              <a:t>o,</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kèm</a:t>
            </a:r>
            <a:r>
              <a:rPr lang="vi-VN" sz="2400" b="1" dirty="0">
                <a:solidFill>
                  <a:srgbClr val="002060"/>
                </a:solidFill>
                <a:latin typeface="Arial-Rounded" pitchFamily="34" charset="-93"/>
                <a:cs typeface="Arial-Rounded" pitchFamily="34" charset="-93"/>
              </a:rPr>
              <a:t> theo </a:t>
            </a:r>
            <a:r>
              <a:rPr lang="vi-VN" sz="2400" b="1" dirty="0" err="1">
                <a:solidFill>
                  <a:srgbClr val="002060"/>
                </a:solidFill>
                <a:latin typeface="Arial-Rounded" pitchFamily="34" charset="-93"/>
                <a:cs typeface="Arial-Rounded" pitchFamily="34" charset="-93"/>
              </a:rPr>
              <a:t>đó</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là</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những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tràng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pháo</a:t>
            </a:r>
            <a:r>
              <a:rPr lang="vi-VN" sz="2400" b="1" dirty="0">
                <a:solidFill>
                  <a:srgbClr val="002060"/>
                </a:solidFill>
                <a:latin typeface="Arial-Rounded" pitchFamily="34" charset="-93"/>
                <a:cs typeface="Arial-Rounded" pitchFamily="34" charset="-93"/>
              </a:rPr>
              <a:t> tay không </a:t>
            </a:r>
            <a:r>
              <a:rPr lang="vi-VN" sz="2400" b="1" dirty="0" err="1">
                <a:solidFill>
                  <a:srgbClr val="002060"/>
                </a:solidFill>
                <a:latin typeface="Arial-Rounded" pitchFamily="34" charset="-93"/>
                <a:cs typeface="Arial-Rounded" pitchFamily="34" charset="-93"/>
              </a:rPr>
              <a:t>ngớt</a:t>
            </a:r>
            <a:r>
              <a:rPr lang="vi-VN" sz="2400" b="1" dirty="0">
                <a:solidFill>
                  <a:srgbClr val="002060"/>
                </a:solidFill>
                <a:latin typeface="Arial-Rounded" pitchFamily="34" charset="-93"/>
                <a:cs typeface="Arial-Rounded" pitchFamily="34" charset="-93"/>
              </a:rPr>
              <a:t>.</a:t>
            </a:r>
            <a:r>
              <a:rPr lang="en-US"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Với</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những</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tiết</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mục</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đặc</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sắc</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đến</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từ</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các</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nghệ</a:t>
            </a:r>
            <a:r>
              <a:rPr lang="vi-VN" sz="2400" b="1" dirty="0">
                <a:solidFill>
                  <a:srgbClr val="002060"/>
                </a:solidFill>
                <a:latin typeface="Arial-Rounded" pitchFamily="34" charset="-93"/>
                <a:cs typeface="Arial-Rounded" pitchFamily="34" charset="-93"/>
              </a:rPr>
              <a:t> </a:t>
            </a:r>
            <a:r>
              <a:rPr lang="vi-VN" sz="2400" b="1" dirty="0" err="1">
                <a:solidFill>
                  <a:srgbClr val="002060"/>
                </a:solidFill>
                <a:latin typeface="Arial-Rounded" pitchFamily="34" charset="-93"/>
                <a:cs typeface="Arial-Rounded" pitchFamily="34" charset="-93"/>
              </a:rPr>
              <a:t>sĩ</a:t>
            </a:r>
            <a:r>
              <a:rPr lang="vi-VN"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em</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rất</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mong</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sẽ</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có</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thể</a:t>
            </a:r>
            <a:r>
              <a:rPr lang="en-US" sz="2400" b="1" dirty="0">
                <a:solidFill>
                  <a:srgbClr val="002060"/>
                </a:solidFill>
                <a:latin typeface="Arial-Rounded" pitchFamily="34" charset="-93"/>
                <a:cs typeface="Arial-Rounded" pitchFamily="34" charset="-93"/>
              </a:rPr>
              <a:t> quay </a:t>
            </a:r>
            <a:r>
              <a:rPr lang="en-US" sz="2400" b="1" dirty="0" err="1">
                <a:solidFill>
                  <a:srgbClr val="002060"/>
                </a:solidFill>
                <a:latin typeface="Arial-Rounded" pitchFamily="34" charset="-93"/>
                <a:cs typeface="Arial-Rounded" pitchFamily="34" charset="-93"/>
              </a:rPr>
              <a:t>trở</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lại</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đây</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vào</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một</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ngày</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không</a:t>
            </a:r>
            <a:r>
              <a:rPr lang="en-US" sz="2400" b="1" dirty="0">
                <a:solidFill>
                  <a:srgbClr val="002060"/>
                </a:solidFill>
                <a:latin typeface="Arial-Rounded" pitchFamily="34" charset="-93"/>
                <a:cs typeface="Arial-Rounded" pitchFamily="34" charset="-93"/>
              </a:rPr>
              <a:t> </a:t>
            </a:r>
            <a:r>
              <a:rPr lang="en-US" sz="2400" b="1" dirty="0" err="1">
                <a:solidFill>
                  <a:srgbClr val="002060"/>
                </a:solidFill>
                <a:latin typeface="Arial-Rounded" pitchFamily="34" charset="-93"/>
                <a:cs typeface="Arial-Rounded" pitchFamily="34" charset="-93"/>
              </a:rPr>
              <a:t>xa</a:t>
            </a:r>
            <a:r>
              <a:rPr lang="en-US" sz="2400" b="1" dirty="0">
                <a:solidFill>
                  <a:srgbClr val="002060"/>
                </a:solidFill>
                <a:latin typeface="Arial-Rounded" pitchFamily="34" charset="-93"/>
                <a:cs typeface="Arial-Rounded" pitchFamily="34" charset="-93"/>
              </a:rPr>
              <a:t>.</a:t>
            </a:r>
            <a:endParaRPr kumimoji="0" lang="en-US" sz="2400" b="1" i="0" u="none" strike="noStrike" kern="1200" cap="none" spc="0" normalizeH="0" baseline="0" noProof="0" dirty="0">
              <a:ln>
                <a:noFill/>
              </a:ln>
              <a:solidFill>
                <a:srgbClr val="002060"/>
              </a:solidFill>
              <a:effectLst/>
              <a:uLnTx/>
              <a:uFillTx/>
              <a:latin typeface="Arial-Rounded" pitchFamily="34" charset="-93"/>
              <a:cs typeface="Arial-Rounded" pitchFamily="34" charset="-93"/>
            </a:endParaRPr>
          </a:p>
        </p:txBody>
      </p:sp>
      <p:sp>
        <p:nvSpPr>
          <p:cNvPr id="8" name="Rectangle 7">
            <a:extLst>
              <a:ext uri="{FF2B5EF4-FFF2-40B4-BE49-F238E27FC236}">
                <a16:creationId xmlns:a16="http://schemas.microsoft.com/office/drawing/2014/main" id="{A9416792-4693-4B04-8A9A-C19BE8A0BD19}"/>
              </a:ext>
            </a:extLst>
          </p:cNvPr>
          <p:cNvSpPr/>
          <p:nvPr/>
        </p:nvSpPr>
        <p:spPr>
          <a:xfrm>
            <a:off x="3791137" y="0"/>
            <a:ext cx="4075154" cy="769441"/>
          </a:xfrm>
          <a:prstGeom prst="rect">
            <a:avLst/>
          </a:prstGeom>
          <a:noFill/>
        </p:spPr>
        <p:txBody>
          <a:bodyPr wrap="none" lIns="91440" tIns="45720" rIns="91440" bIns="45720">
            <a:spAutoFit/>
          </a:bodyPr>
          <a:lstStyle/>
          <a:p>
            <a:pPr algn="ct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BÀI</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THAM</a:t>
            </a:r>
            <a:r>
              <a:rPr lang="en-US" sz="4400" b="1" dirty="0">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 </a:t>
            </a:r>
            <a:r>
              <a:rPr lang="en-US" sz="4400" b="1" dirty="0" err="1">
                <a:ln w="6600">
                  <a:solidFill>
                    <a:srgbClr val="DE7E18"/>
                  </a:solidFill>
                  <a:prstDash val="solid"/>
                </a:ln>
                <a:solidFill>
                  <a:srgbClr val="FF0000"/>
                </a:solidFill>
                <a:effectLst>
                  <a:outerShdw dist="38100" dir="2700000" algn="tl" rotWithShape="0">
                    <a:srgbClr val="DE7E18"/>
                  </a:outerShdw>
                </a:effectLst>
                <a:latin typeface="Arial-Rounded" pitchFamily="34" charset="0"/>
                <a:ea typeface="Arial-Rounded" pitchFamily="34" charset="0"/>
                <a:cs typeface="Arial-Rounded" pitchFamily="34" charset="0"/>
              </a:rPr>
              <a:t>KHẢO</a:t>
            </a:r>
            <a:endParaRPr lang="en-US" sz="4400" b="1" dirty="0">
              <a:ln w="6600">
                <a:solidFill>
                  <a:srgbClr val="DE7E18"/>
                </a:solidFill>
                <a:prstDash val="solid"/>
              </a:ln>
              <a:solidFill>
                <a:srgbClr val="FF0000"/>
              </a:solidFill>
              <a:effectLst>
                <a:outerShdw dist="38100" dir="2700000" algn="tl" rotWithShape="0">
                  <a:srgbClr val="DE7E18"/>
                </a:outerShdw>
              </a:effectLst>
              <a:latin typeface="Century Gothic" panose="020B0502020202020204"/>
            </a:endParaRPr>
          </a:p>
        </p:txBody>
      </p:sp>
    </p:spTree>
    <p:extLst>
      <p:ext uri="{BB962C8B-B14F-4D97-AF65-F5344CB8AC3E}">
        <p14:creationId xmlns:p14="http://schemas.microsoft.com/office/powerpoint/2010/main" val="18905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5E2A01A-37E7-4E49-A4B0-0BE4C4D94941}"/>
              </a:ext>
            </a:extLst>
          </p:cNvPr>
          <p:cNvGrpSpPr/>
          <p:nvPr/>
        </p:nvGrpSpPr>
        <p:grpSpPr>
          <a:xfrm>
            <a:off x="3327326" y="548388"/>
            <a:ext cx="5874569" cy="4424361"/>
            <a:chOff x="1417547" y="1264224"/>
            <a:chExt cx="4405927" cy="3318271"/>
          </a:xfrm>
        </p:grpSpPr>
        <p:pic>
          <p:nvPicPr>
            <p:cNvPr id="34" name="Picture 33">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35" name="TextBox 34">
              <a:extLst>
                <a:ext uri="{FF2B5EF4-FFF2-40B4-BE49-F238E27FC236}">
                  <a16:creationId xmlns:a16="http://schemas.microsoft.com/office/drawing/2014/main" id="{FF041EC8-55B2-4FCF-BB45-E1C5B0EA5B49}"/>
                </a:ext>
              </a:extLst>
            </p:cNvPr>
            <p:cNvSpPr txBox="1"/>
            <p:nvPr/>
          </p:nvSpPr>
          <p:spPr>
            <a:xfrm>
              <a:off x="2091880" y="2864995"/>
              <a:ext cx="3409987" cy="8819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333" b="0" i="0" u="none" strike="noStrike" kern="1200" cap="none" spc="0" normalizeH="0" baseline="0" noProof="0" dirty="0">
                  <a:ln>
                    <a:noFill/>
                  </a:ln>
                  <a:solidFill>
                    <a:srgbClr val="17479D"/>
                  </a:solidFill>
                  <a:effectLst/>
                  <a:uLnTx/>
                  <a:uFillTx/>
                  <a:latin typeface="Times New Roman" panose="02020603050405020304" pitchFamily="18" charset="0"/>
                  <a:ea typeface="+mn-ea"/>
                  <a:cs typeface="+mn-cs"/>
                </a:rPr>
                <a:t>VIẾT BÀI</a:t>
              </a:r>
            </a:p>
          </p:txBody>
        </p:sp>
      </p:grpSp>
      <p:sp>
        <p:nvSpPr>
          <p:cNvPr id="27" name="Google Shape;1714;p64"/>
          <p:cNvSpPr/>
          <p:nvPr/>
        </p:nvSpPr>
        <p:spPr>
          <a:xfrm rot="-2019064">
            <a:off x="3297798" y="1125823"/>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28" name="Google Shape;1715;p64"/>
          <p:cNvSpPr/>
          <p:nvPr/>
        </p:nvSpPr>
        <p:spPr>
          <a:xfrm rot="-2019064">
            <a:off x="2199375" y="1180961"/>
            <a:ext cx="141263" cy="13032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1716;p64"/>
          <p:cNvSpPr/>
          <p:nvPr/>
        </p:nvSpPr>
        <p:spPr>
          <a:xfrm rot="-2019064">
            <a:off x="2399086" y="1304282"/>
            <a:ext cx="370317" cy="366652"/>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30" name="Google Shape;1725;p64"/>
          <p:cNvGrpSpPr/>
          <p:nvPr/>
        </p:nvGrpSpPr>
        <p:grpSpPr>
          <a:xfrm rot="-1723955">
            <a:off x="2974560" y="541904"/>
            <a:ext cx="297009" cy="328459"/>
            <a:chOff x="5414907" y="2017485"/>
            <a:chExt cx="220338" cy="243702"/>
          </a:xfrm>
        </p:grpSpPr>
        <p:sp>
          <p:nvSpPr>
            <p:cNvPr id="31"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sp>
        <p:nvSpPr>
          <p:cNvPr id="39" name="Google Shape;1714;p64"/>
          <p:cNvSpPr/>
          <p:nvPr/>
        </p:nvSpPr>
        <p:spPr>
          <a:xfrm rot="-2019064">
            <a:off x="2415298" y="677583"/>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40" name="Google Shape;1725;p64"/>
          <p:cNvGrpSpPr/>
          <p:nvPr/>
        </p:nvGrpSpPr>
        <p:grpSpPr>
          <a:xfrm rot="6447076">
            <a:off x="2837833" y="1207119"/>
            <a:ext cx="363539" cy="417083"/>
            <a:chOff x="5365548" y="2017485"/>
            <a:chExt cx="269696" cy="309455"/>
          </a:xfrm>
        </p:grpSpPr>
        <p:sp>
          <p:nvSpPr>
            <p:cNvPr id="41"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pic>
        <p:nvPicPr>
          <p:cNvPr id="17" name="Picture 16" descr="A picture containing clipart&#10;&#10;Description automatically generated">
            <a:extLst>
              <a:ext uri="{FF2B5EF4-FFF2-40B4-BE49-F238E27FC236}">
                <a16:creationId xmlns:a16="http://schemas.microsoft.com/office/drawing/2014/main" id="{47C00D88-440F-457E-B2EA-B86A91750E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974"/>
          <a:stretch/>
        </p:blipFill>
        <p:spPr>
          <a:xfrm>
            <a:off x="481396" y="3685666"/>
            <a:ext cx="3098155" cy="2977482"/>
          </a:xfrm>
          <a:prstGeom prst="rect">
            <a:avLst/>
          </a:prstGeom>
        </p:spPr>
      </p:pic>
    </p:spTree>
    <p:extLst>
      <p:ext uri="{BB962C8B-B14F-4D97-AF65-F5344CB8AC3E}">
        <p14:creationId xmlns:p14="http://schemas.microsoft.com/office/powerpoint/2010/main" val="9189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5E2A01A-37E7-4E49-A4B0-0BE4C4D94941}"/>
              </a:ext>
            </a:extLst>
          </p:cNvPr>
          <p:cNvGrpSpPr/>
          <p:nvPr/>
        </p:nvGrpSpPr>
        <p:grpSpPr>
          <a:xfrm>
            <a:off x="1602808" y="193544"/>
            <a:ext cx="5874569" cy="4424361"/>
            <a:chOff x="1417547" y="1264224"/>
            <a:chExt cx="4405927" cy="3318271"/>
          </a:xfrm>
        </p:grpSpPr>
        <p:pic>
          <p:nvPicPr>
            <p:cNvPr id="34" name="Picture 33">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35" name="TextBox 34">
              <a:extLst>
                <a:ext uri="{FF2B5EF4-FFF2-40B4-BE49-F238E27FC236}">
                  <a16:creationId xmlns:a16="http://schemas.microsoft.com/office/drawing/2014/main" id="{FF041EC8-55B2-4FCF-BB45-E1C5B0EA5B49}"/>
                </a:ext>
              </a:extLst>
            </p:cNvPr>
            <p:cNvSpPr txBox="1"/>
            <p:nvPr/>
          </p:nvSpPr>
          <p:spPr>
            <a:xfrm>
              <a:off x="2091880" y="2864995"/>
              <a:ext cx="3409987" cy="8819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333" b="0" i="0" u="none" strike="noStrike" kern="1200" cap="none" spc="0" normalizeH="0" baseline="0" noProof="0">
                  <a:ln>
                    <a:noFill/>
                  </a:ln>
                  <a:solidFill>
                    <a:srgbClr val="17479D"/>
                  </a:solidFill>
                  <a:effectLst/>
                  <a:uLnTx/>
                  <a:uFillTx/>
                  <a:latin typeface="Times New Roman" panose="02020603050405020304" pitchFamily="18" charset="0"/>
                  <a:ea typeface="+mn-ea"/>
                  <a:cs typeface="+mn-cs"/>
                </a:rPr>
                <a:t>ĐỌC BÀI</a:t>
              </a:r>
              <a:endParaRPr kumimoji="0" lang="en-US" sz="5333" b="0" i="0" u="none" strike="noStrike" kern="1200" cap="none" spc="0" normalizeH="0" baseline="0" noProof="0" dirty="0">
                <a:ln>
                  <a:noFill/>
                </a:ln>
                <a:solidFill>
                  <a:srgbClr val="17479D"/>
                </a:solidFill>
                <a:effectLst/>
                <a:uLnTx/>
                <a:uFillTx/>
                <a:latin typeface="Times New Roman" panose="02020603050405020304" pitchFamily="18" charset="0"/>
                <a:ea typeface="+mn-ea"/>
                <a:cs typeface="+mn-cs"/>
              </a:endParaRPr>
            </a:p>
          </p:txBody>
        </p:sp>
      </p:grpSp>
      <p:sp>
        <p:nvSpPr>
          <p:cNvPr id="27" name="Google Shape;1714;p64"/>
          <p:cNvSpPr/>
          <p:nvPr/>
        </p:nvSpPr>
        <p:spPr>
          <a:xfrm rot="-2019064">
            <a:off x="1605475" y="770981"/>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28" name="Google Shape;1715;p64"/>
          <p:cNvSpPr/>
          <p:nvPr/>
        </p:nvSpPr>
        <p:spPr>
          <a:xfrm rot="-2019064">
            <a:off x="507052" y="826119"/>
            <a:ext cx="141263" cy="13032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1716;p64"/>
          <p:cNvSpPr/>
          <p:nvPr/>
        </p:nvSpPr>
        <p:spPr>
          <a:xfrm rot="-2019064">
            <a:off x="706763" y="949440"/>
            <a:ext cx="370317" cy="366652"/>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30" name="Google Shape;1725;p64"/>
          <p:cNvGrpSpPr/>
          <p:nvPr/>
        </p:nvGrpSpPr>
        <p:grpSpPr>
          <a:xfrm rot="-1723955">
            <a:off x="1282237" y="187062"/>
            <a:ext cx="297009" cy="328459"/>
            <a:chOff x="5414907" y="2017485"/>
            <a:chExt cx="220338" cy="243702"/>
          </a:xfrm>
        </p:grpSpPr>
        <p:sp>
          <p:nvSpPr>
            <p:cNvPr id="31"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sp>
        <p:nvSpPr>
          <p:cNvPr id="39" name="Google Shape;1714;p64"/>
          <p:cNvSpPr/>
          <p:nvPr/>
        </p:nvSpPr>
        <p:spPr>
          <a:xfrm rot="-2019064">
            <a:off x="722975" y="322741"/>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40" name="Google Shape;1725;p64"/>
          <p:cNvGrpSpPr/>
          <p:nvPr/>
        </p:nvGrpSpPr>
        <p:grpSpPr>
          <a:xfrm rot="6447076">
            <a:off x="1145510" y="852277"/>
            <a:ext cx="363539" cy="417083"/>
            <a:chOff x="5365548" y="2017485"/>
            <a:chExt cx="269696" cy="309455"/>
          </a:xfrm>
        </p:grpSpPr>
        <p:sp>
          <p:nvSpPr>
            <p:cNvPr id="41"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pic>
        <p:nvPicPr>
          <p:cNvPr id="17" name="Picture 16" descr="A picture containing clipart&#10;&#10;Description automatically generated">
            <a:extLst>
              <a:ext uri="{FF2B5EF4-FFF2-40B4-BE49-F238E27FC236}">
                <a16:creationId xmlns:a16="http://schemas.microsoft.com/office/drawing/2014/main" id="{47C00D88-440F-457E-B2EA-B86A91750ED6}"/>
              </a:ext>
            </a:extLst>
          </p:cNvPr>
          <p:cNvPicPr>
            <a:picLocks noChangeAspect="1"/>
          </p:cNvPicPr>
          <p:nvPr/>
        </p:nvPicPr>
        <p:blipFill rotWithShape="1">
          <a:blip r:embed="rId3">
            <a:extLst>
              <a:ext uri="{28A0092B-C50C-407E-A947-70E740481C1C}">
                <a14:useLocalDpi xmlns:a14="http://schemas.microsoft.com/office/drawing/2010/main" val="0"/>
              </a:ext>
            </a:extLst>
          </a:blip>
          <a:srcRect l="51693"/>
          <a:stretch/>
        </p:blipFill>
        <p:spPr>
          <a:xfrm>
            <a:off x="8075457" y="2657013"/>
            <a:ext cx="4058715" cy="4200988"/>
          </a:xfrm>
          <a:prstGeom prst="rect">
            <a:avLst/>
          </a:prstGeom>
        </p:spPr>
      </p:pic>
    </p:spTree>
    <p:extLst>
      <p:ext uri="{BB962C8B-B14F-4D97-AF65-F5344CB8AC3E}">
        <p14:creationId xmlns:p14="http://schemas.microsoft.com/office/powerpoint/2010/main" val="41594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8"/>
          <p:cNvSpPr txBox="1"/>
          <p:nvPr/>
        </p:nvSpPr>
        <p:spPr>
          <a:xfrm>
            <a:off x="1020445" y="972185"/>
            <a:ext cx="9359900" cy="3109595"/>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outerShdw blurRad="38100" dist="25400" dir="5400000" algn="ctr" rotWithShape="0">
                    <a:srgbClr val="6E747A">
                      <a:alpha val="43000"/>
                    </a:srgbClr>
                  </a:outerShdw>
                </a:effectLst>
                <a:uLnTx/>
                <a:uFillTx/>
                <a:latin typeface="Arial"/>
                <a:ea typeface="+mn-ea"/>
                <a:cs typeface="Arial"/>
              </a:rPr>
              <a:t>Tiêu chí nhận xét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outerShdw blurRad="38100" dist="25400" dir="5400000" algn="ctr" rotWithShape="0">
                    <a:srgbClr val="6E747A">
                      <a:alpha val="43000"/>
                    </a:srgbClr>
                  </a:outerShdw>
                </a:effectLst>
                <a:uLnTx/>
                <a:uFillTx/>
                <a:latin typeface="Arial"/>
                <a:ea typeface="+mn-ea"/>
                <a:cs typeface="Arial"/>
              </a:rPr>
              <a:t>+ Bài viết của bạn đã đúng yêu cầu chưa?</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outerShdw blurRad="38100" dist="25400" dir="5400000" algn="ctr" rotWithShape="0">
                    <a:srgbClr val="6E747A">
                      <a:alpha val="43000"/>
                    </a:srgbClr>
                  </a:outerShdw>
                </a:effectLst>
                <a:uLnTx/>
                <a:uFillTx/>
                <a:latin typeface="Arial"/>
                <a:ea typeface="+mn-ea"/>
                <a:cs typeface="Arial"/>
              </a:rPr>
              <a:t>+ Bài bạn có gì hay? Hay ở chỗ nào?</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outerShdw blurRad="38100" dist="25400" dir="5400000" algn="ctr" rotWithShape="0">
                    <a:srgbClr val="6E747A">
                      <a:alpha val="43000"/>
                    </a:srgbClr>
                  </a:outerShdw>
                </a:effectLst>
                <a:uLnTx/>
                <a:uFillTx/>
                <a:latin typeface="Arial"/>
                <a:ea typeface="+mn-ea"/>
                <a:cs typeface="Arial"/>
              </a:rPr>
              <a:t>+ Bài bạn có lỗi sai chính tả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outerShdw blurRad="38100" dist="25400" dir="5400000" algn="ctr" rotWithShape="0">
                    <a:srgbClr val="6E747A">
                      <a:alpha val="43000"/>
                    </a:srgbClr>
                  </a:outerShdw>
                </a:effectLst>
                <a:uLnTx/>
                <a:uFillTx/>
                <a:latin typeface="Arial"/>
                <a:ea typeface="+mn-ea"/>
                <a:cs typeface="+mn-cs"/>
              </a:rPr>
              <a:t>        </a:t>
            </a:r>
          </a:p>
        </p:txBody>
      </p:sp>
      <p:pic>
        <p:nvPicPr>
          <p:cNvPr id="3" name="Picture 2" descr="A picture containing clipart&#10;&#10;Description automatically generated">
            <a:extLst>
              <a:ext uri="{FF2B5EF4-FFF2-40B4-BE49-F238E27FC236}">
                <a16:creationId xmlns:a16="http://schemas.microsoft.com/office/drawing/2014/main" id="{47C00D88-440F-457E-B2EA-B86A91750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294" y="3774705"/>
            <a:ext cx="5859888" cy="2929945"/>
          </a:xfrm>
          <a:prstGeom prst="rect">
            <a:avLst/>
          </a:prstGeom>
        </p:spPr>
      </p:pic>
    </p:spTree>
    <p:extLst>
      <p:ext uri="{BB962C8B-B14F-4D97-AF65-F5344CB8AC3E}">
        <p14:creationId xmlns:p14="http://schemas.microsoft.com/office/powerpoint/2010/main" val="4241989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Bài hát buổi sáng VTV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024480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504487" y="600909"/>
            <a:ext cx="6837485" cy="830995"/>
          </a:xfrm>
          <a:prstGeom prst="rect">
            <a:avLst/>
          </a:prstGeom>
          <a:noFill/>
        </p:spPr>
        <p:txBody>
          <a:bodyPr wrap="square" lIns="91439" tIns="45719" rIns="91439"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UTM Avo" panose="02040603050506020204" pitchFamily="18" charset="0"/>
                <a:ea typeface="+mn-ea"/>
                <a:cs typeface="Times New Roman" pitchFamily="18" charset="0"/>
                <a:sym typeface="Arial"/>
              </a:rPr>
              <a:t>Dặn</a:t>
            </a:r>
            <a:r>
              <a:rPr kumimoji="0" lang="en-US" sz="4800" b="1" i="0" u="none" strike="noStrike" kern="1200" cap="none" spc="0" normalizeH="0" baseline="0" noProof="0" dirty="0">
                <a:ln>
                  <a:noFill/>
                </a:ln>
                <a:solidFill>
                  <a:srgbClr val="FFFFFF"/>
                </a:solidFill>
                <a:effectLst/>
                <a:uLnTx/>
                <a:uFillTx/>
                <a:latin typeface="UTM Avo" panose="02040603050506020204" pitchFamily="18" charset="0"/>
                <a:ea typeface="+mn-ea"/>
                <a:cs typeface="Times New Roman" pitchFamily="18" charset="0"/>
                <a:sym typeface="Arial"/>
              </a:rPr>
              <a:t> </a:t>
            </a:r>
            <a:r>
              <a:rPr kumimoji="0" lang="en-US" sz="4800" b="1" i="0" u="none" strike="noStrike" kern="1200" cap="none" spc="0" normalizeH="0" baseline="0" noProof="0" dirty="0" err="1">
                <a:ln>
                  <a:noFill/>
                </a:ln>
                <a:solidFill>
                  <a:srgbClr val="FFFFFF"/>
                </a:solidFill>
                <a:effectLst/>
                <a:uLnTx/>
                <a:uFillTx/>
                <a:latin typeface="UTM Avo" panose="02040603050506020204" pitchFamily="18" charset="0"/>
                <a:ea typeface="+mn-ea"/>
                <a:cs typeface="Times New Roman" pitchFamily="18" charset="0"/>
                <a:sym typeface="Arial"/>
              </a:rPr>
              <a:t>dò</a:t>
            </a:r>
            <a:endParaRPr kumimoji="0" lang="en-US" sz="4800" b="1" i="0" u="none" strike="noStrike" kern="1200" cap="none" spc="0" normalizeH="0" baseline="0" noProof="0" dirty="0">
              <a:ln>
                <a:noFill/>
              </a:ln>
              <a:solidFill>
                <a:srgbClr val="FFFFFF"/>
              </a:solidFill>
              <a:effectLst/>
              <a:uLnTx/>
              <a:uFillTx/>
              <a:latin typeface="UTM Avo" panose="02040603050506020204" pitchFamily="18" charset="0"/>
              <a:ea typeface="+mn-ea"/>
              <a:cs typeface="Times New Roman" pitchFamily="18" charset="0"/>
              <a:sym typeface="Arial"/>
            </a:endParaRPr>
          </a:p>
        </p:txBody>
      </p:sp>
      <p:sp>
        <p:nvSpPr>
          <p:cNvPr id="3" name="Rectangle 2"/>
          <p:cNvSpPr/>
          <p:nvPr/>
        </p:nvSpPr>
        <p:spPr>
          <a:xfrm>
            <a:off x="800100" y="2711471"/>
            <a:ext cx="10514713" cy="3246914"/>
          </a:xfrm>
          <a:prstGeom prst="rect">
            <a:avLst/>
          </a:prstGeom>
        </p:spPr>
        <p:txBody>
          <a:bodyPr wrap="square">
            <a:spAutoFit/>
          </a:bodyPr>
          <a:lstStyle/>
          <a:p>
            <a:pPr lvl="0">
              <a:lnSpc>
                <a:spcPct val="200000"/>
              </a:lnSpc>
              <a:defRPr/>
            </a:pPr>
            <a:r>
              <a:rPr kumimoji="0" lang="en-US" sz="2800" b="1" i="0" u="none" strike="noStrike" kern="1200" cap="none" spc="0" normalizeH="0" baseline="0" noProof="0" dirty="0">
                <a:ln>
                  <a:noFill/>
                </a:ln>
                <a:solidFill>
                  <a:srgbClr val="000000"/>
                </a:solidFill>
                <a:effectLst/>
                <a:uLnTx/>
                <a:uFillTx/>
                <a:latin typeface="UTM Avo" panose="02040603050506020204" pitchFamily="18" charset="0"/>
              </a:rPr>
              <a:t>	</a:t>
            </a:r>
            <a:r>
              <a:rPr lang="vi-VN" sz="3600" b="1" dirty="0">
                <a:solidFill>
                  <a:srgbClr val="000000"/>
                </a:solidFill>
                <a:latin typeface="+mj-lt"/>
              </a:rPr>
              <a:t>Về nhà kể thêm một số sự việc khác mà các em đã chứng kiến hoặc tham gia ở nơi em sống cho người thân nghe.</a:t>
            </a:r>
            <a:endParaRPr kumimoji="0" lang="en-US" sz="3600" b="1"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47C00D88-440F-457E-B2EA-B86A91750E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974"/>
          <a:stretch/>
        </p:blipFill>
        <p:spPr>
          <a:xfrm>
            <a:off x="1052897" y="600909"/>
            <a:ext cx="1347404" cy="1294923"/>
          </a:xfrm>
          <a:prstGeom prst="rect">
            <a:avLst/>
          </a:prstGeom>
        </p:spPr>
      </p:pic>
    </p:spTree>
    <p:extLst>
      <p:ext uri="{BB962C8B-B14F-4D97-AF65-F5344CB8AC3E}">
        <p14:creationId xmlns:p14="http://schemas.microsoft.com/office/powerpoint/2010/main" val="14098649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22568-5BEC-4CC9-9200-292359A25631}"/>
              </a:ext>
            </a:extLst>
          </p:cNvPr>
          <p:cNvSpPr txBox="1"/>
          <p:nvPr/>
        </p:nvSpPr>
        <p:spPr>
          <a:xfrm>
            <a:off x="983660" y="133554"/>
            <a:ext cx="10083174" cy="18887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Tạm</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biệt</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và</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hẹn</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gặp</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lại</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các</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con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vào</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những</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tiết</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học</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iCiel Crocante" panose="02000000000000000000" pitchFamily="2" charset="0"/>
                <a:ea typeface="+mn-ea"/>
                <a:cs typeface="+mn-cs"/>
              </a:rPr>
              <a:t>sau</a:t>
            </a:r>
            <a:r>
              <a:rPr kumimoji="0" lang="en-US" sz="4400" b="0" i="0" u="none" strike="noStrike" kern="1200" cap="none" spc="0" normalizeH="0" baseline="0" noProof="0" dirty="0">
                <a:ln>
                  <a:noFill/>
                </a:ln>
                <a:solidFill>
                  <a:srgbClr val="FF0000"/>
                </a:solidFill>
                <a:effectLst/>
                <a:uLnTx/>
                <a:uFillTx/>
                <a:latin typeface="iCiel Crocante" panose="02000000000000000000" pitchFamily="2" charset="0"/>
                <a:ea typeface="+mn-ea"/>
                <a:cs typeface="+mn-cs"/>
              </a:rPr>
              <a:t>!</a:t>
            </a:r>
          </a:p>
        </p:txBody>
      </p:sp>
      <p:pic>
        <p:nvPicPr>
          <p:cNvPr id="20" name="Picture 19" descr="A picture containing clipart&#10;&#10;Description automatically generated">
            <a:extLst>
              <a:ext uri="{FF2B5EF4-FFF2-40B4-BE49-F238E27FC236}">
                <a16:creationId xmlns:a16="http://schemas.microsoft.com/office/drawing/2014/main" id="{47C00D88-440F-457E-B2EA-B86A91750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348" y="2504467"/>
            <a:ext cx="8194104" cy="4097053"/>
          </a:xfrm>
          <a:prstGeom prst="rect">
            <a:avLst/>
          </a:prstGeom>
        </p:spPr>
      </p:pic>
    </p:spTree>
    <p:extLst>
      <p:ext uri="{BB962C8B-B14F-4D97-AF65-F5344CB8AC3E}">
        <p14:creationId xmlns:p14="http://schemas.microsoft.com/office/powerpoint/2010/main" val="2182524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B171-ED25-F431-DF91-F7E922967C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2D27D3-45C1-4CD8-E3F0-47B48F950FC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422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BDECE1-C09B-4B68-8AF3-9FFA4653D67C}"/>
              </a:ext>
            </a:extLst>
          </p:cNvPr>
          <p:cNvGrpSpPr/>
          <p:nvPr/>
        </p:nvGrpSpPr>
        <p:grpSpPr>
          <a:xfrm>
            <a:off x="670526" y="154296"/>
            <a:ext cx="10603403" cy="1225789"/>
            <a:chOff x="294783" y="915918"/>
            <a:chExt cx="10603403" cy="1225789"/>
          </a:xfrm>
        </p:grpSpPr>
        <p:grpSp>
          <p:nvGrpSpPr>
            <p:cNvPr id="11" name="Group 10">
              <a:extLst>
                <a:ext uri="{FF2B5EF4-FFF2-40B4-BE49-F238E27FC236}">
                  <a16:creationId xmlns:a16="http://schemas.microsoft.com/office/drawing/2014/main" id="{D2BAAAD1-33DD-42D7-A7F1-C885EBB9EB8F}"/>
                </a:ext>
              </a:extLst>
            </p:cNvPr>
            <p:cNvGrpSpPr/>
            <p:nvPr/>
          </p:nvGrpSpPr>
          <p:grpSpPr>
            <a:xfrm>
              <a:off x="294783" y="915918"/>
              <a:ext cx="758018" cy="731520"/>
              <a:chOff x="3065608" y="1727884"/>
              <a:chExt cx="1240358" cy="1188720"/>
            </a:xfrm>
          </p:grpSpPr>
          <p:sp>
            <p:nvSpPr>
              <p:cNvPr id="13" name="Google Shape;418;p36">
                <a:extLst>
                  <a:ext uri="{FF2B5EF4-FFF2-40B4-BE49-F238E27FC236}">
                    <a16:creationId xmlns:a16="http://schemas.microsoft.com/office/drawing/2014/main" id="{DFB377FF-22D9-4900-8D2E-9B8BFB787D8B}"/>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30899A98-7CC5-4D86-B608-781DEACCE30A}"/>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rPr>
                  <a:t>2</a:t>
                </a:r>
              </a:p>
            </p:txBody>
          </p:sp>
        </p:grpSp>
        <p:sp>
          <p:nvSpPr>
            <p:cNvPr id="12" name="TextBox 11">
              <a:extLst>
                <a:ext uri="{FF2B5EF4-FFF2-40B4-BE49-F238E27FC236}">
                  <a16:creationId xmlns:a16="http://schemas.microsoft.com/office/drawing/2014/main" id="{8CD10875-84AA-4F7E-AAC6-C5AAE798D2E5}"/>
                </a:ext>
              </a:extLst>
            </p:cNvPr>
            <p:cNvSpPr txBox="1"/>
            <p:nvPr/>
          </p:nvSpPr>
          <p:spPr>
            <a:xfrm>
              <a:off x="1079299" y="1064489"/>
              <a:ext cx="981888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 – 5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7B63E866-49E5-498A-B5DB-17CE4C2354AC}"/>
              </a:ext>
            </a:extLst>
          </p:cNvPr>
          <p:cNvSpPr/>
          <p:nvPr/>
        </p:nvSpPr>
        <p:spPr>
          <a:xfrm>
            <a:off x="4540374" y="3218363"/>
            <a:ext cx="2602036" cy="1468530"/>
          </a:xfrm>
          <a:prstGeom prst="round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gia</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Arrow Connector 14">
            <a:extLst>
              <a:ext uri="{FF2B5EF4-FFF2-40B4-BE49-F238E27FC236}">
                <a16:creationId xmlns:a16="http://schemas.microsoft.com/office/drawing/2014/main" id="{BE1EE5AC-39B0-4A1A-BAFC-49ED2339C62F}"/>
              </a:ext>
            </a:extLst>
          </p:cNvPr>
          <p:cNvCxnSpPr>
            <a:cxnSpLocks/>
          </p:cNvCxnSpPr>
          <p:nvPr/>
        </p:nvCxnSpPr>
        <p:spPr>
          <a:xfrm flipV="1">
            <a:off x="5826924" y="2651787"/>
            <a:ext cx="0" cy="60827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1BB5C750-6442-4D07-AD1C-D1DEE1726A11}"/>
              </a:ext>
            </a:extLst>
          </p:cNvPr>
          <p:cNvSpPr/>
          <p:nvPr/>
        </p:nvSpPr>
        <p:spPr>
          <a:xfrm>
            <a:off x="3915215" y="1568989"/>
            <a:ext cx="4085211" cy="1077217"/>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D8045E99-3715-4C4A-BEBA-C9B76D048112}"/>
              </a:ext>
            </a:extLst>
          </p:cNvPr>
          <p:cNvSpPr txBox="1"/>
          <p:nvPr/>
        </p:nvSpPr>
        <p:spPr>
          <a:xfrm>
            <a:off x="3915215" y="1617421"/>
            <a:ext cx="4157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Arrow Connector 19">
            <a:extLst>
              <a:ext uri="{FF2B5EF4-FFF2-40B4-BE49-F238E27FC236}">
                <a16:creationId xmlns:a16="http://schemas.microsoft.com/office/drawing/2014/main" id="{4B2CD2EF-A54A-4148-A392-557037026382}"/>
              </a:ext>
            </a:extLst>
          </p:cNvPr>
          <p:cNvCxnSpPr>
            <a:cxnSpLocks/>
          </p:cNvCxnSpPr>
          <p:nvPr/>
        </p:nvCxnSpPr>
        <p:spPr>
          <a:xfrm>
            <a:off x="7150914" y="3905104"/>
            <a:ext cx="688574"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4A065F13-75E1-43DB-95C0-924B2A2AE6BC}"/>
              </a:ext>
            </a:extLst>
          </p:cNvPr>
          <p:cNvSpPr/>
          <p:nvPr/>
        </p:nvSpPr>
        <p:spPr>
          <a:xfrm>
            <a:off x="7847992" y="3260057"/>
            <a:ext cx="3357678" cy="1279593"/>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A4944AC0-22A2-45E2-9636-F7AD8D9E9C95}"/>
              </a:ext>
            </a:extLst>
          </p:cNvPr>
          <p:cNvSpPr txBox="1"/>
          <p:nvPr/>
        </p:nvSpPr>
        <p:spPr>
          <a:xfrm>
            <a:off x="7655827" y="3446124"/>
            <a:ext cx="36181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3" name="Straight Arrow Connector 22">
            <a:extLst>
              <a:ext uri="{FF2B5EF4-FFF2-40B4-BE49-F238E27FC236}">
                <a16:creationId xmlns:a16="http://schemas.microsoft.com/office/drawing/2014/main" id="{D518DC7E-7C48-454E-968C-07A44A2421C4}"/>
              </a:ext>
            </a:extLst>
          </p:cNvPr>
          <p:cNvCxnSpPr>
            <a:cxnSpLocks/>
          </p:cNvCxnSpPr>
          <p:nvPr/>
        </p:nvCxnSpPr>
        <p:spPr>
          <a:xfrm>
            <a:off x="5849021" y="4681851"/>
            <a:ext cx="0" cy="5711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440DD63F-6CC6-45CC-8812-38506ECC69B8}"/>
              </a:ext>
            </a:extLst>
          </p:cNvPr>
          <p:cNvSpPr/>
          <p:nvPr/>
        </p:nvSpPr>
        <p:spPr>
          <a:xfrm>
            <a:off x="3653422" y="5253026"/>
            <a:ext cx="4599878" cy="1374531"/>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2001FC21-E72F-49B5-BFD4-EF46326FF3D6}"/>
              </a:ext>
            </a:extLst>
          </p:cNvPr>
          <p:cNvSpPr txBox="1"/>
          <p:nvPr/>
        </p:nvSpPr>
        <p:spPr>
          <a:xfrm>
            <a:off x="3595368" y="5493793"/>
            <a:ext cx="45998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6" name="Straight Arrow Connector 25">
            <a:extLst>
              <a:ext uri="{FF2B5EF4-FFF2-40B4-BE49-F238E27FC236}">
                <a16:creationId xmlns:a16="http://schemas.microsoft.com/office/drawing/2014/main" id="{1250A020-2958-4C78-8838-5F029BF32F93}"/>
              </a:ext>
            </a:extLst>
          </p:cNvPr>
          <p:cNvCxnSpPr>
            <a:cxnSpLocks/>
          </p:cNvCxnSpPr>
          <p:nvPr/>
        </p:nvCxnSpPr>
        <p:spPr>
          <a:xfrm flipH="1">
            <a:off x="3892027" y="3867431"/>
            <a:ext cx="101085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CFB1443-83DE-46E4-B879-A89F7001B160}"/>
              </a:ext>
            </a:extLst>
          </p:cNvPr>
          <p:cNvSpPr/>
          <p:nvPr/>
        </p:nvSpPr>
        <p:spPr>
          <a:xfrm>
            <a:off x="597176" y="2932524"/>
            <a:ext cx="3309319" cy="1759522"/>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108C1E29-660E-47FA-85F9-88E56E19F5C5}"/>
              </a:ext>
            </a:extLst>
          </p:cNvPr>
          <p:cNvSpPr txBox="1"/>
          <p:nvPr/>
        </p:nvSpPr>
        <p:spPr>
          <a:xfrm>
            <a:off x="597176" y="3161851"/>
            <a:ext cx="33093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9" name="Straight Connector 28">
            <a:extLst>
              <a:ext uri="{FF2B5EF4-FFF2-40B4-BE49-F238E27FC236}">
                <a16:creationId xmlns:a16="http://schemas.microsoft.com/office/drawing/2014/main" id="{53E98F02-0CDD-4F27-BC76-068065ECE41E}"/>
              </a:ext>
            </a:extLst>
          </p:cNvPr>
          <p:cNvCxnSpPr>
            <a:cxnSpLocks/>
          </p:cNvCxnSpPr>
          <p:nvPr/>
        </p:nvCxnSpPr>
        <p:spPr>
          <a:xfrm flipV="1">
            <a:off x="1558223" y="855613"/>
            <a:ext cx="9715706"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53E98F02-0CDD-4F27-BC76-068065ECE41E}"/>
              </a:ext>
            </a:extLst>
          </p:cNvPr>
          <p:cNvCxnSpPr>
            <a:cxnSpLocks/>
          </p:cNvCxnSpPr>
          <p:nvPr/>
        </p:nvCxnSpPr>
        <p:spPr>
          <a:xfrm>
            <a:off x="1558223" y="1348378"/>
            <a:ext cx="3955886" cy="3170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1828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right)">
                                      <p:cBhvr>
                                        <p:cTn id="61" dur="500"/>
                                        <p:tgtEl>
                                          <p:spTgt spid="28"/>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right)">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p:bldP spid="21" grpId="0" animBg="1"/>
      <p:bldP spid="22" grpId="0"/>
      <p:bldP spid="24" grpId="0" animBg="1"/>
      <p:bldP spid="25" grpId="0"/>
      <p:bldP spid="27" grpId="0" animBg="1"/>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DDFB2A-27EE-4D33-A390-F72EC8526AD0}"/>
              </a:ext>
            </a:extLst>
          </p:cNvPr>
          <p:cNvSpPr txBox="1"/>
          <p:nvPr/>
        </p:nvSpPr>
        <p:spPr>
          <a:xfrm>
            <a:off x="82018" y="1014269"/>
            <a:ext cx="8846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2A9BBF8C-3FED-451F-BF72-0A5910542429}"/>
              </a:ext>
            </a:extLst>
          </p:cNvPr>
          <p:cNvSpPr txBox="1"/>
          <p:nvPr/>
        </p:nvSpPr>
        <p:spPr>
          <a:xfrm>
            <a:off x="82018" y="2293103"/>
            <a:ext cx="718873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CB7B7D72-529B-4E63-9C6D-CF3A3E9872C7}"/>
              </a:ext>
            </a:extLst>
          </p:cNvPr>
          <p:cNvSpPr txBox="1"/>
          <p:nvPr/>
        </p:nvSpPr>
        <p:spPr>
          <a:xfrm>
            <a:off x="253256" y="4065089"/>
            <a:ext cx="1157303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chuẩn bị cho mình một cây chổi, em cùng các bạn đến nơi đầu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bắt đầu công việc của mình</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em, người thì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thì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rác</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dại</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bồn</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sau thì </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đã sạch bong, không còn một cọng rác nào.</a:t>
            </a:r>
            <a:endPar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12C515ED-36F2-4B0F-9D18-1681D737C30B}"/>
              </a:ext>
            </a:extLst>
          </p:cNvPr>
          <p:cNvGrpSpPr/>
          <p:nvPr/>
        </p:nvGrpSpPr>
        <p:grpSpPr>
          <a:xfrm>
            <a:off x="587893" y="98568"/>
            <a:ext cx="10781110" cy="954107"/>
            <a:chOff x="294783" y="887002"/>
            <a:chExt cx="10781110" cy="954107"/>
          </a:xfrm>
        </p:grpSpPr>
        <p:grpSp>
          <p:nvGrpSpPr>
            <p:cNvPr id="22" name="Group 21">
              <a:extLst>
                <a:ext uri="{FF2B5EF4-FFF2-40B4-BE49-F238E27FC236}">
                  <a16:creationId xmlns:a16="http://schemas.microsoft.com/office/drawing/2014/main" id="{27386C0C-B1E7-4414-A8EE-C438F3BCD006}"/>
                </a:ext>
              </a:extLst>
            </p:cNvPr>
            <p:cNvGrpSpPr/>
            <p:nvPr/>
          </p:nvGrpSpPr>
          <p:grpSpPr>
            <a:xfrm>
              <a:off x="294783" y="915918"/>
              <a:ext cx="758018" cy="731520"/>
              <a:chOff x="3065608" y="1727884"/>
              <a:chExt cx="1240358" cy="1188720"/>
            </a:xfrm>
          </p:grpSpPr>
          <p:sp>
            <p:nvSpPr>
              <p:cNvPr id="24" name="Google Shape;418;p36">
                <a:extLst>
                  <a:ext uri="{FF2B5EF4-FFF2-40B4-BE49-F238E27FC236}">
                    <a16:creationId xmlns:a16="http://schemas.microsoft.com/office/drawing/2014/main" id="{249677B7-AE12-472E-88A0-A7E8F6652B1C}"/>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25" name="Google Shape;423;p36">
                <a:extLst>
                  <a:ext uri="{FF2B5EF4-FFF2-40B4-BE49-F238E27FC236}">
                    <a16:creationId xmlns:a16="http://schemas.microsoft.com/office/drawing/2014/main" id="{9996BACB-2001-4AF1-B06A-159D23DE9C02}"/>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rPr>
                  <a:t>2</a:t>
                </a:r>
              </a:p>
            </p:txBody>
          </p:sp>
        </p:grpSp>
        <p:sp>
          <p:nvSpPr>
            <p:cNvPr id="23" name="TextBox 22">
              <a:extLst>
                <a:ext uri="{FF2B5EF4-FFF2-40B4-BE49-F238E27FC236}">
                  <a16:creationId xmlns:a16="http://schemas.microsoft.com/office/drawing/2014/main" id="{A19C958F-4E22-4465-8CF3-D04A0175AF70}"/>
                </a:ext>
              </a:extLst>
            </p:cNvPr>
            <p:cNvSpPr txBox="1"/>
            <p:nvPr/>
          </p:nvSpPr>
          <p:spPr>
            <a:xfrm>
              <a:off x="1079299" y="887002"/>
              <a:ext cx="999659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 – 5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7" name="TextBox 26">
            <a:extLst>
              <a:ext uri="{FF2B5EF4-FFF2-40B4-BE49-F238E27FC236}">
                <a16:creationId xmlns:a16="http://schemas.microsoft.com/office/drawing/2014/main" id="{CB2E6476-ECDD-4862-B24A-6E8A501887D1}"/>
              </a:ext>
            </a:extLst>
          </p:cNvPr>
          <p:cNvSpPr txBox="1"/>
          <p:nvPr/>
        </p:nvSpPr>
        <p:spPr>
          <a:xfrm>
            <a:off x="334220" y="2737034"/>
            <a:ext cx="11156956"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sáng sớm,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vừa thức giấc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đã nghe tiếng gọi nhau của các bạn. </a:t>
            </a:r>
            <a:endPar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DBB6C97-008F-427F-A6B4-7FB8F42C24CB}"/>
              </a:ext>
            </a:extLst>
          </p:cNvPr>
          <p:cNvSpPr txBox="1"/>
          <p:nvPr/>
        </p:nvSpPr>
        <p:spPr>
          <a:xfrm>
            <a:off x="315263" y="1459036"/>
            <a:ext cx="1115695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S</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áng chủ nhật vừa rồi, em cùng với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endParaRPr kumimoji="0" lang="vi-VN"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76340423-19E3-4F31-A20C-656757D78DC0}"/>
              </a:ext>
            </a:extLst>
          </p:cNvPr>
          <p:cNvSpPr txBox="1"/>
          <p:nvPr/>
        </p:nvSpPr>
        <p:spPr>
          <a:xfrm>
            <a:off x="-334475" y="3498991"/>
            <a:ext cx="1005799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0145F1F8-A742-499F-993E-0E93E024BAB0}"/>
              </a:ext>
            </a:extLst>
          </p:cNvPr>
          <p:cNvSpPr txBox="1"/>
          <p:nvPr/>
        </p:nvSpPr>
        <p:spPr>
          <a:xfrm>
            <a:off x="334220" y="5562820"/>
            <a:ext cx="958202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CACB893D-C26D-4097-BAF6-7D325EBEA2F0}"/>
              </a:ext>
            </a:extLst>
          </p:cNvPr>
          <p:cNvSpPr txBox="1"/>
          <p:nvPr/>
        </p:nvSpPr>
        <p:spPr>
          <a:xfrm>
            <a:off x="461293" y="6070253"/>
            <a:ext cx="11156956"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200" b="1"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p>
        </p:txBody>
      </p:sp>
    </p:spTree>
    <p:extLst>
      <p:ext uri="{BB962C8B-B14F-4D97-AF65-F5344CB8AC3E}">
        <p14:creationId xmlns:p14="http://schemas.microsoft.com/office/powerpoint/2010/main" val="332583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15"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1903"/>
          </a:xfrm>
          <a:prstGeom prst="rect">
            <a:avLst/>
          </a:prstGeom>
        </p:spPr>
      </p:pic>
      <p:sp>
        <p:nvSpPr>
          <p:cNvPr id="2" name="TextBox 1">
            <a:extLst>
              <a:ext uri="{FF2B5EF4-FFF2-40B4-BE49-F238E27FC236}">
                <a16:creationId xmlns:a16="http://schemas.microsoft.com/office/drawing/2014/main" id="{E1AB85B5-270A-4803-A18D-6B54591B4C28}"/>
              </a:ext>
            </a:extLst>
          </p:cNvPr>
          <p:cNvSpPr txBox="1"/>
          <p:nvPr/>
        </p:nvSpPr>
        <p:spPr>
          <a:xfrm>
            <a:off x="4506857" y="2103264"/>
            <a:ext cx="57381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5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DB178D1A-51A1-485F-B30A-6AB1581AEE73}"/>
              </a:ext>
            </a:extLst>
          </p:cNvPr>
          <p:cNvSpPr txBox="1"/>
          <p:nvPr/>
        </p:nvSpPr>
        <p:spPr>
          <a:xfrm>
            <a:off x="1143749" y="2872772"/>
            <a:ext cx="10206148" cy="14688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 một sự</a:t>
            </a: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đã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63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GB" altLang="en-US" b="1">
              <a:solidFill>
                <a:schemeClr val="bg1"/>
              </a:solidFill>
              <a:latin typeface="HP001 4 hàng" panose="020B0603050302020204" pitchFamily="34" charset="0"/>
            </a:endParaRPr>
          </a:p>
        </p:txBody>
      </p:sp>
      <p:pic>
        <p:nvPicPr>
          <p:cNvPr id="706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002"/>
            <a:ext cx="12357288" cy="6847997"/>
          </a:xfrm>
        </p:spPr>
      </p:pic>
      <p:sp>
        <p:nvSpPr>
          <p:cNvPr id="70660" name="TextBox 4"/>
          <p:cNvSpPr txBox="1">
            <a:spLocks noChangeArrowheads="1"/>
          </p:cNvSpPr>
          <p:nvPr/>
        </p:nvSpPr>
        <p:spPr bwMode="auto">
          <a:xfrm>
            <a:off x="1067991" y="1027906"/>
            <a:ext cx="8344950" cy="5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8391" tIns="19196" rIns="38391" bIns="1919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400" b="1" dirty="0" err="1">
                <a:solidFill>
                  <a:schemeClr val="bg1"/>
                </a:solidFill>
                <a:latin typeface="HP001 4 hàng" panose="020B0603050302020204" pitchFamily="34" charset="0"/>
              </a:rPr>
              <a:t>Thứ</a:t>
            </a:r>
            <a:r>
              <a:rPr lang="en-GB" altLang="en-US" sz="3400" b="1" dirty="0">
                <a:solidFill>
                  <a:schemeClr val="bg1"/>
                </a:solidFill>
                <a:latin typeface="HP001 4 hàng" panose="020B0603050302020204" pitchFamily="34" charset="0"/>
              </a:rPr>
              <a:t> </a:t>
            </a:r>
            <a:r>
              <a:rPr lang="vi-VN" altLang="en-US" sz="3400" b="1" dirty="0">
                <a:solidFill>
                  <a:schemeClr val="bg1"/>
                </a:solidFill>
                <a:latin typeface="HP001 4 hàng" panose="020B0603050302020204" pitchFamily="34" charset="0"/>
              </a:rPr>
              <a:t>sáu</a:t>
            </a:r>
            <a:r>
              <a:rPr lang="en-GB" altLang="en-US" sz="3400" b="1" dirty="0">
                <a:solidFill>
                  <a:schemeClr val="bg1"/>
                </a:solidFill>
                <a:latin typeface="HP001 4 hàng" panose="020B0603050302020204" pitchFamily="34" charset="0"/>
              </a:rPr>
              <a:t> </a:t>
            </a:r>
            <a:r>
              <a:rPr lang="en-GB" altLang="en-US" sz="3400" b="1" dirty="0" err="1">
                <a:solidFill>
                  <a:schemeClr val="bg1"/>
                </a:solidFill>
                <a:latin typeface="HP001 4 hàng" panose="020B0603050302020204" pitchFamily="34" charset="0"/>
              </a:rPr>
              <a:t>ngày</a:t>
            </a:r>
            <a:r>
              <a:rPr lang="en-GB" altLang="en-US" sz="3400" b="1" dirty="0">
                <a:solidFill>
                  <a:schemeClr val="bg1"/>
                </a:solidFill>
                <a:latin typeface="HP001 4 hàng" panose="020B0603050302020204" pitchFamily="34" charset="0"/>
              </a:rPr>
              <a:t> 21  </a:t>
            </a:r>
            <a:r>
              <a:rPr lang="en-GB" altLang="en-US" sz="3400" b="1" dirty="0" err="1">
                <a:solidFill>
                  <a:schemeClr val="bg1"/>
                </a:solidFill>
                <a:latin typeface="HP001 4 hàng" panose="020B0603050302020204" pitchFamily="34" charset="0"/>
              </a:rPr>
              <a:t>tháng</a:t>
            </a:r>
            <a:r>
              <a:rPr lang="en-GB" altLang="en-US" sz="3400" b="1" dirty="0">
                <a:solidFill>
                  <a:schemeClr val="bg1"/>
                </a:solidFill>
                <a:latin typeface="HP001 4 hàng" panose="020B0603050302020204" pitchFamily="34" charset="0"/>
              </a:rPr>
              <a:t> </a:t>
            </a:r>
            <a:r>
              <a:rPr lang="en-US" altLang="en-US" sz="3400" b="1" dirty="0">
                <a:solidFill>
                  <a:schemeClr val="bg1"/>
                </a:solidFill>
                <a:latin typeface="HP001 4 hàng" panose="020B0603050302020204" pitchFamily="34" charset="0"/>
              </a:rPr>
              <a:t>2</a:t>
            </a:r>
            <a:r>
              <a:rPr lang="en-GB" altLang="en-US" sz="3400" b="1" dirty="0">
                <a:solidFill>
                  <a:schemeClr val="bg1"/>
                </a:solidFill>
                <a:latin typeface="HP001 4 hàng" panose="020B0603050302020204" pitchFamily="34" charset="0"/>
              </a:rPr>
              <a:t> </a:t>
            </a:r>
            <a:r>
              <a:rPr lang="en-GB" altLang="en-US" sz="3400" b="1" dirty="0" err="1">
                <a:solidFill>
                  <a:schemeClr val="bg1"/>
                </a:solidFill>
                <a:latin typeface="HP001 4 hàng" panose="020B0603050302020204" pitchFamily="34" charset="0"/>
              </a:rPr>
              <a:t>năm</a:t>
            </a:r>
            <a:r>
              <a:rPr lang="en-GB" altLang="en-US" sz="3400" b="1" dirty="0">
                <a:solidFill>
                  <a:schemeClr val="bg1"/>
                </a:solidFill>
                <a:latin typeface="HP001 4 hàng" panose="020B0603050302020204" pitchFamily="34" charset="0"/>
              </a:rPr>
              <a:t> </a:t>
            </a:r>
            <a:r>
              <a:rPr lang="vi-VN" altLang="en-US" sz="3400" b="1" dirty="0">
                <a:solidFill>
                  <a:schemeClr val="bg1"/>
                </a:solidFill>
                <a:latin typeface="HP001 4 hàng" panose="020B0603050302020204" pitchFamily="34" charset="0"/>
              </a:rPr>
              <a:t>202</a:t>
            </a:r>
            <a:r>
              <a:rPr lang="en-US" altLang="en-US" sz="3400" b="1" dirty="0">
                <a:solidFill>
                  <a:schemeClr val="bg1"/>
                </a:solidFill>
                <a:latin typeface="HP001 4 hàng" panose="020B0603050302020204" pitchFamily="34" charset="0"/>
              </a:rPr>
              <a:t>5</a:t>
            </a:r>
            <a:endParaRPr lang="en-GB" altLang="en-US" sz="3400" b="1" dirty="0">
              <a:solidFill>
                <a:schemeClr val="bg1"/>
              </a:solidFill>
              <a:latin typeface="HP001 4 hàng" panose="020B0603050302020204" pitchFamily="34" charset="0"/>
            </a:endParaRPr>
          </a:p>
        </p:txBody>
      </p:sp>
      <p:sp>
        <p:nvSpPr>
          <p:cNvPr id="70661" name="TextBox 5"/>
          <p:cNvSpPr txBox="1">
            <a:spLocks noChangeArrowheads="1"/>
          </p:cNvSpPr>
          <p:nvPr/>
        </p:nvSpPr>
        <p:spPr bwMode="auto">
          <a:xfrm>
            <a:off x="3703082" y="1690688"/>
            <a:ext cx="2983944" cy="5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8391" tIns="19196" rIns="38391" bIns="1919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400" b="1" dirty="0" err="1">
                <a:solidFill>
                  <a:schemeClr val="bg1"/>
                </a:solidFill>
                <a:latin typeface="HP001 4 hàng" panose="020B0603050302020204" pitchFamily="34" charset="0"/>
              </a:rPr>
              <a:t>Tiếng</a:t>
            </a:r>
            <a:r>
              <a:rPr lang="vi-VN" altLang="en-US" sz="3400" b="1" dirty="0">
                <a:solidFill>
                  <a:schemeClr val="bg1"/>
                </a:solidFill>
                <a:latin typeface="HP001 4 hàng" panose="020B0603050302020204" pitchFamily="34" charset="0"/>
              </a:rPr>
              <a:t> </a:t>
            </a:r>
            <a:r>
              <a:rPr lang="vi-VN" altLang="en-US" sz="3400" b="1" dirty="0" err="1">
                <a:solidFill>
                  <a:schemeClr val="bg1"/>
                </a:solidFill>
                <a:latin typeface="HP001 4 hàng" panose="020B0603050302020204" pitchFamily="34" charset="0"/>
              </a:rPr>
              <a:t>Việt</a:t>
            </a:r>
            <a:endParaRPr lang="en-GB" altLang="en-US" sz="3400" b="1" dirty="0">
              <a:solidFill>
                <a:schemeClr val="bg1"/>
              </a:solidFill>
              <a:latin typeface="HP001 4 hàng" panose="020B0603050302020204" pitchFamily="34" charset="0"/>
            </a:endParaRPr>
          </a:p>
        </p:txBody>
      </p:sp>
      <p:sp>
        <p:nvSpPr>
          <p:cNvPr id="70662" name="TextBox 6"/>
          <p:cNvSpPr txBox="1">
            <a:spLocks noChangeArrowheads="1"/>
          </p:cNvSpPr>
          <p:nvPr/>
        </p:nvSpPr>
        <p:spPr bwMode="auto">
          <a:xfrm>
            <a:off x="952500" y="2233624"/>
            <a:ext cx="7229475" cy="139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8391" tIns="19196" rIns="38391" bIns="1919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30000"/>
              </a:lnSpc>
              <a:spcBef>
                <a:spcPct val="0"/>
              </a:spcBef>
              <a:buFontTx/>
              <a:buNone/>
            </a:pPr>
            <a:r>
              <a:rPr lang="vi-VN" altLang="en-US" sz="3400" b="1" dirty="0">
                <a:solidFill>
                  <a:srgbClr val="FFFF00"/>
                </a:solidFill>
                <a:latin typeface="HP001 4 hàng" panose="020B0603050302020204" pitchFamily="34" charset="0"/>
              </a:rPr>
              <a:t> </a:t>
            </a:r>
            <a:r>
              <a:rPr lang="vi-VN" altLang="en-US" sz="3400" b="1" dirty="0" err="1">
                <a:solidFill>
                  <a:srgbClr val="FFFF00"/>
                </a:solidFill>
                <a:latin typeface="HP001 4 hàng" panose="020B0603050302020204" pitchFamily="34" charset="0"/>
              </a:rPr>
              <a:t>Viết</a:t>
            </a:r>
            <a:r>
              <a:rPr lang="vi-VN" altLang="en-US" sz="3400" b="1" dirty="0">
                <a:solidFill>
                  <a:srgbClr val="FFFF00"/>
                </a:solidFill>
                <a:latin typeface="HP001 4 hàng" panose="020B0603050302020204" pitchFamily="34" charset="0"/>
              </a:rPr>
              <a:t> </a:t>
            </a:r>
            <a:r>
              <a:rPr lang="vi-VN" altLang="en-US" sz="3400" b="1" dirty="0" err="1">
                <a:solidFill>
                  <a:srgbClr val="FFFF00"/>
                </a:solidFill>
                <a:latin typeface="HP001 4 hàng" panose="020B0603050302020204" pitchFamily="34" charset="0"/>
              </a:rPr>
              <a:t>đoạn</a:t>
            </a:r>
            <a:r>
              <a:rPr lang="vi-VN" altLang="en-US" sz="3400" b="1" dirty="0">
                <a:solidFill>
                  <a:srgbClr val="FFFF00"/>
                </a:solidFill>
                <a:latin typeface="HP001 4 hàng" panose="020B0603050302020204" pitchFamily="34" charset="0"/>
              </a:rPr>
              <a:t> văn </a:t>
            </a:r>
            <a:r>
              <a:rPr lang="vi-VN" altLang="en-US" sz="3400" b="1" dirty="0" err="1">
                <a:solidFill>
                  <a:srgbClr val="FFFF00"/>
                </a:solidFill>
                <a:latin typeface="HP001 4 hàng" panose="020B0603050302020204" pitchFamily="34" charset="0"/>
              </a:rPr>
              <a:t>kể</a:t>
            </a:r>
            <a:r>
              <a:rPr lang="vi-VN" altLang="en-US" sz="3400" b="1" dirty="0">
                <a:solidFill>
                  <a:srgbClr val="FFFF00"/>
                </a:solidFill>
                <a:latin typeface="HP001 4 hàng" panose="020B0603050302020204" pitchFamily="34" charset="0"/>
              </a:rPr>
              <a:t> </a:t>
            </a:r>
            <a:r>
              <a:rPr lang="vi-VN" altLang="en-US" sz="3400" b="1" dirty="0" err="1">
                <a:solidFill>
                  <a:srgbClr val="FFFF00"/>
                </a:solidFill>
                <a:latin typeface="HP001 4 hàng" panose="020B0603050302020204" pitchFamily="34" charset="0"/>
              </a:rPr>
              <a:t>lại</a:t>
            </a:r>
            <a:r>
              <a:rPr lang="vi-VN" altLang="en-US" sz="3400" b="1" dirty="0">
                <a:solidFill>
                  <a:srgbClr val="FFFF00"/>
                </a:solidFill>
                <a:latin typeface="HP001 4 hàng" panose="020B0603050302020204" pitchFamily="34" charset="0"/>
              </a:rPr>
              <a:t> </a:t>
            </a:r>
            <a:r>
              <a:rPr lang="vi-VN" altLang="en-US" sz="3400" b="1" dirty="0" err="1">
                <a:solidFill>
                  <a:srgbClr val="FFFF00"/>
                </a:solidFill>
                <a:latin typeface="HP001 4 hàng" panose="020B0603050302020204" pitchFamily="34" charset="0"/>
              </a:rPr>
              <a:t>một</a:t>
            </a:r>
            <a:r>
              <a:rPr lang="vi-VN" altLang="en-US" sz="3400" b="1" dirty="0">
                <a:solidFill>
                  <a:srgbClr val="FFFF00"/>
                </a:solidFill>
                <a:latin typeface="HP001 4 hàng" panose="020B0603050302020204" pitchFamily="34" charset="0"/>
              </a:rPr>
              <a:t> </a:t>
            </a:r>
            <a:r>
              <a:rPr lang="vi-VN" altLang="en-US" sz="3400" b="1" dirty="0" err="1">
                <a:solidFill>
                  <a:srgbClr val="FFFF00"/>
                </a:solidFill>
                <a:latin typeface="HP001 4 hàng" panose="020B0603050302020204" pitchFamily="34" charset="0"/>
              </a:rPr>
              <a:t>sự</a:t>
            </a:r>
            <a:r>
              <a:rPr lang="vi-VN" altLang="en-US" sz="3400" b="1" dirty="0">
                <a:solidFill>
                  <a:srgbClr val="FFFF00"/>
                </a:solidFill>
                <a:latin typeface="HP001 4 hàng" panose="020B0603050302020204" pitchFamily="34" charset="0"/>
              </a:rPr>
              <a:t> </a:t>
            </a:r>
            <a:r>
              <a:rPr lang="vi-VN" altLang="en-US" sz="3400" b="1" dirty="0" err="1">
                <a:solidFill>
                  <a:srgbClr val="FFFF00"/>
                </a:solidFill>
                <a:latin typeface="HP001 4 hàng" panose="020B0603050302020204" pitchFamily="34" charset="0"/>
              </a:rPr>
              <a:t>việc</a:t>
            </a:r>
            <a:r>
              <a:rPr lang="vi-VN" altLang="en-US" sz="3400" b="1" dirty="0">
                <a:solidFill>
                  <a:srgbClr val="FFFF00"/>
                </a:solidFill>
                <a:latin typeface="HP001 4 hàng" panose="020B0603050302020204" pitchFamily="34" charset="0"/>
              </a:rPr>
              <a:t> </a:t>
            </a:r>
          </a:p>
          <a:p>
            <a:pPr>
              <a:lnSpc>
                <a:spcPct val="130000"/>
              </a:lnSpc>
              <a:spcBef>
                <a:spcPct val="0"/>
              </a:spcBef>
              <a:buFontTx/>
              <a:buNone/>
            </a:pPr>
            <a:r>
              <a:rPr lang="vi-VN" altLang="en-US" sz="3400" b="1" dirty="0">
                <a:solidFill>
                  <a:srgbClr val="FFFF00"/>
                </a:solidFill>
                <a:latin typeface="HP001 4 hàng" panose="020B0603050302020204" pitchFamily="34" charset="0"/>
              </a:rPr>
              <a:t>   đã chứng kiến hoặc tham gia.</a:t>
            </a:r>
            <a:endParaRPr lang="en-GB" altLang="en-US" sz="34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87658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4" y="0"/>
            <a:ext cx="12157087" cy="6858000"/>
          </a:xfrm>
          <a:prstGeom prst="rect">
            <a:avLst/>
          </a:prstGeom>
        </p:spPr>
      </p:pic>
      <p:sp>
        <p:nvSpPr>
          <p:cNvPr id="7" name="Title 1"/>
          <p:cNvSpPr txBox="1">
            <a:spLocks/>
          </p:cNvSpPr>
          <p:nvPr/>
        </p:nvSpPr>
        <p:spPr>
          <a:xfrm>
            <a:off x="48580"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pPr marL="0" marR="0" lvl="0" indent="0" algn="ctr" defTabSz="1217249"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KHÁM</a:t>
            </a:r>
            <a:r>
              <a:rPr kumimoji="0" lang="en-US" sz="8000" b="1" i="0" u="none" strike="noStrike" kern="1200" cap="none" spc="0" normalizeH="0" noProof="0">
                <a:ln>
                  <a:noFill/>
                </a:ln>
                <a:solidFill>
                  <a:prstClr val="black"/>
                </a:solidFill>
                <a:effectLst/>
                <a:uLnTx/>
                <a:uFillTx/>
                <a:latin typeface="Arial" pitchFamily="34" charset="0"/>
                <a:ea typeface="Arial-Rounded" pitchFamily="34" charset="0"/>
                <a:cs typeface="Arial" pitchFamily="34" charset="0"/>
              </a:rPr>
              <a:t> PHÁ</a:t>
            </a:r>
            <a:endParaRPr kumimoji="0" lang="en-US" sz="80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endParaRPr>
          </a:p>
        </p:txBody>
      </p:sp>
      <p:sp>
        <p:nvSpPr>
          <p:cNvPr id="2" name="Oval 1">
            <a:extLst>
              <a:ext uri="{FF2B5EF4-FFF2-40B4-BE49-F238E27FC236}">
                <a16:creationId xmlns:a16="http://schemas.microsoft.com/office/drawing/2014/main" id="{5E47D1D0-3DFE-4F61-A600-732CBCAC36D5}"/>
              </a:ext>
            </a:extLst>
          </p:cNvPr>
          <p:cNvSpPr/>
          <p:nvPr/>
        </p:nvSpPr>
        <p:spPr>
          <a:xfrm>
            <a:off x="11287593" y="119921"/>
            <a:ext cx="869493" cy="7644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3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BDECE1-C09B-4B68-8AF3-9FFA4653D67C}"/>
              </a:ext>
            </a:extLst>
          </p:cNvPr>
          <p:cNvGrpSpPr/>
          <p:nvPr/>
        </p:nvGrpSpPr>
        <p:grpSpPr>
          <a:xfrm>
            <a:off x="615010" y="187587"/>
            <a:ext cx="10584375" cy="731520"/>
            <a:chOff x="294783" y="915918"/>
            <a:chExt cx="10584375" cy="731520"/>
          </a:xfrm>
        </p:grpSpPr>
        <p:grpSp>
          <p:nvGrpSpPr>
            <p:cNvPr id="11" name="Group 10">
              <a:extLst>
                <a:ext uri="{FF2B5EF4-FFF2-40B4-BE49-F238E27FC236}">
                  <a16:creationId xmlns:a16="http://schemas.microsoft.com/office/drawing/2014/main" id="{D2BAAAD1-33DD-42D7-A7F1-C885EBB9EB8F}"/>
                </a:ext>
              </a:extLst>
            </p:cNvPr>
            <p:cNvGrpSpPr/>
            <p:nvPr/>
          </p:nvGrpSpPr>
          <p:grpSpPr>
            <a:xfrm>
              <a:off x="294783" y="915918"/>
              <a:ext cx="758018" cy="731520"/>
              <a:chOff x="3065608" y="1727884"/>
              <a:chExt cx="1240358" cy="1188720"/>
            </a:xfrm>
          </p:grpSpPr>
          <p:sp>
            <p:nvSpPr>
              <p:cNvPr id="13" name="Google Shape;418;p36">
                <a:extLst>
                  <a:ext uri="{FF2B5EF4-FFF2-40B4-BE49-F238E27FC236}">
                    <a16:creationId xmlns:a16="http://schemas.microsoft.com/office/drawing/2014/main" id="{DFB377FF-22D9-4900-8D2E-9B8BFB787D8B}"/>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30899A98-7CC5-4D86-B608-781DEACCE30A}"/>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rPr>
                  <a:t>1</a:t>
                </a:r>
              </a:p>
            </p:txBody>
          </p:sp>
        </p:grpSp>
        <p:sp>
          <p:nvSpPr>
            <p:cNvPr id="12" name="TextBox 11">
              <a:extLst>
                <a:ext uri="{FF2B5EF4-FFF2-40B4-BE49-F238E27FC236}">
                  <a16:creationId xmlns:a16="http://schemas.microsoft.com/office/drawing/2014/main" id="{8CD10875-84AA-4F7E-AAC6-C5AAE798D2E5}"/>
                </a:ext>
              </a:extLst>
            </p:cNvPr>
            <p:cNvSpPr txBox="1"/>
            <p:nvPr/>
          </p:nvSpPr>
          <p:spPr>
            <a:xfrm>
              <a:off x="1060271" y="996874"/>
              <a:ext cx="981888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1" name="TextBox 20">
            <a:extLst>
              <a:ext uri="{FF2B5EF4-FFF2-40B4-BE49-F238E27FC236}">
                <a16:creationId xmlns:a16="http://schemas.microsoft.com/office/drawing/2014/main" id="{D06F2F67-7B55-415F-8D72-CA5AE0D87738}"/>
              </a:ext>
            </a:extLst>
          </p:cNvPr>
          <p:cNvSpPr txBox="1"/>
          <p:nvPr/>
        </p:nvSpPr>
        <p:spPr>
          <a:xfrm>
            <a:off x="1341471" y="4791149"/>
            <a:ext cx="10707654" cy="1478418"/>
          </a:xfrm>
          <a:prstGeom prst="rect">
            <a:avLst/>
          </a:prstGeom>
          <a:noFill/>
        </p:spPr>
        <p:txBody>
          <a:bodyPr wrap="square" rtlCol="0">
            <a:spAutoFit/>
          </a:bodyPr>
          <a:lstStyle/>
          <a:p>
            <a:pPr marL="285750" lvl="0" indent="-285750">
              <a:lnSpc>
                <a:spcPct val="150000"/>
              </a:lnSpc>
              <a:buFontTx/>
              <a:buChar char="-"/>
            </a:pP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Bức</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khung</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marL="285750" lvl="0" indent="-285750">
              <a:lnSpc>
                <a:spcPct val="150000"/>
              </a:lnSpc>
              <a:buFontTx/>
              <a:buChar cha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 tranh </a:t>
            </a:r>
            <a:r>
              <a:rPr lang="vi-VN"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vẽ</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ai? </a:t>
            </a:r>
            <a:r>
              <a:rPr lang="vi-VN"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Mọi</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đang </a:t>
            </a:r>
            <a:r>
              <a:rPr lang="vi-VN"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gì</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4FE23940-6BED-47A6-BCEE-CBA31795C9A2}"/>
              </a:ext>
            </a:extLst>
          </p:cNvPr>
          <p:cNvPicPr>
            <a:picLocks noChangeAspect="1"/>
          </p:cNvPicPr>
          <p:nvPr/>
        </p:nvPicPr>
        <p:blipFill>
          <a:blip r:embed="rId2">
            <a:extLst>
              <a:ext uri="{BEBA8EAE-BF5A-486C-A8C5-ECC9F3942E4B}">
                <a14:imgProps xmlns:a14="http://schemas.microsoft.com/office/drawing/2010/main">
                  <a14:imgLayer r:embed="rId3">
                    <a14:imgEffect>
                      <a14:saturation sat="144000"/>
                    </a14:imgEffect>
                  </a14:imgLayer>
                </a14:imgProps>
              </a:ext>
            </a:extLst>
          </a:blip>
          <a:stretch>
            <a:fillRect/>
          </a:stretch>
        </p:blipFill>
        <p:spPr>
          <a:xfrm>
            <a:off x="752004" y="1043588"/>
            <a:ext cx="10447381" cy="3747561"/>
          </a:xfrm>
          <a:prstGeom prst="rect">
            <a:avLst/>
          </a:prstGeom>
        </p:spPr>
      </p:pic>
      <p:cxnSp>
        <p:nvCxnSpPr>
          <p:cNvPr id="9" name="Straight Connector 8">
            <a:extLst>
              <a:ext uri="{FF2B5EF4-FFF2-40B4-BE49-F238E27FC236}">
                <a16:creationId xmlns:a16="http://schemas.microsoft.com/office/drawing/2014/main" id="{53E98F02-0CDD-4F27-BC76-068065ECE41E}"/>
              </a:ext>
            </a:extLst>
          </p:cNvPr>
          <p:cNvCxnSpPr>
            <a:cxnSpLocks/>
          </p:cNvCxnSpPr>
          <p:nvPr/>
        </p:nvCxnSpPr>
        <p:spPr>
          <a:xfrm flipV="1">
            <a:off x="1570998" y="914874"/>
            <a:ext cx="7997875"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243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55125-428E-4061-838D-DBB8A0326378}"/>
              </a:ext>
            </a:extLst>
          </p:cNvPr>
          <p:cNvSpPr txBox="1"/>
          <p:nvPr/>
        </p:nvSpPr>
        <p:spPr>
          <a:xfrm>
            <a:off x="709399" y="4113232"/>
            <a:ext cx="10656713" cy="2332305"/>
          </a:xfrm>
          <a:prstGeom prst="rect">
            <a:avLst/>
          </a:prstGeom>
          <a:noFill/>
        </p:spPr>
        <p:txBody>
          <a:bodyPr wrap="square" rtlCol="0">
            <a:spAutoFit/>
          </a:bodyPr>
          <a:lstStyle/>
          <a:p>
            <a:pPr lvl="0" algn="just">
              <a:lnSpc>
                <a:spcPts val="4500"/>
              </a:lnSpc>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 nương,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trâu ra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cày</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cụ</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già</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nhặt</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cỏ</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bếp</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thổi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cơm.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tra ngô.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em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ngủ</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khì</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trên lưng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ts val="45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a:t>
            </a:r>
            <a:r>
              <a:rPr kumimoji="0" lang="en-US" sz="2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a:t>
            </a:r>
            <a:r>
              <a:rPr kumimoji="0" lang="en-US"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2FD307-8C7C-45A9-ACB6-4F5A1C5CFF18}"/>
              </a:ext>
            </a:extLst>
          </p:cNvPr>
          <p:cNvPicPr>
            <a:picLocks noChangeAspect="1"/>
          </p:cNvPicPr>
          <p:nvPr/>
        </p:nvPicPr>
        <p:blipFill>
          <a:blip r:embed="rId2">
            <a:extLst>
              <a:ext uri="{BEBA8EAE-BF5A-486C-A8C5-ECC9F3942E4B}">
                <a14:imgProps xmlns:a14="http://schemas.microsoft.com/office/drawing/2010/main">
                  <a14:imgLayer r:embed="rId3">
                    <a14:imgEffect>
                      <a14:saturation sat="144000"/>
                    </a14:imgEffect>
                  </a14:imgLayer>
                </a14:imgProps>
              </a:ext>
            </a:extLst>
          </a:blip>
          <a:stretch>
            <a:fillRect/>
          </a:stretch>
        </p:blipFill>
        <p:spPr>
          <a:xfrm>
            <a:off x="976976" y="365671"/>
            <a:ext cx="10447381" cy="3747561"/>
          </a:xfrm>
          <a:prstGeom prst="rect">
            <a:avLst/>
          </a:prstGeom>
        </p:spPr>
      </p:pic>
    </p:spTree>
    <p:extLst>
      <p:ext uri="{BB962C8B-B14F-4D97-AF65-F5344CB8AC3E}">
        <p14:creationId xmlns:p14="http://schemas.microsoft.com/office/powerpoint/2010/main" val="42712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55125-428E-4061-838D-DBB8A0326378}"/>
              </a:ext>
            </a:extLst>
          </p:cNvPr>
          <p:cNvSpPr txBox="1"/>
          <p:nvPr/>
        </p:nvSpPr>
        <p:spPr>
          <a:xfrm>
            <a:off x="897289" y="2718148"/>
            <a:ext cx="10656713" cy="2332305"/>
          </a:xfrm>
          <a:prstGeom prst="rect">
            <a:avLst/>
          </a:prstGeom>
          <a:noFill/>
        </p:spPr>
        <p:txBody>
          <a:bodyPr wrap="square" rtlCol="0">
            <a:spAutoFit/>
          </a:bodyPr>
          <a:lstStyle/>
          <a:p>
            <a:pPr lvl="0" algn="just">
              <a:lnSpc>
                <a:spcPts val="4500"/>
              </a:lnSpc>
            </a:pPr>
            <a:r>
              <a:rPr kumimoji="0" lang="en-US"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 nương,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trâu ra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cày</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cụ</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già</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nhặt</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cỏ</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bếp</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thổi</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cơm.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tra ngô.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em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ngủ</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khì</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trên lưng </a:t>
            </a:r>
            <a:r>
              <a:rPr lang="vi-VN"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ts val="45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a:t>
            </a:r>
            <a:r>
              <a:rPr kumimoji="0" lang="en-US" sz="2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a:t>
            </a: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2FD307-8C7C-45A9-ACB6-4F5A1C5CFF18}"/>
              </a:ext>
            </a:extLst>
          </p:cNvPr>
          <p:cNvPicPr>
            <a:picLocks noChangeAspect="1"/>
          </p:cNvPicPr>
          <p:nvPr/>
        </p:nvPicPr>
        <p:blipFill>
          <a:blip r:embed="rId2">
            <a:extLst>
              <a:ext uri="{BEBA8EAE-BF5A-486C-A8C5-ECC9F3942E4B}">
                <a14:imgProps xmlns:a14="http://schemas.microsoft.com/office/drawing/2010/main">
                  <a14:imgLayer r:embed="rId3">
                    <a14:imgEffect>
                      <a14:saturation sat="144000"/>
                    </a14:imgEffect>
                  </a14:imgLayer>
                </a14:imgProps>
              </a:ext>
            </a:extLst>
          </a:blip>
          <a:stretch>
            <a:fillRect/>
          </a:stretch>
        </p:blipFill>
        <p:spPr>
          <a:xfrm>
            <a:off x="2762828" y="503457"/>
            <a:ext cx="6174074" cy="2214691"/>
          </a:xfrm>
          <a:prstGeom prst="rect">
            <a:avLst/>
          </a:prstGeom>
        </p:spPr>
      </p:pic>
      <p:sp>
        <p:nvSpPr>
          <p:cNvPr id="4" name="TextBox 3">
            <a:extLst>
              <a:ext uri="{FF2B5EF4-FFF2-40B4-BE49-F238E27FC236}">
                <a16:creationId xmlns:a16="http://schemas.microsoft.com/office/drawing/2014/main" id="{D06F2F67-7B55-415F-8D72-CA5AE0D87738}"/>
              </a:ext>
            </a:extLst>
          </p:cNvPr>
          <p:cNvSpPr txBox="1"/>
          <p:nvPr/>
        </p:nvSpPr>
        <p:spPr>
          <a:xfrm>
            <a:off x="897289" y="4932839"/>
            <a:ext cx="9039305" cy="1478418"/>
          </a:xfrm>
          <a:prstGeom prst="rect">
            <a:avLst/>
          </a:prstGeom>
          <a:noFill/>
        </p:spPr>
        <p:txBody>
          <a:bodyPr wrap="square" rtlCol="0">
            <a:spAutoFit/>
          </a:bodyPr>
          <a:lstStyle/>
          <a:p>
            <a:pPr marL="457200" lvl="0" indent="-457200">
              <a:lnSpc>
                <a:spcPct val="150000"/>
              </a:lnSpc>
              <a:buFontTx/>
              <a:buChar char="-"/>
            </a:pP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Câu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đầu</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tiên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nói</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về</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nơi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sự</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việc</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diễn</a:t>
            </a:r>
            <a:r>
              <a:rPr lang="vi-V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ra.</a:t>
            </a:r>
            <a:endPar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8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TIẾT 9 -  BÀI 30 - VIẾT ĐOẠN VĂN KỂ VỀ VIỆC EM ĐÃ LÀM CŨNG NGƯỜI THÂN</Template>
  <TotalTime>168</TotalTime>
  <Words>1957</Words>
  <Application>Microsoft Office PowerPoint</Application>
  <PresentationFormat>Widescreen</PresentationFormat>
  <Paragraphs>122</Paragraphs>
  <Slides>34</Slides>
  <Notes>6</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等线</vt:lpstr>
      <vt:lpstr>Arial</vt:lpstr>
      <vt:lpstr>Arial Rounded MT Bold</vt:lpstr>
      <vt:lpstr>Arial-Rounded</vt:lpstr>
      <vt:lpstr>Calibri</vt:lpstr>
      <vt:lpstr>Calibri Light</vt:lpstr>
      <vt:lpstr>Century Gothic</vt:lpstr>
      <vt:lpstr>HP001 4 hàng</vt:lpstr>
      <vt:lpstr>iCiel Crocante</vt:lpstr>
      <vt:lpstr>Kalam</vt:lpstr>
      <vt:lpstr>Montserrat</vt:lpstr>
      <vt:lpstr>Times New Roman</vt:lpstr>
      <vt:lpstr>UTM Avo</vt:lpstr>
      <vt:lpstr>1_Office Theme</vt:lpstr>
      <vt:lpstr>Office Theme</vt:lpstr>
      <vt:lpstr>Doodle Sketchbook by Slidesgo</vt:lpstr>
      <vt:lpstr>2_Doodle Sketchbook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 Pan</dc:creator>
  <cp:lastModifiedBy>Dell</cp:lastModifiedBy>
  <cp:revision>27</cp:revision>
  <dcterms:created xsi:type="dcterms:W3CDTF">2022-01-17T08:49:34Z</dcterms:created>
  <dcterms:modified xsi:type="dcterms:W3CDTF">2025-02-17T05:46:18Z</dcterms:modified>
</cp:coreProperties>
</file>