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3" r:id="rId5"/>
    <p:sldId id="264" r:id="rId6"/>
    <p:sldId id="265" r:id="rId7"/>
    <p:sldId id="261" r:id="rId8"/>
    <p:sldId id="266" r:id="rId9"/>
    <p:sldId id="267" r:id="rId10"/>
    <p:sldId id="268" r:id="rId11"/>
    <p:sldId id="269" r:id="rId12"/>
    <p:sldId id="270" r:id="rId13"/>
    <p:sldId id="271" r:id="rId14"/>
    <p:sldId id="262" r:id="rId15"/>
    <p:sldId id="272" r:id="rId16"/>
    <p:sldId id="273" r:id="rId17"/>
    <p:sldId id="274" r:id="rId18"/>
    <p:sldId id="275" r:id="rId19"/>
    <p:sldId id="276"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315"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image" Target="../media/image3.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stretch>
            <a:fillRect/>
          </a:stretch>
        </p:blipFill>
        <p:spPr>
          <a:xfrm>
            <a:off x="-1627279" y="-180834"/>
            <a:ext cx="3072650" cy="2091109"/>
          </a:xfrm>
          <a:prstGeom prst="rect">
            <a:avLst/>
          </a:prstGeom>
        </p:spPr>
      </p:pic>
      <p:pic>
        <p:nvPicPr>
          <p:cNvPr id="20" name="Picture 19"/>
          <p:cNvPicPr>
            <a:picLocks noChangeAspect="1"/>
          </p:cNvPicPr>
          <p:nvPr/>
        </p:nvPicPr>
        <p:blipFill>
          <a:blip r:embed="rId18"/>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a:solidFill>
                  <a:srgbClr val="0070C0"/>
                </a:solidFill>
                <a:latin typeface="Cambria" panose="02040503050406030204" pitchFamily="18" charset="0"/>
                <a:ea typeface="Cambria" panose="02040503050406030204" pitchFamily="18" charset="0"/>
              </a:rPr>
              <a:t>yến, tạ, tấn</a:t>
            </a:r>
            <a:r>
              <a:rPr lang="en-US" sz="4000" b="1">
                <a:latin typeface="Cambria" panose="02040503050406030204" pitchFamily="18" charset="0"/>
                <a:ea typeface="Cambria" panose="02040503050406030204" pitchFamily="18" charset="0"/>
              </a:rPr>
              <a:t>.</a:t>
            </a: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yến</a:t>
              </a:r>
              <a:r>
                <a:rPr lang="en-US" sz="4000" b="1" dirty="0">
                  <a:solidFill>
                    <a:srgbClr val="C00000"/>
                  </a:solidFill>
                  <a:latin typeface="Cambria" panose="02040503050406030204" pitchFamily="18" charset="0"/>
                  <a:ea typeface="Cambria" panose="02040503050406030204" pitchFamily="18" charset="0"/>
                </a:rPr>
                <a:t> = 10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 = </a:t>
            </a:r>
            <a:r>
              <a:rPr lang="en-US" sz="4000" b="1">
                <a:solidFill>
                  <a:srgbClr val="002060"/>
                </a:solidFill>
                <a:latin typeface="Cambria" panose="02040503050406030204" pitchFamily="18" charset="0"/>
                <a:ea typeface="Cambria" panose="02040503050406030204" pitchFamily="18" charset="0"/>
              </a:rPr>
              <a:t>5 yến</a:t>
            </a: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Con heo nặng </a:t>
            </a:r>
            <a:r>
              <a:rPr lang="en-US" sz="4000" b="1">
                <a:solidFill>
                  <a:schemeClr val="accent6">
                    <a:lumMod val="75000"/>
                  </a:schemeClr>
                </a:solidFill>
                <a:latin typeface="Cambria" panose="02040503050406030204" pitchFamily="18" charset="0"/>
                <a:ea typeface="Cambria" panose="02040503050406030204" pitchFamily="18" charset="0"/>
              </a:rPr>
              <a:t>100 kg </a:t>
            </a:r>
            <a:r>
              <a:rPr lang="en-US" sz="4000" b="1">
                <a:solidFill>
                  <a:srgbClr val="0070C0"/>
                </a:solidFill>
                <a:latin typeface="Cambria" panose="02040503050406030204" pitchFamily="18" charset="0"/>
                <a:ea typeface="Cambria" panose="02040503050406030204" pitchFamily="18" charset="0"/>
              </a:rPr>
              <a:t>= </a:t>
            </a:r>
            <a:r>
              <a:rPr lang="en-US" sz="4000" b="1">
                <a:solidFill>
                  <a:srgbClr val="002060"/>
                </a:solidFill>
                <a:latin typeface="Cambria" panose="02040503050406030204" pitchFamily="18" charset="0"/>
                <a:ea typeface="Cambria" panose="02040503050406030204" pitchFamily="18" charset="0"/>
              </a:rPr>
              <a:t>10 yến = </a:t>
            </a:r>
            <a:r>
              <a:rPr lang="en-US" sz="4000" b="1">
                <a:solidFill>
                  <a:srgbClr val="C00000"/>
                </a:solidFill>
                <a:latin typeface="Cambria" panose="02040503050406030204" pitchFamily="18" charset="0"/>
                <a:ea typeface="Cambria" panose="02040503050406030204" pitchFamily="18" charset="0"/>
              </a:rPr>
              <a:t>1 tạ</a:t>
            </a:r>
          </a:p>
        </p:txBody>
      </p:sp>
    </p:spTree>
    <p:extLst>
      <p:ext uri="{BB962C8B-B14F-4D97-AF65-F5344CB8AC3E}">
        <p14:creationId xmlns:p14="http://schemas.microsoft.com/office/powerpoint/2010/main" val="10291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a:latin typeface="Cambria" panose="02040503050406030204" pitchFamily="18" charset="0"/>
                <a:ea typeface="Cambria" panose="02040503050406030204" pitchFamily="18" charset="0"/>
              </a:rPr>
              <a:t>Chọn số cân nặng thích hợp với mỗi con vật.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Số ?</a:t>
            </a: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Số ?</a:t>
            </a: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a) 2 yến =         kg</a:t>
              </a: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20 kg =         yến</a:t>
              </a: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   3 tạ =          kg</a:t>
              </a: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300 kg =         tạ</a:t>
              </a: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 tạ  =          yến</a:t>
              </a: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40 yến =         tạ</a:t>
              </a: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c) 2 tấn  =             kg</a:t>
              </a: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2 000 kg =         tấn</a:t>
              </a: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 tấn  =         tạ</a:t>
              </a: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 tạ =          tấn</a:t>
              </a: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20</a:t>
            </a: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300</a:t>
            </a: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40</a:t>
            </a: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2 000</a:t>
            </a: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a:t>
            </a: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c) 24 yến x 4</a:t>
              </a: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27 tấn </a:t>
            </a: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53 tạ </a:t>
            </a: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96 yến</a:t>
            </a: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46 tấn</a:t>
            </a: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a:solidFill>
                  <a:srgbClr val="002060"/>
                </a:solidFill>
                <a:latin typeface="Cambria" panose="02040503050406030204" pitchFamily="18" charset="0"/>
                <a:ea typeface="Cambria" panose="02040503050406030204" pitchFamily="18" charset="0"/>
              </a:rPr>
              <a:t>Chọn câu trả lời đúng. </a:t>
            </a: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84663" y="1606731"/>
            <a:ext cx="9940834" cy="4093428"/>
          </a:xfrm>
          <a:prstGeom prst="rect">
            <a:avLst/>
          </a:prstGeom>
          <a:noFill/>
        </p:spPr>
        <p:txBody>
          <a:bodyPr wrap="square" rtlCol="0">
            <a:spAutoFit/>
          </a:bodyPr>
          <a:lstStyle/>
          <a:p>
            <a:pPr algn="just"/>
            <a:r>
              <a:rPr lang="en-US" sz="2600" b="1">
                <a:solidFill>
                  <a:srgbClr val="006699"/>
                </a:solidFill>
                <a:latin typeface="Cambria" panose="02040503050406030204" pitchFamily="18" charset="0"/>
                <a:ea typeface="Cambria" panose="02040503050406030204" pitchFamily="18" charset="0"/>
              </a:rPr>
              <a:t>* Năng lực đặc thù:</a:t>
            </a:r>
          </a:p>
          <a:p>
            <a:pPr algn="just"/>
            <a:r>
              <a:rPr lang="en-US" sz="2600" b="1">
                <a:solidFill>
                  <a:srgbClr val="008080"/>
                </a:solidFill>
                <a:latin typeface="Cambria" panose="02040503050406030204" pitchFamily="18" charset="0"/>
                <a:ea typeface="Cambria" panose="02040503050406030204" pitchFamily="18" charset="0"/>
              </a:rPr>
              <a:t>- Nhận biết được các đơn vị đo khối lượng: Yến, tạ, tấn và quan hệ giữa các đơn vị đó với ki – lô – gam.</a:t>
            </a:r>
          </a:p>
          <a:p>
            <a:pPr algn="just"/>
            <a:r>
              <a:rPr lang="en-US" sz="2600" b="1">
                <a:solidFill>
                  <a:srgbClr val="008080"/>
                </a:solidFill>
                <a:latin typeface="Cambria" panose="02040503050406030204" pitchFamily="18" charset="0"/>
                <a:ea typeface="Cambria" panose="02040503050406030204" pitchFamily="18" charset="0"/>
              </a:rPr>
              <a:t>- Thực hiện được việc ước lượng các kết quả đo lường trong một số trường hợp đơn giản.</a:t>
            </a:r>
          </a:p>
          <a:p>
            <a:pPr algn="just"/>
            <a:r>
              <a:rPr lang="en-US" sz="2600" b="1">
                <a:solidFill>
                  <a:srgbClr val="008080"/>
                </a:solidFill>
                <a:latin typeface="Cambria" panose="02040503050406030204" pitchFamily="18" charset="0"/>
                <a:ea typeface="Cambria" panose="02040503050406030204" pitchFamily="18" charset="0"/>
              </a:rPr>
              <a:t>- Giải quyết được một số vấn đề thực tế liên quan đến đo khối lượng.  </a:t>
            </a:r>
          </a:p>
          <a:p>
            <a:pPr algn="just"/>
            <a:r>
              <a:rPr lang="en-US" sz="2600" b="1">
                <a:solidFill>
                  <a:srgbClr val="006699"/>
                </a:solidFill>
                <a:latin typeface="Cambria" panose="02040503050406030204" pitchFamily="18" charset="0"/>
                <a:ea typeface="Cambria" panose="02040503050406030204" pitchFamily="18" charset="0"/>
              </a:rPr>
              <a:t>* Năng lực chung: </a:t>
            </a:r>
            <a:r>
              <a:rPr lang="en-US" sz="2600" b="1">
                <a:solidFill>
                  <a:srgbClr val="008080"/>
                </a:solidFill>
                <a:latin typeface="Cambria" panose="02040503050406030204" pitchFamily="18" charset="0"/>
                <a:ea typeface="Cambria" panose="02040503050406030204" pitchFamily="18" charset="0"/>
              </a:rPr>
              <a:t>năng lực tư duy, lập luận toán học, giải quyết vấn đề, giao tiếp hợp tác.</a:t>
            </a:r>
          </a:p>
          <a:p>
            <a:pPr algn="just"/>
            <a:r>
              <a:rPr lang="en-US" sz="2600" b="1">
                <a:solidFill>
                  <a:srgbClr val="006699"/>
                </a:solidFill>
                <a:latin typeface="Cambria" panose="02040503050406030204" pitchFamily="18" charset="0"/>
                <a:ea typeface="Cambria" panose="02040503050406030204" pitchFamily="18" charset="0"/>
              </a:rPr>
              <a:t>* Phẩm chất: </a:t>
            </a:r>
            <a:r>
              <a:rPr lang="en-US" sz="2600" b="1">
                <a:solidFill>
                  <a:srgbClr val="008080"/>
                </a:solidFill>
                <a:latin typeface="Cambria" panose="02040503050406030204" pitchFamily="18" charset="0"/>
                <a:ea typeface="Cambria" panose="02040503050406030204" pitchFamily="18" charset="0"/>
              </a:rPr>
              <a:t>chăm chỉ, trách nhiệm.</a:t>
            </a:r>
          </a:p>
        </p:txBody>
      </p:sp>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id="{A0C8EFDC-9F68-E142-3452-C4222B19AA14}"/>
              </a:ext>
            </a:extLst>
          </p:cNvPr>
          <p:cNvSpPr txBox="1"/>
          <p:nvPr/>
        </p:nvSpPr>
        <p:spPr>
          <a:xfrm>
            <a:off x="1653988" y="2640433"/>
            <a:ext cx="687144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17 (tiết 2) –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a:solidFill>
                  <a:srgbClr val="C00000"/>
                </a:solidFill>
                <a:latin typeface="Cambria" panose="02040503050406030204" pitchFamily="18" charset="0"/>
                <a:ea typeface="Cambria" panose="02040503050406030204" pitchFamily="18" charset="0"/>
              </a:rPr>
              <a:t>Câu 1. </a:t>
            </a:r>
            <a:r>
              <a:rPr lang="en-US" sz="3600" b="1">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134 689 </a:t>
            </a:r>
            <a:r>
              <a:rPr lang="fr-FR" sz="4400" b="1">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a:solidFill>
                  <a:srgbClr val="C00000"/>
                </a:solidFill>
                <a:latin typeface="Cambria" panose="02040503050406030204" pitchFamily="18" charset="0"/>
                <a:ea typeface="Cambria" panose="02040503050406030204" pitchFamily="18" charset="0"/>
              </a:rPr>
              <a:t>Câu</a:t>
            </a:r>
            <a:r>
              <a:rPr lang="en-US" sz="4000" b="1" dirty="0">
                <a:solidFill>
                  <a:srgbClr val="C00000"/>
                </a:solidFill>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Từ</a:t>
            </a:r>
            <a:r>
              <a:rPr lang="en-US" sz="4000" b="1" dirty="0">
                <a:latin typeface="Cambria" panose="02040503050406030204" pitchFamily="18" charset="0"/>
                <a:ea typeface="Cambria" panose="02040503050406030204" pitchFamily="18" charset="0"/>
              </a:rPr>
              <a:t> 100 </a:t>
            </a:r>
            <a:r>
              <a:rPr lang="en-US" sz="4000" b="1" dirty="0" err="1">
                <a:latin typeface="Cambria" panose="02040503050406030204" pitchFamily="18" charset="0"/>
                <a:ea typeface="Cambria" panose="02040503050406030204" pitchFamily="18" charset="0"/>
              </a:rPr>
              <a:t>đến</a:t>
            </a:r>
            <a:r>
              <a:rPr lang="en-US" sz="4000" b="1" dirty="0">
                <a:latin typeface="Cambria" panose="02040503050406030204" pitchFamily="18" charset="0"/>
                <a:ea typeface="Cambria" panose="02040503050406030204" pitchFamily="18" charset="0"/>
              </a:rPr>
              <a:t> 999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a:solidFill>
                    <a:prstClr val="black"/>
                  </a:solidFill>
                  <a:latin typeface="Cambria" panose="02040503050406030204" pitchFamily="18" charset="0"/>
                </a:rPr>
                <a:t>900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889</a:t>
              </a:r>
              <a:r>
                <a:rPr kumimoji="0" lang="en-US" sz="4400" b="1" i="0" u="none" strike="noStrike" kern="0" cap="none" spc="0" normalizeH="0" noProof="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6699"/>
                </a:solidFill>
                <a:latin typeface="Cambria" panose="02040503050406030204" pitchFamily="18" charset="0"/>
                <a:ea typeface="Cambria" panose="02040503050406030204" pitchFamily="18" charset="0"/>
              </a:rPr>
              <a:t>Để đo khối lượng </a:t>
            </a:r>
          </a:p>
          <a:p>
            <a:pPr algn="ctr"/>
            <a:r>
              <a:rPr lang="en-US" sz="4000" b="1">
                <a:solidFill>
                  <a:srgbClr val="006699"/>
                </a:solidFill>
                <a:latin typeface="Cambria" panose="02040503050406030204" pitchFamily="18" charset="0"/>
                <a:ea typeface="Cambria" panose="02040503050406030204" pitchFamily="18" charset="0"/>
              </a:rPr>
              <a:t>của một người thì ta </a:t>
            </a:r>
          </a:p>
          <a:p>
            <a:pPr algn="ctr"/>
            <a:r>
              <a:rPr lang="en-US" sz="4000" b="1">
                <a:solidFill>
                  <a:srgbClr val="006699"/>
                </a:solidFill>
                <a:latin typeface="Cambria" panose="02040503050406030204" pitchFamily="18" charset="0"/>
                <a:ea typeface="Cambria" panose="02040503050406030204" pitchFamily="18" charset="0"/>
              </a:rPr>
              <a:t>dùng đơn vị nào? </a:t>
            </a:r>
            <a:endParaRPr lang="en-US" sz="4800" b="1">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a:solidFill>
                  <a:srgbClr val="FF0000"/>
                </a:solidFill>
                <a:latin typeface="Cambria" panose="02040503050406030204" pitchFamily="18" charset="0"/>
                <a:ea typeface="Cambria" panose="02040503050406030204" pitchFamily="18" charset="0"/>
              </a:rPr>
              <a:t>ki-lô-gam (kg)</a:t>
            </a:r>
          </a:p>
        </p:txBody>
      </p:sp>
    </p:spTree>
    <p:extLst>
      <p:ext uri="{BB962C8B-B14F-4D97-AF65-F5344CB8AC3E}">
        <p14:creationId xmlns:p14="http://schemas.microsoft.com/office/powerpoint/2010/main" val="19436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008080"/>
                </a:solidFill>
                <a:latin typeface="Cambria" panose="02040503050406030204" pitchFamily="18" charset="0"/>
                <a:ea typeface="Cambria" panose="02040503050406030204" pitchFamily="18" charset="0"/>
              </a:rPr>
              <a:t>Để đo khối lượng </a:t>
            </a:r>
          </a:p>
          <a:p>
            <a:pPr algn="ctr"/>
            <a:r>
              <a:rPr lang="en-US" sz="3600" b="1">
                <a:solidFill>
                  <a:srgbClr val="008080"/>
                </a:solidFill>
                <a:latin typeface="Cambria" panose="02040503050406030204" pitchFamily="18" charset="0"/>
                <a:ea typeface="Cambria" panose="02040503050406030204" pitchFamily="18" charset="0"/>
              </a:rPr>
              <a:t>của những vật có khối lượng lớn gấp 10, 100, 1000 lần con người ta sẽ dùng đơn vị nào? </a:t>
            </a:r>
            <a:endParaRPr lang="en-US" sz="8000" b="1">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574</Words>
  <Application>Microsoft Office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#9Slide07 HoneyCream</vt:lpstr>
      <vt:lpstr>Arial</vt:lpstr>
      <vt:lpstr>Calibri</vt:lpstr>
      <vt:lpstr>Cambria</vt:lpstr>
      <vt:lpstr>思源黑体 CN Normal</vt:lpstr>
      <vt:lpstr>阿里巴巴普惠体 Medium</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27</cp:revision>
  <dcterms:created xsi:type="dcterms:W3CDTF">2023-09-10T14:54:16Z</dcterms:created>
  <dcterms:modified xsi:type="dcterms:W3CDTF">2025-10-21T08:13:23Z</dcterms:modified>
</cp:coreProperties>
</file>