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59" r:id="rId5"/>
    <p:sldId id="261" r:id="rId6"/>
    <p:sldId id="263" r:id="rId7"/>
    <p:sldId id="262" r:id="rId8"/>
    <p:sldId id="265" r:id="rId9"/>
    <p:sldId id="266" r:id="rId10"/>
    <p:sldId id="267" r:id="rId11"/>
    <p:sldId id="268" r:id="rId12"/>
    <p:sldId id="269" r:id="rId13"/>
    <p:sldId id="270" r:id="rId14"/>
    <p:sldId id="264"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31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208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7189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3213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việc.</a:t>
            </a: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a:solidFill>
                    <a:srgbClr val="002060"/>
                  </a:solidFill>
                  <a:latin typeface="Cambria" panose="02040503050406030204" pitchFamily="18" charset="0"/>
                  <a:ea typeface="Cambria" panose="02040503050406030204" pitchFamily="18" charset="0"/>
                </a:rPr>
                <a:t>- Họ và tên:……………………………………………………………………………………….</a:t>
              </a:r>
            </a:p>
            <a:p>
              <a:r>
                <a:rPr lang="en-US" sz="2400">
                  <a:solidFill>
                    <a:srgbClr val="002060"/>
                  </a:solidFill>
                  <a:latin typeface="Cambria" panose="02040503050406030204" pitchFamily="18" charset="0"/>
                  <a:ea typeface="Cambria" panose="02040503050406030204" pitchFamily="18" charset="0"/>
                </a:rPr>
                <a:t>- Mục tiêu học tập: ……………………………………………………………………………</a:t>
              </a:r>
            </a:p>
            <a:p>
              <a:r>
                <a:rPr lang="en-US" sz="2400">
                  <a:solidFill>
                    <a:srgbClr val="002060"/>
                  </a:solidFill>
                  <a:latin typeface="Cambria" panose="02040503050406030204" pitchFamily="18" charset="0"/>
                  <a:ea typeface="Cambria" panose="02040503050406030204" pitchFamily="18" charset="0"/>
                </a:rPr>
                <a:t>- Thời gian thực hiện: ……………………………………………………………………….</a:t>
              </a: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a:latin typeface="Cambria" panose="02040503050406030204" pitchFamily="18" charset="0"/>
                          <a:ea typeface="Cambria" panose="02040503050406030204" pitchFamily="18" charset="0"/>
                        </a:rPr>
                        <a:t>Các</a:t>
                      </a:r>
                      <a:r>
                        <a:rPr lang="en-US" sz="2400" baseline="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Mô</a:t>
                      </a:r>
                      <a:r>
                        <a:rPr lang="en-US" sz="2400" baseline="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Sản phẩm/kế</a:t>
                      </a:r>
                      <a:r>
                        <a:rPr lang="en-US" sz="2400" baseline="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13503"/>
            <a:ext cx="10855234" cy="6105585"/>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78957" y="381887"/>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6" name="TextBox 5"/>
          <p:cNvSpPr txBox="1"/>
          <p:nvPr/>
        </p:nvSpPr>
        <p:spPr>
          <a:xfrm>
            <a:off x="1149928" y="714054"/>
            <a:ext cx="9354562" cy="1107996"/>
          </a:xfrm>
          <a:prstGeom prst="rect">
            <a:avLst/>
          </a:prstGeom>
          <a:noFill/>
        </p:spPr>
        <p:txBody>
          <a:bodyPr wrap="square" rtlCol="0">
            <a:spAutoFit/>
          </a:bodyPr>
          <a:lstStyle/>
          <a:p>
            <a:r>
              <a:rPr lang="en-US" sz="2200" b="1">
                <a:solidFill>
                  <a:srgbClr val="002060"/>
                </a:solidFill>
                <a:latin typeface="Cambria" panose="02040503050406030204" pitchFamily="18" charset="0"/>
                <a:ea typeface="Cambria" panose="02040503050406030204" pitchFamily="18" charset="0"/>
              </a:rPr>
              <a:t>- Họ và tên: </a:t>
            </a:r>
            <a:r>
              <a:rPr lang="en-US" sz="2200">
                <a:solidFill>
                  <a:srgbClr val="002060"/>
                </a:solidFill>
                <a:latin typeface="Cambria" panose="02040503050406030204" pitchFamily="18" charset="0"/>
                <a:ea typeface="Cambria" panose="02040503050406030204" pitchFamily="18" charset="0"/>
              </a:rPr>
              <a:t>Trần Minh Ngọc</a:t>
            </a:r>
          </a:p>
          <a:p>
            <a:r>
              <a:rPr lang="en-US" sz="2200" b="1">
                <a:solidFill>
                  <a:srgbClr val="002060"/>
                </a:solidFill>
                <a:latin typeface="Cambria" panose="02040503050406030204" pitchFamily="18" charset="0"/>
                <a:ea typeface="Cambria" panose="02040503050406030204" pitchFamily="18" charset="0"/>
              </a:rPr>
              <a:t>- Mục tiêu học tập: </a:t>
            </a:r>
            <a:r>
              <a:rPr lang="en-US" sz="2200">
                <a:solidFill>
                  <a:srgbClr val="002060"/>
                </a:solidFill>
                <a:latin typeface="Cambria" panose="02040503050406030204" pitchFamily="18" charset="0"/>
                <a:ea typeface="Cambria" panose="02040503050406030204" pitchFamily="18" charset="0"/>
              </a:rPr>
              <a:t>Học tốt môn Tiếng Việt</a:t>
            </a:r>
          </a:p>
          <a:p>
            <a:r>
              <a:rPr lang="en-US" sz="2200" b="1">
                <a:solidFill>
                  <a:srgbClr val="002060"/>
                </a:solidFill>
                <a:latin typeface="Cambria" panose="02040503050406030204" pitchFamily="18" charset="0"/>
                <a:ea typeface="Cambria" panose="02040503050406030204" pitchFamily="18" charset="0"/>
              </a:rPr>
              <a:t>- Thời gian thực hiện: </a:t>
            </a:r>
            <a:r>
              <a:rPr lang="en-US" sz="2200">
                <a:solidFill>
                  <a:srgbClr val="002060"/>
                </a:solidFill>
                <a:latin typeface="Cambria" panose="02040503050406030204" pitchFamily="18" charset="0"/>
                <a:ea typeface="Cambria" panose="02040503050406030204" pitchFamily="18" charset="0"/>
              </a:rPr>
              <a:t>3 tháng</a:t>
            </a:r>
          </a:p>
        </p:txBody>
      </p:sp>
      <p:graphicFrame>
        <p:nvGraphicFramePr>
          <p:cNvPr id="7" name="Table 6"/>
          <p:cNvGraphicFramePr>
            <a:graphicFrameLocks noGrp="1"/>
          </p:cNvGraphicFramePr>
          <p:nvPr>
            <p:extLst>
              <p:ext uri="{D42A27DB-BD31-4B8C-83A1-F6EECF244321}">
                <p14:modId xmlns:p14="http://schemas.microsoft.com/office/powerpoint/2010/main" val="778840006"/>
              </p:ext>
            </p:extLst>
          </p:nvPr>
        </p:nvGraphicFramePr>
        <p:xfrm>
          <a:off x="679396" y="1911376"/>
          <a:ext cx="10695187" cy="4489534"/>
        </p:xfrm>
        <a:graphic>
          <a:graphicData uri="http://schemas.openxmlformats.org/drawingml/2006/table">
            <a:tbl>
              <a:tblPr firstRow="1" bandRow="1">
                <a:tableStyleId>{D7AC3CCA-C797-4891-BE02-D94E43425B78}</a:tableStyleId>
              </a:tblPr>
              <a:tblGrid>
                <a:gridCol w="2330743">
                  <a:extLst>
                    <a:ext uri="{9D8B030D-6E8A-4147-A177-3AD203B41FA5}">
                      <a16:colId xmlns:a16="http://schemas.microsoft.com/office/drawing/2014/main" val="3541296594"/>
                    </a:ext>
                  </a:extLst>
                </a:gridCol>
                <a:gridCol w="4263497">
                  <a:extLst>
                    <a:ext uri="{9D8B030D-6E8A-4147-A177-3AD203B41FA5}">
                      <a16:colId xmlns:a16="http://schemas.microsoft.com/office/drawing/2014/main" val="177486006"/>
                    </a:ext>
                  </a:extLst>
                </a:gridCol>
                <a:gridCol w="4100947">
                  <a:extLst>
                    <a:ext uri="{9D8B030D-6E8A-4147-A177-3AD203B41FA5}">
                      <a16:colId xmlns:a16="http://schemas.microsoft.com/office/drawing/2014/main" val="3125211774"/>
                    </a:ext>
                  </a:extLst>
                </a:gridCol>
              </a:tblGrid>
              <a:tr h="776406">
                <a:tc>
                  <a:txBody>
                    <a:bodyPr/>
                    <a:lstStyle/>
                    <a:p>
                      <a:pPr algn="ctr"/>
                      <a:r>
                        <a:rPr lang="en-US" sz="2200">
                          <a:latin typeface="Cambria" panose="02040503050406030204" pitchFamily="18" charset="0"/>
                          <a:ea typeface="Cambria" panose="02040503050406030204" pitchFamily="18" charset="0"/>
                        </a:rPr>
                        <a:t>Các</a:t>
                      </a:r>
                      <a:r>
                        <a:rPr lang="en-US" sz="2200" baseline="0">
                          <a:latin typeface="Cambria" panose="02040503050406030204" pitchFamily="18" charset="0"/>
                          <a:ea typeface="Cambria" panose="02040503050406030204" pitchFamily="18" charset="0"/>
                        </a:rPr>
                        <a:t> việc cần làm</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Mô</a:t>
                      </a:r>
                      <a:r>
                        <a:rPr lang="en-US" sz="2200" baseline="0">
                          <a:latin typeface="Cambria" panose="02040503050406030204" pitchFamily="18" charset="0"/>
                          <a:ea typeface="Cambria" panose="02040503050406030204" pitchFamily="18" charset="0"/>
                        </a:rPr>
                        <a:t> tả cách thực hiện, thời gian, địa điểm, phương tiện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Sản phẩm/kế</a:t>
                      </a:r>
                      <a:r>
                        <a:rPr lang="en-US" sz="2200" baseline="0">
                          <a:latin typeface="Cambria" panose="02040503050406030204" pitchFamily="18" charset="0"/>
                          <a:ea typeface="Cambria" panose="02040503050406030204" pitchFamily="18" charset="0"/>
                        </a:rPr>
                        <a:t>t quả mong muốn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759338">
                <a:tc>
                  <a:txBody>
                    <a:bodyPr/>
                    <a:lstStyle/>
                    <a:p>
                      <a:pPr algn="l"/>
                      <a:r>
                        <a:rPr lang="en-US" sz="2000" b="0">
                          <a:latin typeface="Cambria" panose="02040503050406030204" pitchFamily="18" charset="0"/>
                          <a:ea typeface="Cambria" panose="02040503050406030204" pitchFamily="18" charset="0"/>
                        </a:rPr>
                        <a:t>1. Đọc</a:t>
                      </a:r>
                      <a:r>
                        <a:rPr lang="en-US" sz="2000" b="0" baseline="0">
                          <a:latin typeface="Cambria" panose="02040503050406030204" pitchFamily="18" charset="0"/>
                          <a:ea typeface="Cambria" panose="02040503050406030204" pitchFamily="18" charset="0"/>
                        </a:rPr>
                        <a:t> thêm sách </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ngày</a:t>
                      </a:r>
                      <a:r>
                        <a:rPr lang="en-US" sz="2000" b="0" baseline="0">
                          <a:latin typeface="Cambria" panose="02040503050406030204" pitchFamily="18" charset="0"/>
                          <a:ea typeface="Cambria" panose="02040503050406030204" pitchFamily="18" charset="0"/>
                        </a:rPr>
                        <a:t> đọc 5 trang sách và ghi lại một câu văn hay vào sổ tay.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Có</a:t>
                      </a:r>
                      <a:r>
                        <a:rPr lang="en-US" sz="2000" b="0" baseline="0">
                          <a:latin typeface="Cambria" panose="02040503050406030204" pitchFamily="18" charset="0"/>
                          <a:ea typeface="Cambria" panose="02040503050406030204" pitchFamily="18" charset="0"/>
                        </a:rPr>
                        <a:t> sổ ghi những câu văn hay.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681535">
                <a:tc>
                  <a:txBody>
                    <a:bodyPr/>
                    <a:lstStyle/>
                    <a:p>
                      <a:pPr algn="l"/>
                      <a:r>
                        <a:rPr lang="en-US" sz="2000" b="0">
                          <a:latin typeface="Cambria" panose="02040503050406030204" pitchFamily="18" charset="0"/>
                          <a:ea typeface="Cambria" panose="02040503050406030204" pitchFamily="18" charset="0"/>
                        </a:rPr>
                        <a:t>2. Luyện</a:t>
                      </a:r>
                      <a:r>
                        <a:rPr lang="en-US" sz="2000" b="0" baseline="0">
                          <a:latin typeface="Cambria" panose="02040503050406030204" pitchFamily="18" charset="0"/>
                          <a:ea typeface="Cambria" panose="02040503050406030204" pitchFamily="18" charset="0"/>
                        </a:rPr>
                        <a:t> tập làm văn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Viết nhật</a:t>
                      </a:r>
                      <a:r>
                        <a:rPr lang="en-US" sz="2000" b="0" baseline="0">
                          <a:latin typeface="Cambria" panose="02040503050406030204" pitchFamily="18" charset="0"/>
                          <a:ea typeface="Cambria" panose="02040503050406030204" pitchFamily="18" charset="0"/>
                        </a:rPr>
                        <a:t> kí hằng ngày.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Kĩ</a:t>
                      </a:r>
                      <a:r>
                        <a:rPr lang="en-US" sz="2000" b="0" baseline="0">
                          <a:latin typeface="Cambria" panose="02040503050406030204" pitchFamily="18" charset="0"/>
                          <a:ea typeface="Cambria" panose="02040503050406030204" pitchFamily="18" charset="0"/>
                        </a:rPr>
                        <a:t> năng viết đoạn văn được cải thiện.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r h="1246910">
                <a:tc>
                  <a:txBody>
                    <a:bodyPr/>
                    <a:lstStyle/>
                    <a:p>
                      <a:pPr algn="l"/>
                      <a:r>
                        <a:rPr lang="en-US" sz="2000" b="0">
                          <a:latin typeface="Cambria" panose="02040503050406030204" pitchFamily="18" charset="0"/>
                          <a:ea typeface="Cambria" panose="02040503050406030204" pitchFamily="18" charset="0"/>
                        </a:rPr>
                        <a:t>3. Luyện</a:t>
                      </a:r>
                      <a:r>
                        <a:rPr lang="en-US" sz="2000" b="0" baseline="0">
                          <a:latin typeface="Cambria" panose="02040503050406030204" pitchFamily="18" charset="0"/>
                          <a:ea typeface="Cambria" panose="02040503050406030204" pitchFamily="18" charset="0"/>
                        </a:rPr>
                        <a:t> quan sát nhiều hơn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tuần</a:t>
                      </a:r>
                      <a:r>
                        <a:rPr lang="en-US" sz="2000" b="0" baseline="0">
                          <a:latin typeface="Cambria" panose="02040503050406030204" pitchFamily="18" charset="0"/>
                          <a:ea typeface="Cambria" panose="02040503050406030204" pitchFamily="18" charset="0"/>
                        </a:rPr>
                        <a:t> cùng người thân đi ra ngoài thiên nhiên để tập quan sát cây cỏ, con người, ghi chép lại vào sổ nhật kí.</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Quan sát</a:t>
                      </a:r>
                      <a:r>
                        <a:rPr lang="en-US" sz="2000" b="0" baseline="0">
                          <a:latin typeface="Cambria" panose="02040503050406030204" pitchFamily="18" charset="0"/>
                          <a:ea typeface="Cambria" panose="02040503050406030204" pitchFamily="18" charset="0"/>
                        </a:rPr>
                        <a:t> nhanh, nhạy hơn, biết dùng từ để miêu tả những gì quan sát được, đặc biệt là kĩ năng so sánh.</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975484268"/>
                  </a:ext>
                </a:extLst>
              </a:tr>
              <a:tr h="834486">
                <a:tc>
                  <a:txBody>
                    <a:bodyPr/>
                    <a:lstStyle/>
                    <a:p>
                      <a:pPr algn="just"/>
                      <a:r>
                        <a:rPr lang="en-US" sz="2000" b="0">
                          <a:latin typeface="Cambria" panose="02040503050406030204" pitchFamily="18" charset="0"/>
                          <a:ea typeface="Cambria" panose="02040503050406030204" pitchFamily="18" charset="0"/>
                        </a:rPr>
                        <a:t>4.</a:t>
                      </a:r>
                      <a:r>
                        <a:rPr lang="en-US" sz="2000" b="0" baseline="0">
                          <a:latin typeface="Cambria" panose="02040503050406030204" pitchFamily="18" charset="0"/>
                          <a:ea typeface="Cambria" panose="02040503050406030204" pitchFamily="18" charset="0"/>
                        </a:rPr>
                        <a:t> Hỏi kinh nghiệm anh chị học giỏi môn Tiếng Việt</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Gặp anh Hoài</a:t>
                      </a:r>
                      <a:r>
                        <a:rPr lang="en-US" sz="2000" b="0" baseline="0">
                          <a:latin typeface="Cambria" panose="02040503050406030204" pitchFamily="18" charset="0"/>
                          <a:ea typeface="Cambria" panose="02040503050406030204" pitchFamily="18" charset="0"/>
                        </a:rPr>
                        <a:t> con bác Phương để nhờ anh hướng dẫn.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Biết thêm</a:t>
                      </a:r>
                      <a:r>
                        <a:rPr lang="en-US" sz="2000" b="0" baseline="0">
                          <a:latin typeface="Cambria" panose="02040503050406030204" pitchFamily="18" charset="0"/>
                          <a:ea typeface="Cambria" panose="02040503050406030204" pitchFamily="18" charset="0"/>
                        </a:rPr>
                        <a:t> được các phương pháp viết văn. Đạt 8 hoặc 9 điểm kiểm tra cuối kì 1.</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023258916"/>
                  </a:ext>
                </a:extLst>
              </a:tr>
            </a:tbl>
          </a:graphicData>
        </a:graphic>
      </p:graphicFrame>
    </p:spTree>
    <p:extLst>
      <p:ext uri="{BB962C8B-B14F-4D97-AF65-F5344CB8AC3E}">
        <p14:creationId xmlns:p14="http://schemas.microsoft.com/office/powerpoint/2010/main" val="253898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a:solidFill>
                    <a:schemeClr val="accent3">
                      <a:lumMod val="50000"/>
                    </a:schemeClr>
                  </a:solidFill>
                  <a:latin typeface="Cambria" panose="02040503050406030204" pitchFamily="18" charset="0"/>
                  <a:ea typeface="Cambria" panose="02040503050406030204" pitchFamily="18" charset="0"/>
                </a:rPr>
                <a:t>    Em hãy chia sẻ với các bạn trong nhóm kế hoạch hành động của mình, lắng nghe các bạn trong nhóm góp ý, điều chỉnh và bổ sung để hoàn thiện kế hoạch.</a:t>
              </a: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073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a:solidFill>
                    <a:srgbClr val="FF6600"/>
                  </a:solidFill>
                  <a:latin typeface="Cambria" panose="02040503050406030204" pitchFamily="18" charset="0"/>
                  <a:ea typeface="Cambria" panose="02040503050406030204" pitchFamily="18" charset="0"/>
                </a:rPr>
                <a:t>+ Làm việc có kế hoạch.</a:t>
              </a:r>
            </a:p>
            <a:p>
              <a:pPr algn="just"/>
              <a:r>
                <a:rPr lang="en-US" sz="3200" b="1">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a:solidFill>
                  <a:schemeClr val="accent2">
                    <a:lumMod val="50000"/>
                  </a:schemeClr>
                </a:solidFill>
                <a:latin typeface="Cambria" panose="02040503050406030204" pitchFamily="18" charset="0"/>
                <a:ea typeface="Cambria" panose="02040503050406030204" pitchFamily="18" charset="0"/>
              </a:rPr>
              <a:t>       Nếp sống khoa học là sống, lao động, học tập, vui chơi có kế hoạch, đảm bảo giờ nào việc nấy, giữ được sức khỏe cho mình, chăm sóc được gia đình, người thân.</a:t>
            </a:r>
          </a:p>
        </p:txBody>
      </p:sp>
      <p:sp>
        <p:nvSpPr>
          <p:cNvPr id="13"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1" objId="4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3" name="Picture 12"/>
          <p:cNvPicPr>
            <a:picLocks noChangeAspect="1"/>
          </p:cNvPicPr>
          <p:nvPr/>
        </p:nvPicPr>
        <p:blipFill rotWithShape="1">
          <a:blip r:embed="rId9"/>
          <a:srcRect l="26878" t="2658" r="25757" b="62903"/>
          <a:stretch/>
        </p:blipFill>
        <p:spPr>
          <a:xfrm>
            <a:off x="3537677" y="1334125"/>
            <a:ext cx="4392119" cy="1666421"/>
          </a:xfrm>
          <a:prstGeom prst="rect">
            <a:avLst/>
          </a:prstGeom>
        </p:spPr>
      </p:pic>
      <p:sp>
        <p:nvSpPr>
          <p:cNvPr id="14"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a:t>
            </a:r>
            <a:r>
              <a:rPr lang="vi-VN" altLang="en-US" sz="3600" b="1">
                <a:solidFill>
                  <a:srgbClr val="002060"/>
                </a:solidFill>
                <a:latin typeface="Cambria" panose="02040503050406030204" pitchFamily="18" charset="0"/>
                <a:ea typeface="Cambria" panose="02040503050406030204" pitchFamily="18" charset="0"/>
              </a:rPr>
              <a:t>Tiếp </a:t>
            </a:r>
            <a:r>
              <a:rPr lang="vi-VN" altLang="en-US" sz="3600" b="1" dirty="0">
                <a:solidFill>
                  <a:srgbClr val="002060"/>
                </a:solidFill>
                <a:latin typeface="Cambria" panose="02040503050406030204" pitchFamily="18" charset="0"/>
                <a:ea typeface="Cambria" panose="02040503050406030204" pitchFamily="18" charset="0"/>
              </a:rPr>
              <a:t>tục hoàn </a:t>
            </a:r>
            <a:r>
              <a:rPr lang="vi-VN" altLang="en-US" sz="3600" b="1">
                <a:solidFill>
                  <a:srgbClr val="002060"/>
                </a:solidFill>
                <a:latin typeface="Cambria" panose="02040503050406030204" pitchFamily="18" charset="0"/>
                <a:ea typeface="Cambria" panose="02040503050406030204" pitchFamily="18" charset="0"/>
              </a:rPr>
              <a:t>thành </a:t>
            </a:r>
            <a:r>
              <a:rPr lang="en-US" altLang="en-US" sz="3600" b="1">
                <a:solidFill>
                  <a:srgbClr val="002060"/>
                </a:solidFill>
                <a:latin typeface="Cambria" panose="02040503050406030204" pitchFamily="18" charset="0"/>
                <a:ea typeface="Cambria" panose="02040503050406030204" pitchFamily="18" charset="0"/>
              </a:rPr>
              <a:t>kế hoạch hành động để đạt được mục tiêu học tập.</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T</a:t>
            </a:r>
            <a:r>
              <a:rPr lang="vi-VN" sz="3600" b="1">
                <a:latin typeface="Cambria" panose="02040503050406030204" pitchFamily="18" charset="0"/>
                <a:ea typeface="Cambria" panose="02040503050406030204" pitchFamily="18" charset="0"/>
              </a:rPr>
              <a:t>ự giác và tích cực thực hiện các công việc đã đề ra theo trình tự.</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
        <p:nvSpPr>
          <p:cNvPr id="1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24063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mod="1">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a:latin typeface="Cambria" panose="02040503050406030204" pitchFamily="18" charset="0"/>
                <a:ea typeface="Cambria" panose="02040503050406030204" pitchFamily="18" charset="0"/>
              </a:rPr>
              <a:t>1. Kiến thức</a:t>
            </a:r>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Sau bài học này, HS sẽ:</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kế hoạch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tiêu chí để tự đánh giá nền nếp sinh hoạt của bản thân và các bạn.</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2. Năng lực</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chung: </a:t>
            </a:r>
            <a:r>
              <a:rPr lang="vi-VN" sz="2400" i="1">
                <a:latin typeface="Cambria" panose="02040503050406030204" pitchFamily="18" charset="0"/>
                <a:ea typeface="Cambria" panose="02040503050406030204" pitchFamily="18" charset="0"/>
              </a:rPr>
              <a:t>Năng lực giao tiếp, hợp tác:</a:t>
            </a:r>
            <a:r>
              <a:rPr lang="vi-VN" sz="240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riêng:</a:t>
            </a:r>
            <a:r>
              <a:rPr lang="vi-VN" sz="2400" i="1">
                <a:latin typeface="Cambria" panose="02040503050406030204" pitchFamily="18" charset="0"/>
                <a:ea typeface="Cambria" panose="02040503050406030204" pitchFamily="18" charset="0"/>
              </a:rPr>
              <a:t> Năng lực thiết kế và tổ chức hoạt động: </a:t>
            </a:r>
            <a:r>
              <a:rPr lang="vi-VN" sz="2400">
                <a:latin typeface="Cambria" panose="02040503050406030204" pitchFamily="18" charset="0"/>
                <a:ea typeface="Cambria" panose="02040503050406030204" pitchFamily="18" charset="0"/>
              </a:rPr>
              <a:t>Xây dựng bảng thực hiện nền nếp sinh hoạt ở nhà và ở trường.</a:t>
            </a:r>
            <a:endParaRPr lang="en-US" sz="2400">
              <a:latin typeface="Cambria" panose="02040503050406030204" pitchFamily="18" charset="0"/>
              <a:ea typeface="Cambria" panose="02040503050406030204" pitchFamily="18" charset="0"/>
            </a:endParaRPr>
          </a:p>
          <a:p>
            <a:pPr lvl="0" algn="just"/>
            <a:r>
              <a:rPr lang="vi-VN" sz="2400" i="1">
                <a:latin typeface="Cambria" panose="02040503050406030204" pitchFamily="18" charset="0"/>
                <a:ea typeface="Cambria" panose="02040503050406030204" pitchFamily="18" charset="0"/>
              </a:rPr>
              <a:t>Năng lực thích ứng với cuộc sống:</a:t>
            </a:r>
            <a:r>
              <a:rPr lang="vi-VN" sz="2400">
                <a:latin typeface="Cambria" panose="02040503050406030204" pitchFamily="18" charset="0"/>
                <a:ea typeface="Cambria" panose="02040503050406030204" pitchFamily="18" charset="0"/>
              </a:rPr>
              <a:t> Thực hiện được nền nếp sinh hoạt ở nhà và ở trường.</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3. Phẩm chất</a:t>
            </a:r>
            <a:r>
              <a:rPr lang="en-US" sz="2400">
                <a:latin typeface="Cambria" panose="02040503050406030204" pitchFamily="18" charset="0"/>
                <a:ea typeface="Cambria" panose="02040503050406030204" pitchFamily="18" charset="0"/>
              </a:rPr>
              <a:t>: </a:t>
            </a:r>
            <a:r>
              <a:rPr lang="vi-VN" sz="2400" i="1">
                <a:latin typeface="Cambria" panose="02040503050406030204" pitchFamily="18" charset="0"/>
                <a:ea typeface="Cambria" panose="02040503050406030204" pitchFamily="18" charset="0"/>
              </a:rPr>
              <a:t>Trách nhiệm:</a:t>
            </a:r>
            <a:r>
              <a:rPr lang="vi-VN" sz="240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algn="just"/>
            <a:endParaRPr lang="en-US" sz="240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 objId="4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11"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12" name="Picture 11"/>
          <p:cNvPicPr>
            <a:picLocks noChangeAspect="1"/>
          </p:cNvPicPr>
          <p:nvPr/>
        </p:nvPicPr>
        <p:blipFill rotWithShape="1">
          <a:blip r:embed="rId7"/>
          <a:srcRect l="14469" r="14633" b="41954"/>
          <a:stretch/>
        </p:blipFill>
        <p:spPr>
          <a:xfrm>
            <a:off x="1364104" y="1362189"/>
            <a:ext cx="7901470" cy="3368361"/>
          </a:xfrm>
          <a:prstGeom prst="rect">
            <a:avLst/>
          </a:prstGeom>
        </p:spPr>
      </p:pic>
      <p:pic>
        <p:nvPicPr>
          <p:cNvPr id="15"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16"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59281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thắng.</a:t>
              </a: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74709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7107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lên?</a:t>
              </a:r>
              <a:endParaRPr lang="en-US" sz="3600" b="1">
                <a:solidFill>
                  <a:schemeClr val="accent3">
                    <a:lumMod val="50000"/>
                  </a:schemeClr>
                </a:solidFill>
                <a:latin typeface="Cambria" panose="02040503050406030204" pitchFamily="18" charset="0"/>
                <a:ea typeface="Cambria" panose="02040503050406030204" pitchFamily="18" charset="0"/>
              </a:endParaRPr>
            </a:p>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nêu hai mục tiêu: ngắn hạn và dài hạn đối với môn học </a:t>
              </a:r>
              <a:r>
                <a:rPr lang="en-US" sz="3600" b="1">
                  <a:latin typeface="Cambria" panose="02040503050406030204" pitchFamily="18" charset="0"/>
                  <a:ea typeface="Cambria" panose="02040503050406030204" pitchFamily="18" charset="0"/>
                </a:rPr>
                <a:t>đó.</a:t>
              </a: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85" y="3426525"/>
            <a:ext cx="3525922" cy="3051487"/>
          </a:xfrm>
          <a:prstGeom prst="rect">
            <a:avLst/>
          </a:prstGeom>
        </p:spPr>
      </p:pic>
      <p:grpSp>
        <p:nvGrpSpPr>
          <p:cNvPr id="4" name="Group 3"/>
          <p:cNvGrpSpPr/>
          <p:nvPr/>
        </p:nvGrpSpPr>
        <p:grpSpPr>
          <a:xfrm>
            <a:off x="3720960" y="940526"/>
            <a:ext cx="7931109" cy="4726424"/>
            <a:chOff x="640080" y="1943992"/>
            <a:chExt cx="10737669" cy="5106571"/>
          </a:xfrm>
        </p:grpSpPr>
        <p:sp>
          <p:nvSpPr>
            <p:cNvPr id="5" name="Rounded Rectangle 4"/>
            <p:cNvSpPr/>
            <p:nvPr/>
          </p:nvSpPr>
          <p:spPr>
            <a:xfrm>
              <a:off x="640080" y="1943992"/>
              <a:ext cx="10737669" cy="510657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341104" cy="4755194"/>
            </a:xfrm>
            <a:prstGeom prst="rect">
              <a:avLst/>
            </a:prstGeom>
            <a:noFill/>
          </p:spPr>
          <p:txBody>
            <a:bodyPr wrap="square" rtlCol="0">
              <a:spAutoFit/>
            </a:bodyPr>
            <a:lstStyle/>
            <a:p>
              <a:pPr algn="just"/>
              <a:r>
                <a:rPr lang="vi-VN" sz="2800" b="1">
                  <a:solidFill>
                    <a:srgbClr val="00B050"/>
                  </a:solidFill>
                  <a:latin typeface="Cambria" panose="02040503050406030204" pitchFamily="18" charset="0"/>
                  <a:ea typeface="Cambria" panose="02040503050406030204" pitchFamily="18" charset="0"/>
                </a:rPr>
                <a:t>+ Ngắn hạn: </a:t>
              </a:r>
              <a:r>
                <a:rPr lang="vi-VN" sz="2800" b="1">
                  <a:latin typeface="Cambria" panose="02040503050406030204" pitchFamily="18" charset="0"/>
                  <a:ea typeface="Cambria" panose="02040503050406030204" pitchFamily="18" charset="0"/>
                </a:rPr>
                <a:t>là những mục tiêu liên quan đến những kế hoạch và dự định của bạn trong thời gian gần đây nhất. </a:t>
              </a:r>
              <a:r>
                <a:rPr lang="vi-VN" sz="2800" b="1">
                  <a:solidFill>
                    <a:srgbClr val="002060"/>
                  </a:solidFill>
                  <a:latin typeface="Cambria" panose="02040503050406030204" pitchFamily="18" charset="0"/>
                  <a:ea typeface="Cambria" panose="02040503050406030204" pitchFamily="18" charset="0"/>
                </a:rPr>
                <a:t>Ví dụ: cải thiện điểm kiểm tra trong tháng.</a:t>
              </a:r>
              <a:endParaRPr lang="en-US" sz="2800" b="1">
                <a:solidFill>
                  <a:srgbClr val="002060"/>
                </a:solidFill>
                <a:latin typeface="Cambria" panose="02040503050406030204" pitchFamily="18" charset="0"/>
                <a:ea typeface="Cambria" panose="02040503050406030204" pitchFamily="18" charset="0"/>
              </a:endParaRPr>
            </a:p>
            <a:p>
              <a:pPr algn="just"/>
              <a:r>
                <a:rPr lang="vi-VN" sz="2800" b="1">
                  <a:solidFill>
                    <a:srgbClr val="00B050"/>
                  </a:solidFill>
                  <a:latin typeface="Cambria" panose="02040503050406030204" pitchFamily="18" charset="0"/>
                  <a:ea typeface="Cambria" panose="02040503050406030204" pitchFamily="18" charset="0"/>
                </a:rPr>
                <a:t>+ Dài hạn: </a:t>
              </a:r>
              <a:r>
                <a:rPr lang="vi-VN" sz="2800" b="1">
                  <a:latin typeface="Cambria" panose="02040503050406030204" pitchFamily="18" charset="0"/>
                  <a:ea typeface="Cambria" panose="02040503050406030204" pitchFamily="18" charset="0"/>
                </a:rPr>
                <a:t>là những mục tiêu liên quan đến những kế hoạch trong một khoảng thời gian rất dài sau này của bạn. </a:t>
              </a:r>
              <a:r>
                <a:rPr lang="vi-VN" sz="2800" b="1">
                  <a:solidFill>
                    <a:srgbClr val="002060"/>
                  </a:solidFill>
                  <a:latin typeface="Cambria" panose="02040503050406030204" pitchFamily="18" charset="0"/>
                  <a:ea typeface="Cambria" panose="02040503050406030204" pitchFamily="18" charset="0"/>
                </a:rPr>
                <a:t>Ví dụ: cải thiện điểm thi học kì và điểm tổng kết môn học, quyết tâm trang bị thêm nhiều kiến thức và kĩ năng liên quan đế môn học này.</a:t>
              </a:r>
              <a:endParaRPr lang="en-US" sz="28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346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887"/>
            <a:ext cx="5979677" cy="5979677"/>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57" y="683098"/>
            <a:ext cx="5979677" cy="5979677"/>
          </a:xfrm>
          <a:prstGeom prst="rect">
            <a:avLst/>
          </a:prstGeom>
        </p:spPr>
      </p:pic>
      <p:sp>
        <p:nvSpPr>
          <p:cNvPr id="5" name="TextBox 4"/>
          <p:cNvSpPr txBox="1"/>
          <p:nvPr/>
        </p:nvSpPr>
        <p:spPr>
          <a:xfrm>
            <a:off x="1239414" y="1254035"/>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ngắn hạn</a:t>
            </a:r>
          </a:p>
        </p:txBody>
      </p:sp>
      <p:sp>
        <p:nvSpPr>
          <p:cNvPr id="6" name="TextBox 5"/>
          <p:cNvSpPr txBox="1"/>
          <p:nvPr/>
        </p:nvSpPr>
        <p:spPr>
          <a:xfrm>
            <a:off x="6878216" y="1372308"/>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dài hạn</a:t>
            </a:r>
          </a:p>
        </p:txBody>
      </p:sp>
      <p:cxnSp>
        <p:nvCxnSpPr>
          <p:cNvPr id="8" name="Straight Connector 7"/>
          <p:cNvCxnSpPr/>
          <p:nvPr/>
        </p:nvCxnSpPr>
        <p:spPr>
          <a:xfrm>
            <a:off x="992777" y="1777255"/>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5634" y="1895528"/>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8092" y="1972491"/>
            <a:ext cx="3786670"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Cải thiện kĩ năng viết văn kể chuyện.</a:t>
            </a:r>
          </a:p>
        </p:txBody>
      </p:sp>
      <p:sp>
        <p:nvSpPr>
          <p:cNvPr id="11" name="TextBox 10"/>
          <p:cNvSpPr txBox="1"/>
          <p:nvPr/>
        </p:nvSpPr>
        <p:spPr>
          <a:xfrm>
            <a:off x="1129160" y="3088898"/>
            <a:ext cx="3669104" cy="1587234"/>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Dành được điểm cao trong bài kiểm tra cuối học kì 1.</a:t>
            </a:r>
          </a:p>
        </p:txBody>
      </p:sp>
      <p:sp>
        <p:nvSpPr>
          <p:cNvPr id="12" name="TextBox 11"/>
          <p:cNvSpPr txBox="1"/>
          <p:nvPr/>
        </p:nvSpPr>
        <p:spPr>
          <a:xfrm>
            <a:off x="6479019" y="2054219"/>
            <a:ext cx="3669104"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Học được 20 từ vựng một ngày. </a:t>
            </a:r>
          </a:p>
        </p:txBody>
      </p:sp>
      <p:sp>
        <p:nvSpPr>
          <p:cNvPr id="14" name="TextBox 13"/>
          <p:cNvSpPr txBox="1"/>
          <p:nvPr/>
        </p:nvSpPr>
        <p:spPr>
          <a:xfrm>
            <a:off x="6474664" y="3154213"/>
            <a:ext cx="3669104"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Đạt được thành tích cao trong kì thi cuối năm.</a:t>
            </a:r>
          </a:p>
        </p:txBody>
      </p:sp>
    </p:spTree>
    <p:extLst>
      <p:ext uri="{BB962C8B-B14F-4D97-AF65-F5344CB8AC3E}">
        <p14:creationId xmlns:p14="http://schemas.microsoft.com/office/powerpoint/2010/main" val="291956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1169</Words>
  <Application>Microsoft Office PowerPoint</Application>
  <PresentationFormat>Widescreen</PresentationFormat>
  <Paragraphs>91</Paragraphs>
  <Slides>20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宋体</vt:lpstr>
      <vt:lpstr>#9Slide07 HoneyCream</vt:lpstr>
      <vt:lpstr>Arial</vt:lpstr>
      <vt:lpstr>Calibri</vt:lpstr>
      <vt:lpstr>Cambria</vt:lpstr>
      <vt:lpstr>Wingdings</vt:lpstr>
      <vt:lpstr>思源黑体 CN Bold</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33</cp:revision>
  <dcterms:created xsi:type="dcterms:W3CDTF">2023-09-16T14:15:39Z</dcterms:created>
  <dcterms:modified xsi:type="dcterms:W3CDTF">2025-10-21T08:17:32Z</dcterms:modified>
</cp:coreProperties>
</file>