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1" r:id="rId4"/>
    <p:sldId id="260" r:id="rId5"/>
    <p:sldId id="270" r:id="rId6"/>
    <p:sldId id="268" r:id="rId7"/>
    <p:sldId id="272" r:id="rId8"/>
    <p:sldId id="271" r:id="rId9"/>
    <p:sldId id="273" r:id="rId10"/>
    <p:sldId id="274" r:id="rId11"/>
    <p:sldId id="277" r:id="rId12"/>
    <p:sldId id="278" r:id="rId13"/>
    <p:sldId id="280" r:id="rId14"/>
    <p:sldId id="629" r:id="rId15"/>
    <p:sldId id="630" r:id="rId1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95332" autoAdjust="0"/>
  </p:normalViewPr>
  <p:slideViewPr>
    <p:cSldViewPr>
      <p:cViewPr varScale="1">
        <p:scale>
          <a:sx n="42" d="100"/>
          <a:sy n="42" d="100"/>
        </p:scale>
        <p:origin x="7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12/24/2025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a:extLst>
              <a:ext uri="{FF2B5EF4-FFF2-40B4-BE49-F238E27FC236}">
                <a16:creationId xmlns:a16="http://schemas.microsoft.com/office/drawing/2014/main" id="{08F4C1E1-DA54-2907-35AD-0D9F7DA15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3267" y="1"/>
            <a:ext cx="3153266" cy="3153266"/>
          </a:xfrm>
          <a:prstGeom prst="rect">
            <a:avLst/>
          </a:prstGeom>
        </p:spPr>
      </p:pic>
    </p:spTree>
    <p:extLst>
      <p:ext uri="{BB962C8B-B14F-4D97-AF65-F5344CB8AC3E}">
        <p14:creationId xmlns:p14="http://schemas.microsoft.com/office/powerpoint/2010/main" val="3460814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12/24/2025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605993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12/24/2025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953610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12/24/2025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631078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12/24/2025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948292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12/24/2025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18171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12/24/2025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56325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12/24/2025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378912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12/24/2025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891136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12/24/2025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26166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12/24/2025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158383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BE90B671-5D89-CF2F-5553-62D360C91E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57747" y="1"/>
            <a:ext cx="2095500" cy="2095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D36EA6B3-EA0A-4911-58E8-1FE64F44438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57747" y="1"/>
            <a:ext cx="2095500" cy="2095500"/>
          </a:xfrm>
          <a:prstGeom prst="rect">
            <a:avLst/>
          </a:prstGeom>
        </p:spPr>
      </p:pic>
    </p:spTree>
    <p:extLst>
      <p:ext uri="{BB962C8B-B14F-4D97-AF65-F5344CB8AC3E}">
        <p14:creationId xmlns:p14="http://schemas.microsoft.com/office/powerpoint/2010/main" val="3753825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47.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47.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47.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7.png"/><Relationship Id="rId10" Type="http://schemas.openxmlformats.org/officeDocument/2006/relationships/image" Target="../media/image4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a:off x="13490707" y="-274531"/>
            <a:ext cx="5313380" cy="3227878"/>
          </a:xfrm>
          <a:custGeom>
            <a:avLst/>
            <a:gdLst/>
            <a:ahLst/>
            <a:cxnLst/>
            <a:rect l="l" t="t" r="r" b="b"/>
            <a:pathLst>
              <a:path w="5313380" h="3227878">
                <a:moveTo>
                  <a:pt x="5313380" y="0"/>
                </a:moveTo>
                <a:lnTo>
                  <a:pt x="0" y="0"/>
                </a:lnTo>
                <a:lnTo>
                  <a:pt x="0" y="3227879"/>
                </a:lnTo>
                <a:lnTo>
                  <a:pt x="5313380" y="3227879"/>
                </a:lnTo>
                <a:lnTo>
                  <a:pt x="5313380" y="0"/>
                </a:lnTo>
                <a:close/>
              </a:path>
            </a:pathLst>
          </a:custGeom>
          <a:blipFill>
            <a:blip r:embed="rId2">
              <a:alphaModFix amt="58000"/>
            </a:blip>
            <a:stretch>
              <a:fillRect/>
            </a:stretch>
          </a:blipFill>
        </p:spPr>
        <p:txBody>
          <a:bodyPr/>
          <a:lstStyle/>
          <a:p>
            <a:endParaRPr lang="en-US"/>
          </a:p>
        </p:txBody>
      </p:sp>
      <p:sp>
        <p:nvSpPr>
          <p:cNvPr id="4" name="Freeform 4"/>
          <p:cNvSpPr/>
          <p:nvPr/>
        </p:nvSpPr>
        <p:spPr>
          <a:xfrm>
            <a:off x="8884368" y="6169548"/>
            <a:ext cx="4606339" cy="3348126"/>
          </a:xfrm>
          <a:custGeom>
            <a:avLst/>
            <a:gdLst/>
            <a:ahLst/>
            <a:cxnLst/>
            <a:rect l="l" t="t" r="r" b="b"/>
            <a:pathLst>
              <a:path w="4606339" h="3348126">
                <a:moveTo>
                  <a:pt x="0" y="0"/>
                </a:moveTo>
                <a:lnTo>
                  <a:pt x="4606339" y="0"/>
                </a:lnTo>
                <a:lnTo>
                  <a:pt x="4606339" y="3348126"/>
                </a:lnTo>
                <a:lnTo>
                  <a:pt x="0" y="3348126"/>
                </a:lnTo>
                <a:lnTo>
                  <a:pt x="0" y="0"/>
                </a:lnTo>
                <a:close/>
              </a:path>
            </a:pathLst>
          </a:custGeom>
          <a:blipFill>
            <a:blip r:embed="rId3"/>
            <a:stretch>
              <a:fillRect/>
            </a:stretch>
          </a:blipFill>
        </p:spPr>
        <p:txBody>
          <a:bodyPr/>
          <a:lstStyle/>
          <a:p>
            <a:endParaRPr lang="en-US"/>
          </a:p>
        </p:txBody>
      </p:sp>
      <p:sp>
        <p:nvSpPr>
          <p:cNvPr id="6" name="Freeform 6"/>
          <p:cNvSpPr/>
          <p:nvPr/>
        </p:nvSpPr>
        <p:spPr>
          <a:xfrm>
            <a:off x="-277244" y="7843611"/>
            <a:ext cx="18565244" cy="5616747"/>
          </a:xfrm>
          <a:custGeom>
            <a:avLst/>
            <a:gdLst/>
            <a:ahLst/>
            <a:cxnLst/>
            <a:rect l="l" t="t" r="r" b="b"/>
            <a:pathLst>
              <a:path w="18565244" h="5616747">
                <a:moveTo>
                  <a:pt x="0" y="0"/>
                </a:moveTo>
                <a:lnTo>
                  <a:pt x="18565244" y="0"/>
                </a:lnTo>
                <a:lnTo>
                  <a:pt x="18565244" y="5616747"/>
                </a:lnTo>
                <a:lnTo>
                  <a:pt x="0" y="5616747"/>
                </a:lnTo>
                <a:lnTo>
                  <a:pt x="0" y="0"/>
                </a:lnTo>
                <a:close/>
              </a:path>
            </a:pathLst>
          </a:custGeom>
          <a:blipFill>
            <a:blip r:embed="rId4"/>
            <a:stretch>
              <a:fillRect l="-1517" r="-1517" b="-32821"/>
            </a:stretch>
          </a:blipFill>
        </p:spPr>
        <p:txBody>
          <a:bodyPr/>
          <a:lstStyle/>
          <a:p>
            <a:endParaRPr lang="en-US"/>
          </a:p>
        </p:txBody>
      </p:sp>
      <p:sp>
        <p:nvSpPr>
          <p:cNvPr id="7" name="Freeform 7"/>
          <p:cNvSpPr/>
          <p:nvPr/>
        </p:nvSpPr>
        <p:spPr>
          <a:xfrm>
            <a:off x="-410527" y="1028700"/>
            <a:ext cx="5645958" cy="3429920"/>
          </a:xfrm>
          <a:custGeom>
            <a:avLst/>
            <a:gdLst/>
            <a:ahLst/>
            <a:cxnLst/>
            <a:rect l="l" t="t" r="r" b="b"/>
            <a:pathLst>
              <a:path w="5645958" h="3429920">
                <a:moveTo>
                  <a:pt x="0" y="0"/>
                </a:moveTo>
                <a:lnTo>
                  <a:pt x="5645959" y="0"/>
                </a:lnTo>
                <a:lnTo>
                  <a:pt x="5645959" y="3429920"/>
                </a:lnTo>
                <a:lnTo>
                  <a:pt x="0" y="3429920"/>
                </a:lnTo>
                <a:lnTo>
                  <a:pt x="0" y="0"/>
                </a:lnTo>
                <a:close/>
              </a:path>
            </a:pathLst>
          </a:custGeom>
          <a:blipFill>
            <a:blip r:embed="rId2">
              <a:alphaModFix amt="68000"/>
            </a:blip>
            <a:stretch>
              <a:fillRect/>
            </a:stretch>
          </a:blipFill>
        </p:spPr>
        <p:txBody>
          <a:bodyPr/>
          <a:lstStyle/>
          <a:p>
            <a:endParaRPr lang="en-US"/>
          </a:p>
        </p:txBody>
      </p:sp>
      <p:sp>
        <p:nvSpPr>
          <p:cNvPr id="9" name="Freeform 9"/>
          <p:cNvSpPr/>
          <p:nvPr/>
        </p:nvSpPr>
        <p:spPr>
          <a:xfrm rot="-8658377">
            <a:off x="15241594" y="1607263"/>
            <a:ext cx="585506" cy="716215"/>
          </a:xfrm>
          <a:custGeom>
            <a:avLst/>
            <a:gdLst/>
            <a:ahLst/>
            <a:cxnLst/>
            <a:rect l="l" t="t" r="r" b="b"/>
            <a:pathLst>
              <a:path w="585506" h="716215">
                <a:moveTo>
                  <a:pt x="0" y="0"/>
                </a:moveTo>
                <a:lnTo>
                  <a:pt x="585506" y="0"/>
                </a:lnTo>
                <a:lnTo>
                  <a:pt x="585506" y="716215"/>
                </a:lnTo>
                <a:lnTo>
                  <a:pt x="0" y="716215"/>
                </a:lnTo>
                <a:lnTo>
                  <a:pt x="0" y="0"/>
                </a:lnTo>
                <a:close/>
              </a:path>
            </a:pathLst>
          </a:custGeom>
          <a:blipFill>
            <a:blip r:embed="rId5"/>
            <a:stretch>
              <a:fillRect/>
            </a:stretch>
          </a:blipFill>
        </p:spPr>
        <p:txBody>
          <a:bodyPr/>
          <a:lstStyle/>
          <a:p>
            <a:endParaRPr lang="en-US"/>
          </a:p>
        </p:txBody>
      </p:sp>
      <p:sp>
        <p:nvSpPr>
          <p:cNvPr id="11" name="Freeform 11"/>
          <p:cNvSpPr/>
          <p:nvPr/>
        </p:nvSpPr>
        <p:spPr>
          <a:xfrm>
            <a:off x="9937782" y="6952461"/>
            <a:ext cx="1228748" cy="2163605"/>
          </a:xfrm>
          <a:custGeom>
            <a:avLst/>
            <a:gdLst/>
            <a:ahLst/>
            <a:cxnLst/>
            <a:rect l="l" t="t" r="r" b="b"/>
            <a:pathLst>
              <a:path w="1228748" h="2163605">
                <a:moveTo>
                  <a:pt x="0" y="0"/>
                </a:moveTo>
                <a:lnTo>
                  <a:pt x="1228747" y="0"/>
                </a:lnTo>
                <a:lnTo>
                  <a:pt x="1228747" y="2163606"/>
                </a:lnTo>
                <a:lnTo>
                  <a:pt x="0" y="2163606"/>
                </a:lnTo>
                <a:lnTo>
                  <a:pt x="0" y="0"/>
                </a:lnTo>
                <a:close/>
              </a:path>
            </a:pathLst>
          </a:custGeom>
          <a:blipFill>
            <a:blip r:embed="rId6"/>
            <a:stretch>
              <a:fillRect/>
            </a:stretch>
          </a:blipFill>
        </p:spPr>
        <p:txBody>
          <a:bodyPr/>
          <a:lstStyle/>
          <a:p>
            <a:endParaRPr lang="en-US"/>
          </a:p>
        </p:txBody>
      </p:sp>
      <p:pic>
        <p:nvPicPr>
          <p:cNvPr id="17" name="Picture 16">
            <a:extLst>
              <a:ext uri="{FF2B5EF4-FFF2-40B4-BE49-F238E27FC236}">
                <a16:creationId xmlns:a16="http://schemas.microsoft.com/office/drawing/2014/main" id="{EE514FBE-D62C-03D6-469C-61C459C37201}"/>
              </a:ext>
            </a:extLst>
          </p:cNvPr>
          <p:cNvPicPr>
            <a:picLocks noChangeAspect="1"/>
          </p:cNvPicPr>
          <p:nvPr/>
        </p:nvPicPr>
        <p:blipFill>
          <a:blip r:embed="rId7"/>
          <a:stretch>
            <a:fillRect/>
          </a:stretch>
        </p:blipFill>
        <p:spPr>
          <a:xfrm>
            <a:off x="7349750" y="287839"/>
            <a:ext cx="3588501" cy="1408517"/>
          </a:xfrm>
          <a:prstGeom prst="rect">
            <a:avLst/>
          </a:prstGeom>
        </p:spPr>
      </p:pic>
      <p:pic>
        <p:nvPicPr>
          <p:cNvPr id="20" name="Picture 19">
            <a:extLst>
              <a:ext uri="{FF2B5EF4-FFF2-40B4-BE49-F238E27FC236}">
                <a16:creationId xmlns:a16="http://schemas.microsoft.com/office/drawing/2014/main" id="{4B27B12A-4E62-E2B0-3BFA-56FCD82FA181}"/>
              </a:ext>
            </a:extLst>
          </p:cNvPr>
          <p:cNvPicPr>
            <a:picLocks noChangeAspect="1"/>
          </p:cNvPicPr>
          <p:nvPr/>
        </p:nvPicPr>
        <p:blipFill>
          <a:blip r:embed="rId8"/>
          <a:stretch>
            <a:fillRect/>
          </a:stretch>
        </p:blipFill>
        <p:spPr>
          <a:xfrm>
            <a:off x="-2514600" y="800100"/>
            <a:ext cx="10437257" cy="3353091"/>
          </a:xfrm>
          <a:prstGeom prst="rect">
            <a:avLst/>
          </a:prstGeom>
        </p:spPr>
      </p:pic>
      <p:pic>
        <p:nvPicPr>
          <p:cNvPr id="14" name="Picture 13">
            <a:extLst>
              <a:ext uri="{FF2B5EF4-FFF2-40B4-BE49-F238E27FC236}">
                <a16:creationId xmlns:a16="http://schemas.microsoft.com/office/drawing/2014/main" id="{AE89906D-48B6-7D50-8297-DB2605BACE3C}"/>
              </a:ext>
            </a:extLst>
          </p:cNvPr>
          <p:cNvPicPr>
            <a:picLocks noChangeAspect="1"/>
          </p:cNvPicPr>
          <p:nvPr/>
        </p:nvPicPr>
        <p:blipFill>
          <a:blip r:embed="rId9"/>
          <a:stretch>
            <a:fillRect/>
          </a:stretch>
        </p:blipFill>
        <p:spPr>
          <a:xfrm>
            <a:off x="685800" y="2247900"/>
            <a:ext cx="14003726" cy="7742591"/>
          </a:xfrm>
          <a:prstGeom prst="rect">
            <a:avLst/>
          </a:prstGeom>
        </p:spPr>
      </p:pic>
      <p:sp>
        <p:nvSpPr>
          <p:cNvPr id="10" name="Rectangle 9"/>
          <p:cNvSpPr/>
          <p:nvPr/>
        </p:nvSpPr>
        <p:spPr>
          <a:xfrm>
            <a:off x="7770504" y="2151463"/>
            <a:ext cx="3046027" cy="1200329"/>
          </a:xfrm>
          <a:prstGeom prst="rect">
            <a:avLst/>
          </a:prstGeom>
          <a:noFill/>
        </p:spPr>
        <p:txBody>
          <a:bodyPr wrap="none" lIns="91440" tIns="45720" rIns="91440" bIns="45720">
            <a:spAutoFit/>
          </a:bodyPr>
          <a:lstStyle/>
          <a:p>
            <a:pPr algn="ctr"/>
            <a:r>
              <a:rPr lang="en-US" sz="7200" b="1" dirty="0">
                <a:ln w="0"/>
                <a:solidFill>
                  <a:schemeClr val="accent1"/>
                </a:solidFill>
                <a:effectLst>
                  <a:outerShdw blurRad="38100" dist="25400" dir="5400000" algn="ctr" rotWithShape="0">
                    <a:srgbClr val="6E747A">
                      <a:alpha val="43000"/>
                    </a:srgbClr>
                  </a:outerShdw>
                </a:effectLst>
              </a:rPr>
              <a:t>(</a:t>
            </a:r>
            <a:r>
              <a:rPr lang="en-US" sz="7200" b="1" cap="none" spc="0" dirty="0" smtClean="0">
                <a:ln w="0"/>
                <a:solidFill>
                  <a:schemeClr val="accent1"/>
                </a:solidFill>
                <a:effectLst>
                  <a:outerShdw blurRad="38100" dist="25400" dir="5400000" algn="ctr" rotWithShape="0">
                    <a:srgbClr val="6E747A">
                      <a:alpha val="43000"/>
                    </a:srgbClr>
                  </a:outerShdw>
                </a:effectLst>
              </a:rPr>
              <a:t>TIẾT 1)</a:t>
            </a:r>
            <a:endParaRPr lang="en-US" sz="7200" b="1" cap="none" spc="0"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7">
            <a:extLst>
              <a:ext uri="{FF2B5EF4-FFF2-40B4-BE49-F238E27FC236}">
                <a16:creationId xmlns:a16="http://schemas.microsoft.com/office/drawing/2014/main" id="{23AF6DFE-B6A6-3A9F-3CB5-E85040B93C11}"/>
              </a:ext>
            </a:extLst>
          </p:cNvPr>
          <p:cNvGrpSpPr/>
          <p:nvPr/>
        </p:nvGrpSpPr>
        <p:grpSpPr>
          <a:xfrm>
            <a:off x="3658659" y="1163193"/>
            <a:ext cx="8801100" cy="8188411"/>
            <a:chOff x="0" y="0"/>
            <a:chExt cx="2187652" cy="2156618"/>
          </a:xfrm>
        </p:grpSpPr>
        <p:sp>
          <p:nvSpPr>
            <p:cNvPr id="29" name="Freeform 8">
              <a:extLst>
                <a:ext uri="{FF2B5EF4-FFF2-40B4-BE49-F238E27FC236}">
                  <a16:creationId xmlns:a16="http://schemas.microsoft.com/office/drawing/2014/main" id="{A045CE05-AEBA-9671-2DF6-541FB0E9AA4E}"/>
                </a:ext>
              </a:extLst>
            </p:cNvPr>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9">
              <a:extLst>
                <a:ext uri="{FF2B5EF4-FFF2-40B4-BE49-F238E27FC236}">
                  <a16:creationId xmlns:a16="http://schemas.microsoft.com/office/drawing/2014/main" id="{AA340216-C065-21D7-98CA-936F6C818666}"/>
                </a:ext>
              </a:extLst>
            </p:cNvPr>
            <p:cNvSpPr txBox="1"/>
            <p:nvPr/>
          </p:nvSpPr>
          <p:spPr>
            <a:xfrm>
              <a:off x="0" y="-38100"/>
              <a:ext cx="2187652" cy="21947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15">
            <a:extLst>
              <a:ext uri="{FF2B5EF4-FFF2-40B4-BE49-F238E27FC236}">
                <a16:creationId xmlns:a16="http://schemas.microsoft.com/office/drawing/2014/main" id="{3150D3B5-6905-4D3F-1624-40F1F1DDA20C}"/>
              </a:ext>
            </a:extLst>
          </p:cNvPr>
          <p:cNvSpPr txBox="1"/>
          <p:nvPr/>
        </p:nvSpPr>
        <p:spPr>
          <a:xfrm>
            <a:off x="4498558" y="4331911"/>
            <a:ext cx="7348620" cy="4441857"/>
          </a:xfrm>
          <a:prstGeom prst="rect">
            <a:avLst/>
          </a:prstGeom>
        </p:spPr>
        <p:txBody>
          <a:bodyPr lIns="0" tIns="0" rIns="0" bIns="0" rtlCol="0" anchor="t">
            <a:spAutoFit/>
          </a:bodyPr>
          <a:lstStyle/>
          <a:p>
            <a:pPr lvl="0" algn="ctr">
              <a:lnSpc>
                <a:spcPts val="8840"/>
              </a:lnSpc>
              <a:spcBef>
                <a:spcPct val="0"/>
              </a:spcBef>
              <a:defRPr/>
            </a:pPr>
            <a:r>
              <a:rPr lang="vi-VN" sz="7200" b="1" dirty="0">
                <a:solidFill>
                  <a:srgbClr val="FE6383"/>
                </a:solidFill>
                <a:latin typeface="Cambria" panose="02040503050406030204" pitchFamily="18" charset="0"/>
                <a:ea typeface="Cambria" panose="02040503050406030204" pitchFamily="18" charset="0"/>
              </a:rPr>
              <a:t>Tìm hiểu những việc cần làm để bảo v</a:t>
            </a:r>
            <a:r>
              <a:rPr lang="en-US" sz="7200" b="1" dirty="0">
                <a:solidFill>
                  <a:srgbClr val="FE6383"/>
                </a:solidFill>
                <a:latin typeface="Cambria" panose="02040503050406030204" pitchFamily="18" charset="0"/>
                <a:ea typeface="Cambria" panose="02040503050406030204" pitchFamily="18" charset="0"/>
              </a:rPr>
              <a:t>ệ</a:t>
            </a:r>
            <a:r>
              <a:rPr lang="vi-VN" sz="7200" b="1" dirty="0">
                <a:solidFill>
                  <a:srgbClr val="FE6383"/>
                </a:solidFill>
                <a:latin typeface="Cambria" panose="02040503050406030204" pitchFamily="18" charset="0"/>
                <a:ea typeface="Cambria" panose="02040503050406030204" pitchFamily="18" charset="0"/>
              </a:rPr>
              <a:t> môi trường sống.</a:t>
            </a:r>
            <a:endParaRPr kumimoji="0" lang="en-US" sz="7200" b="1" i="0" u="none" strike="noStrike" kern="1200" cap="none" spc="0" normalizeH="0" baseline="0" noProof="0" dirty="0">
              <a:ln>
                <a:noFill/>
              </a:ln>
              <a:solidFill>
                <a:srgbClr val="FE6383"/>
              </a:solidFill>
              <a:effectLst/>
              <a:uLnTx/>
              <a:uFillTx/>
              <a:latin typeface="Cambria" panose="02040503050406030204" pitchFamily="18" charset="0"/>
              <a:ea typeface="Cambria" panose="02040503050406030204" pitchFamily="18" charset="0"/>
              <a:cs typeface="+mn-cs"/>
            </a:endParaRPr>
          </a:p>
        </p:txBody>
      </p:sp>
      <p:sp>
        <p:nvSpPr>
          <p:cNvPr id="33" name="TextBox 17">
            <a:extLst>
              <a:ext uri="{FF2B5EF4-FFF2-40B4-BE49-F238E27FC236}">
                <a16:creationId xmlns:a16="http://schemas.microsoft.com/office/drawing/2014/main" id="{63FCC06A-3C61-591E-ED6B-7627FB71D0CE}"/>
              </a:ext>
            </a:extLst>
          </p:cNvPr>
          <p:cNvSpPr txBox="1"/>
          <p:nvPr/>
        </p:nvSpPr>
        <p:spPr>
          <a:xfrm>
            <a:off x="5334000" y="2411340"/>
            <a:ext cx="4630602" cy="718145"/>
          </a:xfrm>
          <a:prstGeom prst="rect">
            <a:avLst/>
          </a:prstGeom>
        </p:spPr>
        <p:txBody>
          <a:bodyPr lIns="0" tIns="0" rIns="0" bIns="0" rtlCol="0" anchor="t">
            <a:spAutoFit/>
          </a:bodyPr>
          <a:lstStyle/>
          <a:p>
            <a:pPr marL="0" marR="0" lvl="0" indent="0" algn="ctr" defTabSz="914400" rtl="0" eaLnBrk="1" fontAlgn="auto" latinLnBrk="0" hangingPunct="1">
              <a:lnSpc>
                <a:spcPts val="5570"/>
              </a:lnSpc>
              <a:spcBef>
                <a:spcPct val="0"/>
              </a:spcBef>
              <a:spcAft>
                <a:spcPts val="0"/>
              </a:spcAft>
              <a:buClrTx/>
              <a:buSzTx/>
              <a:buFontTx/>
              <a:buNone/>
              <a:tabLst/>
              <a:defRPr/>
            </a:pPr>
            <a:r>
              <a:rPr kumimoji="0" lang="en-US" sz="4800" b="1" i="0" u="none" strike="noStrike" kern="1200" cap="none" spc="0" normalizeH="0" baseline="0" noProof="0" dirty="0" err="1">
                <a:ln>
                  <a:noFill/>
                </a:ln>
                <a:solidFill>
                  <a:srgbClr val="004AAD"/>
                </a:solidFill>
                <a:effectLst/>
                <a:uLnTx/>
                <a:uFillTx/>
                <a:latin typeface="Cambria" panose="02040503050406030204" pitchFamily="18" charset="0"/>
                <a:ea typeface="Cambria" panose="02040503050406030204" pitchFamily="18" charset="0"/>
                <a:cs typeface="+mn-cs"/>
              </a:rPr>
              <a:t>Hoạt</a:t>
            </a:r>
            <a:r>
              <a:rPr kumimoji="0" lang="en-US" sz="4800" b="1" i="0" u="none" strike="noStrike" kern="1200" cap="none" spc="0" normalizeH="0" baseline="0" noProof="0" dirty="0">
                <a:ln>
                  <a:noFill/>
                </a:ln>
                <a:solidFill>
                  <a:srgbClr val="004AAD"/>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4AAD"/>
                </a:solidFill>
                <a:effectLst/>
                <a:uLnTx/>
                <a:uFillTx/>
                <a:latin typeface="Cambria" panose="02040503050406030204" pitchFamily="18" charset="0"/>
                <a:ea typeface="Cambria" panose="02040503050406030204" pitchFamily="18" charset="0"/>
                <a:cs typeface="+mn-cs"/>
              </a:rPr>
              <a:t>động</a:t>
            </a:r>
            <a:r>
              <a:rPr kumimoji="0" lang="en-US" sz="4800" b="1" i="0" u="none" strike="noStrike" kern="1200" cap="none" spc="0" normalizeH="0" baseline="0" noProof="0" dirty="0">
                <a:ln>
                  <a:noFill/>
                </a:ln>
                <a:solidFill>
                  <a:srgbClr val="004AAD"/>
                </a:solidFill>
                <a:effectLst/>
                <a:uLnTx/>
                <a:uFillTx/>
                <a:latin typeface="Cambria" panose="02040503050406030204" pitchFamily="18" charset="0"/>
                <a:ea typeface="Cambria" panose="02040503050406030204" pitchFamily="18" charset="0"/>
                <a:cs typeface="+mn-cs"/>
              </a:rPr>
              <a:t> 3</a:t>
            </a:r>
          </a:p>
        </p:txBody>
      </p:sp>
    </p:spTree>
    <p:extLst>
      <p:ext uri="{BB962C8B-B14F-4D97-AF65-F5344CB8AC3E}">
        <p14:creationId xmlns:p14="http://schemas.microsoft.com/office/powerpoint/2010/main" val="274533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028700" y="-485418"/>
            <a:ext cx="7961201" cy="4836430"/>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2">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CF267E52-7EED-80F1-5739-1103B777382A}"/>
              </a:ext>
            </a:extLst>
          </p:cNvPr>
          <p:cNvSpPr/>
          <p:nvPr/>
        </p:nvSpPr>
        <p:spPr>
          <a:xfrm>
            <a:off x="914400" y="723900"/>
            <a:ext cx="16078200" cy="8915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92F27BEA-B253-F6CA-C4B5-3A38FC7DB095}"/>
              </a:ext>
            </a:extLst>
          </p:cNvPr>
          <p:cNvSpPr txBox="1"/>
          <p:nvPr/>
        </p:nvSpPr>
        <p:spPr>
          <a:xfrm>
            <a:off x="1905000" y="952500"/>
            <a:ext cx="14630400" cy="830997"/>
          </a:xfrm>
          <a:prstGeom prst="rect">
            <a:avLst/>
          </a:prstGeom>
          <a:noFill/>
        </p:spPr>
        <p:txBody>
          <a:bodyPr wrap="square" rtlCol="0">
            <a:spAutoFit/>
          </a:bodyPr>
          <a:lstStyle/>
          <a:p>
            <a:pPr lvl="0" algn="ctr"/>
            <a:r>
              <a:rPr lang="en-US" sz="4800" b="1" dirty="0">
                <a:solidFill>
                  <a:prstClr val="black"/>
                </a:solidFill>
                <a:latin typeface="Cambria" panose="02040503050406030204" pitchFamily="18" charset="0"/>
                <a:ea typeface="Cambria" panose="02040503050406030204" pitchFamily="18" charset="0"/>
              </a:rPr>
              <a:t>Quan </a:t>
            </a:r>
            <a:r>
              <a:rPr lang="en-US" sz="4800" b="1" dirty="0" err="1">
                <a:solidFill>
                  <a:prstClr val="black"/>
                </a:solidFill>
                <a:latin typeface="Cambria" panose="02040503050406030204" pitchFamily="18" charset="0"/>
                <a:ea typeface="Cambria" panose="02040503050406030204" pitchFamily="18" charset="0"/>
              </a:rPr>
              <a:t>sát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tranh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và</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thực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yêu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cầu</a:t>
            </a:r>
            <a:r>
              <a:rPr lang="en-US" sz="4800" b="1" dirty="0">
                <a:solidFill>
                  <a:prstClr val="black"/>
                </a:solidFill>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2483F4D6-956A-F068-C344-4D950E083E2E}"/>
              </a:ext>
            </a:extLst>
          </p:cNvPr>
          <p:cNvPicPr>
            <a:picLocks noChangeAspect="1"/>
          </p:cNvPicPr>
          <p:nvPr/>
        </p:nvPicPr>
        <p:blipFill>
          <a:blip r:embed="rId3"/>
          <a:stretch>
            <a:fillRect/>
          </a:stretch>
        </p:blipFill>
        <p:spPr>
          <a:xfrm>
            <a:off x="1676400" y="2628900"/>
            <a:ext cx="8524598" cy="3276600"/>
          </a:xfrm>
          <a:prstGeom prst="rect">
            <a:avLst/>
          </a:prstGeom>
        </p:spPr>
      </p:pic>
      <p:pic>
        <p:nvPicPr>
          <p:cNvPr id="6" name="Picture 5">
            <a:extLst>
              <a:ext uri="{FF2B5EF4-FFF2-40B4-BE49-F238E27FC236}">
                <a16:creationId xmlns:a16="http://schemas.microsoft.com/office/drawing/2014/main" id="{92A69670-AF15-DE29-8959-A441619640B9}"/>
              </a:ext>
            </a:extLst>
          </p:cNvPr>
          <p:cNvPicPr>
            <a:picLocks noChangeAspect="1"/>
          </p:cNvPicPr>
          <p:nvPr/>
        </p:nvPicPr>
        <p:blipFill>
          <a:blip r:embed="rId4"/>
          <a:stretch>
            <a:fillRect/>
          </a:stretch>
        </p:blipFill>
        <p:spPr>
          <a:xfrm>
            <a:off x="10744200" y="2552700"/>
            <a:ext cx="4557252" cy="3200400"/>
          </a:xfrm>
          <a:prstGeom prst="rect">
            <a:avLst/>
          </a:prstGeom>
        </p:spPr>
      </p:pic>
      <p:pic>
        <p:nvPicPr>
          <p:cNvPr id="9" name="Picture 8">
            <a:extLst>
              <a:ext uri="{FF2B5EF4-FFF2-40B4-BE49-F238E27FC236}">
                <a16:creationId xmlns:a16="http://schemas.microsoft.com/office/drawing/2014/main" id="{528C10D9-192F-0F82-FBE4-F52D3D309933}"/>
              </a:ext>
            </a:extLst>
          </p:cNvPr>
          <p:cNvPicPr>
            <a:picLocks noChangeAspect="1"/>
          </p:cNvPicPr>
          <p:nvPr/>
        </p:nvPicPr>
        <p:blipFill>
          <a:blip r:embed="rId5"/>
          <a:stretch>
            <a:fillRect/>
          </a:stretch>
        </p:blipFill>
        <p:spPr>
          <a:xfrm>
            <a:off x="2286000" y="6362700"/>
            <a:ext cx="4174342" cy="2971800"/>
          </a:xfrm>
          <a:prstGeom prst="rect">
            <a:avLst/>
          </a:prstGeom>
        </p:spPr>
      </p:pic>
      <p:pic>
        <p:nvPicPr>
          <p:cNvPr id="11" name="Picture 10">
            <a:extLst>
              <a:ext uri="{FF2B5EF4-FFF2-40B4-BE49-F238E27FC236}">
                <a16:creationId xmlns:a16="http://schemas.microsoft.com/office/drawing/2014/main" id="{41EA8D6A-3142-21BC-E191-82B0DDBC996A}"/>
              </a:ext>
            </a:extLst>
          </p:cNvPr>
          <p:cNvPicPr>
            <a:picLocks noChangeAspect="1"/>
          </p:cNvPicPr>
          <p:nvPr/>
        </p:nvPicPr>
        <p:blipFill>
          <a:blip r:embed="rId6"/>
          <a:stretch>
            <a:fillRect/>
          </a:stretch>
        </p:blipFill>
        <p:spPr>
          <a:xfrm>
            <a:off x="7010400" y="6210300"/>
            <a:ext cx="7848600" cy="3407945"/>
          </a:xfrm>
          <a:prstGeom prst="rect">
            <a:avLst/>
          </a:prstGeom>
        </p:spPr>
      </p:pic>
    </p:spTree>
    <p:extLst>
      <p:ext uri="{BB962C8B-B14F-4D97-AF65-F5344CB8AC3E}">
        <p14:creationId xmlns:p14="http://schemas.microsoft.com/office/powerpoint/2010/main" val="21531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CF267E52-7EED-80F1-5739-1103B777382A}"/>
              </a:ext>
            </a:extLst>
          </p:cNvPr>
          <p:cNvSpPr/>
          <p:nvPr/>
        </p:nvSpPr>
        <p:spPr>
          <a:xfrm>
            <a:off x="914400" y="723900"/>
            <a:ext cx="16078200" cy="8915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8346AD67-E96C-4D4D-E7A6-BA07114844B6}"/>
              </a:ext>
            </a:extLst>
          </p:cNvPr>
          <p:cNvGrpSpPr/>
          <p:nvPr/>
        </p:nvGrpSpPr>
        <p:grpSpPr>
          <a:xfrm>
            <a:off x="2895600" y="1409700"/>
            <a:ext cx="12954000" cy="2133600"/>
            <a:chOff x="1594337" y="1602154"/>
            <a:chExt cx="9003323" cy="3477846"/>
          </a:xfrm>
        </p:grpSpPr>
        <p:sp>
          <p:nvSpPr>
            <p:cNvPr id="12" name="Rounded Rectangle 8">
              <a:extLst>
                <a:ext uri="{FF2B5EF4-FFF2-40B4-BE49-F238E27FC236}">
                  <a16:creationId xmlns:a16="http://schemas.microsoft.com/office/drawing/2014/main" id="{40ED7D4C-3535-4104-F08E-7641319879F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ounded Rectangle 9">
              <a:extLst>
                <a:ext uri="{FF2B5EF4-FFF2-40B4-BE49-F238E27FC236}">
                  <a16:creationId xmlns:a16="http://schemas.microsoft.com/office/drawing/2014/main" id="{FB417E2C-8E3B-DA8E-4361-CDBF8FCDC6AF}"/>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0" i="0" dirty="0">
                  <a:solidFill>
                    <a:srgbClr val="000000"/>
                  </a:solidFill>
                  <a:effectLst/>
                </a:rPr>
                <a:t>Nêu những việc cần làm để bảo vệ môi trường sống trong các tranh trên.</a:t>
              </a:r>
              <a:endParaRPr kumimoji="0" lang="vi-VN" sz="3200" b="0" i="0" u="none" strike="noStrike" kern="1200" cap="none" spc="0" normalizeH="0" baseline="0" noProof="0" dirty="0">
                <a:ln>
                  <a:noFill/>
                </a:ln>
                <a:solidFill>
                  <a:prstClr val="black"/>
                </a:solidFill>
                <a:effectLst/>
                <a:uLnTx/>
                <a:uFillTx/>
                <a:cs typeface="Calibri" panose="020F0502020204030204" pitchFamily="34" charset="0"/>
              </a:endParaRPr>
            </a:p>
          </p:txBody>
        </p:sp>
      </p:grpSp>
      <p:grpSp>
        <p:nvGrpSpPr>
          <p:cNvPr id="14" name="Group 13">
            <a:extLst>
              <a:ext uri="{FF2B5EF4-FFF2-40B4-BE49-F238E27FC236}">
                <a16:creationId xmlns:a16="http://schemas.microsoft.com/office/drawing/2014/main" id="{DC5C95A1-E2AE-5786-DFD5-975128D0B1C7}"/>
              </a:ext>
            </a:extLst>
          </p:cNvPr>
          <p:cNvGrpSpPr/>
          <p:nvPr/>
        </p:nvGrpSpPr>
        <p:grpSpPr>
          <a:xfrm>
            <a:off x="4343400" y="3848100"/>
            <a:ext cx="12344400" cy="2743200"/>
            <a:chOff x="1594337" y="1602154"/>
            <a:chExt cx="9003323" cy="3477846"/>
          </a:xfrm>
        </p:grpSpPr>
        <p:sp>
          <p:nvSpPr>
            <p:cNvPr id="15" name="Rounded Rectangle 8">
              <a:extLst>
                <a:ext uri="{FF2B5EF4-FFF2-40B4-BE49-F238E27FC236}">
                  <a16:creationId xmlns:a16="http://schemas.microsoft.com/office/drawing/2014/main" id="{DB04DEB6-C78D-8F16-ADA5-3ACCCE2644C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id="{94991634-0259-0B7D-9EE6-DC9E294EFA16}"/>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0" i="0" dirty="0">
                  <a:solidFill>
                    <a:srgbClr val="000000"/>
                  </a:solidFill>
                  <a:effectLst/>
                </a:rPr>
                <a:t>Hãy kể thêm những việc làm khác để bảo vệ môi trường sống ở nhà, ở trường, ở nơi công cộng mà em biết.</a:t>
              </a:r>
              <a:endParaRPr kumimoji="0" lang="vi-VN" sz="32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extLst>
      <p:ext uri="{BB962C8B-B14F-4D97-AF65-F5344CB8AC3E}">
        <p14:creationId xmlns:p14="http://schemas.microsoft.com/office/powerpoint/2010/main" val="231354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E1586207-5202-C438-D53E-3A22A1DBB5B1}"/>
              </a:ext>
            </a:extLst>
          </p:cNvPr>
          <p:cNvSpPr/>
          <p:nvPr/>
        </p:nvSpPr>
        <p:spPr>
          <a:xfrm>
            <a:off x="3200400" y="1142035"/>
            <a:ext cx="14073189" cy="20964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defTabSz="1371600">
              <a:defRPr/>
            </a:pPr>
            <a:r>
              <a:rPr lang="vi-VN" sz="5400" b="1" dirty="0">
                <a:solidFill>
                  <a:prstClr val="black"/>
                </a:solidFill>
                <a:latin typeface="Calibri" panose="020F0502020204030204" pitchFamily="34" charset="0"/>
                <a:ea typeface="Calibri" panose="020F0502020204030204" pitchFamily="34" charset="0"/>
                <a:cs typeface="Calibri" panose="020F0502020204030204" pitchFamily="34" charset="0"/>
              </a:rPr>
              <a:t>Những việc cần làm khác để bảo vệ môi trường sống ở nhà và ở trường ở nơi công cộng:</a:t>
            </a:r>
            <a:endParaRPr lang="en-US" sz="5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56698DC-7DAD-79A9-C56B-11DB75372621}"/>
              </a:ext>
            </a:extLst>
          </p:cNvPr>
          <p:cNvSpPr/>
          <p:nvPr/>
        </p:nvSpPr>
        <p:spPr>
          <a:xfrm>
            <a:off x="6248400" y="3695700"/>
            <a:ext cx="11277600" cy="60960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indent="-857250" algn="just" defTabSz="1371600">
              <a:buFont typeface="Arial" panose="020B0604020202020204" pitchFamily="34" charset="0"/>
              <a:buChar char="•"/>
              <a:defRPr/>
            </a:pP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Giữ gìn khuôn viên trường xanh</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-sạch</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đẹp. </a:t>
            </a:r>
          </a:p>
          <a:p>
            <a:pPr marL="857250" indent="-857250" algn="just" defTabSz="1371600">
              <a:buFont typeface="Arial" panose="020B0604020202020204" pitchFamily="34" charset="0"/>
              <a:buChar char="•"/>
              <a:defRPr/>
            </a:pP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Thường xuyên lau dọn, vệ sinh nhà cửa.</a:t>
            </a:r>
          </a:p>
          <a:p>
            <a:pPr marL="857250" indent="-857250" algn="just" defTabSz="1371600">
              <a:buFont typeface="Arial" panose="020B0604020202020204" pitchFamily="34" charset="0"/>
              <a:buChar char="•"/>
              <a:defRPr/>
            </a:pP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Tham gia hưởng ứng các phong trào bảo vệ môi trường (vẽ tranh, biểu diễn văn nghệ, diễu hành,…)</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17D9438-3AA3-161A-C8C9-0BDC0441A412}"/>
              </a:ext>
            </a:extLst>
          </p:cNvPr>
          <p:cNvGrpSpPr/>
          <p:nvPr/>
        </p:nvGrpSpPr>
        <p:grpSpPr>
          <a:xfrm>
            <a:off x="5039505" y="647700"/>
            <a:ext cx="12257895" cy="7696200"/>
            <a:chOff x="6494975" y="189821"/>
            <a:chExt cx="4782878" cy="2784660"/>
          </a:xfrm>
        </p:grpSpPr>
        <p:pic>
          <p:nvPicPr>
            <p:cNvPr id="14" name="Picture 13">
              <a:extLst>
                <a:ext uri="{FF2B5EF4-FFF2-40B4-BE49-F238E27FC236}">
                  <a16:creationId xmlns:a16="http://schemas.microsoft.com/office/drawing/2014/main" id="{49AE9591-85F6-5C5F-04B4-11A7FB3CE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15" name="TextBox 14">
              <a:extLst>
                <a:ext uri="{FF2B5EF4-FFF2-40B4-BE49-F238E27FC236}">
                  <a16:creationId xmlns:a16="http://schemas.microsoft.com/office/drawing/2014/main" id="{5489C38A-D78F-03EF-31E6-82866C2E7E63}"/>
                </a:ext>
              </a:extLst>
            </p:cNvPr>
            <p:cNvSpPr txBox="1"/>
            <p:nvPr/>
          </p:nvSpPr>
          <p:spPr>
            <a:xfrm>
              <a:off x="6934600" y="615795"/>
              <a:ext cx="3963508" cy="19042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Học sinh có thể làm được rất nhiều việc phù hợp với khả năng để bảo vệ môi trường sống như trồng và chăm sóc cây xanh, dọn dẹp vệ sinh nơi ở và nơi học tập, tuyên truyền trong cộng đồng về phân loại rác thải, sử dụng đồ tái chế, giữ gìn vệ sinh nơi công cộng.</a:t>
              </a:r>
            </a:p>
          </p:txBody>
        </p:sp>
      </p:grpSp>
    </p:spTree>
    <p:extLst>
      <p:ext uri="{BB962C8B-B14F-4D97-AF65-F5344CB8AC3E}">
        <p14:creationId xmlns:p14="http://schemas.microsoft.com/office/powerpoint/2010/main" val="369178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7">
            <a:extLst>
              <a:ext uri="{FF2B5EF4-FFF2-40B4-BE49-F238E27FC236}">
                <a16:creationId xmlns:a16="http://schemas.microsoft.com/office/drawing/2014/main" id="{23AF6DFE-B6A6-3A9F-3CB5-E85040B93C11}"/>
              </a:ext>
            </a:extLst>
          </p:cNvPr>
          <p:cNvGrpSpPr/>
          <p:nvPr/>
        </p:nvGrpSpPr>
        <p:grpSpPr>
          <a:xfrm>
            <a:off x="3181517" y="1974978"/>
            <a:ext cx="8801100" cy="4527518"/>
            <a:chOff x="0" y="0"/>
            <a:chExt cx="2187652" cy="2156618"/>
          </a:xfrm>
        </p:grpSpPr>
        <p:sp>
          <p:nvSpPr>
            <p:cNvPr id="29" name="Freeform 8">
              <a:extLst>
                <a:ext uri="{FF2B5EF4-FFF2-40B4-BE49-F238E27FC236}">
                  <a16:creationId xmlns:a16="http://schemas.microsoft.com/office/drawing/2014/main" id="{A045CE05-AEBA-9671-2DF6-541FB0E9AA4E}"/>
                </a:ext>
              </a:extLst>
            </p:cNvPr>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endParaRPr lang="en-US"/>
            </a:p>
          </p:txBody>
        </p:sp>
        <p:sp>
          <p:nvSpPr>
            <p:cNvPr id="30" name="TextBox 9">
              <a:extLst>
                <a:ext uri="{FF2B5EF4-FFF2-40B4-BE49-F238E27FC236}">
                  <a16:creationId xmlns:a16="http://schemas.microsoft.com/office/drawing/2014/main" id="{AA340216-C065-21D7-98CA-936F6C818666}"/>
                </a:ext>
              </a:extLst>
            </p:cNvPr>
            <p:cNvSpPr txBox="1"/>
            <p:nvPr/>
          </p:nvSpPr>
          <p:spPr>
            <a:xfrm>
              <a:off x="0" y="-38100"/>
              <a:ext cx="2187652" cy="2194718"/>
            </a:xfrm>
            <a:prstGeom prst="rect">
              <a:avLst/>
            </a:prstGeom>
          </p:spPr>
          <p:txBody>
            <a:bodyPr lIns="50800" tIns="50800" rIns="50800" bIns="50800" rtlCol="0" anchor="ctr"/>
            <a:lstStyle/>
            <a:p>
              <a:pPr algn="ctr">
                <a:lnSpc>
                  <a:spcPts val="2659"/>
                </a:lnSpc>
              </a:pPr>
              <a:endParaRPr/>
            </a:p>
          </p:txBody>
        </p:sp>
      </p:grpSp>
      <p:sp>
        <p:nvSpPr>
          <p:cNvPr id="31" name="TextBox 15">
            <a:extLst>
              <a:ext uri="{FF2B5EF4-FFF2-40B4-BE49-F238E27FC236}">
                <a16:creationId xmlns:a16="http://schemas.microsoft.com/office/drawing/2014/main" id="{3150D3B5-6905-4D3F-1624-40F1F1DDA20C}"/>
              </a:ext>
            </a:extLst>
          </p:cNvPr>
          <p:cNvSpPr txBox="1"/>
          <p:nvPr/>
        </p:nvSpPr>
        <p:spPr>
          <a:xfrm>
            <a:off x="3851450" y="3525949"/>
            <a:ext cx="7348620" cy="2184829"/>
          </a:xfrm>
          <a:prstGeom prst="rect">
            <a:avLst/>
          </a:prstGeom>
        </p:spPr>
        <p:txBody>
          <a:bodyPr lIns="0" tIns="0" rIns="0" bIns="0" rtlCol="0" anchor="t">
            <a:spAutoFit/>
          </a:bodyPr>
          <a:lstStyle/>
          <a:p>
            <a:pPr algn="ctr">
              <a:lnSpc>
                <a:spcPts val="8840"/>
              </a:lnSpc>
              <a:spcBef>
                <a:spcPct val="0"/>
              </a:spcBef>
            </a:pPr>
            <a:r>
              <a:rPr lang="vi-VN" sz="7200" b="1" dirty="0">
                <a:solidFill>
                  <a:srgbClr val="FE6383"/>
                </a:solidFill>
                <a:latin typeface="Cambria" panose="02040503050406030204" pitchFamily="18" charset="0"/>
                <a:ea typeface="Cambria" panose="02040503050406030204" pitchFamily="18" charset="0"/>
              </a:rPr>
              <a:t>Tìm hiểu các loại môi trường sống</a:t>
            </a:r>
            <a:endParaRPr lang="en-US" sz="7200" b="1" dirty="0">
              <a:solidFill>
                <a:srgbClr val="FE6383"/>
              </a:solidFill>
              <a:latin typeface="Cambria" panose="02040503050406030204" pitchFamily="18" charset="0"/>
              <a:ea typeface="Cambria" panose="02040503050406030204" pitchFamily="18" charset="0"/>
            </a:endParaRPr>
          </a:p>
        </p:txBody>
      </p:sp>
      <p:sp>
        <p:nvSpPr>
          <p:cNvPr id="33" name="TextBox 17">
            <a:extLst>
              <a:ext uri="{FF2B5EF4-FFF2-40B4-BE49-F238E27FC236}">
                <a16:creationId xmlns:a16="http://schemas.microsoft.com/office/drawing/2014/main" id="{63FCC06A-3C61-591E-ED6B-7627FB71D0CE}"/>
              </a:ext>
            </a:extLst>
          </p:cNvPr>
          <p:cNvSpPr txBox="1"/>
          <p:nvPr/>
        </p:nvSpPr>
        <p:spPr>
          <a:xfrm>
            <a:off x="5266766" y="2408739"/>
            <a:ext cx="4630602" cy="718145"/>
          </a:xfrm>
          <a:prstGeom prst="rect">
            <a:avLst/>
          </a:prstGeom>
        </p:spPr>
        <p:txBody>
          <a:bodyPr lIns="0" tIns="0" rIns="0" bIns="0" rtlCol="0" anchor="t">
            <a:spAutoFit/>
          </a:bodyPr>
          <a:lstStyle/>
          <a:p>
            <a:pPr algn="ctr">
              <a:lnSpc>
                <a:spcPts val="5570"/>
              </a:lnSpc>
              <a:spcBef>
                <a:spcPct val="0"/>
              </a:spcBef>
            </a:pPr>
            <a:r>
              <a:rPr lang="en-US" sz="4800" b="1" dirty="0" err="1">
                <a:solidFill>
                  <a:srgbClr val="004AAD"/>
                </a:solidFill>
                <a:latin typeface="Cambria" panose="02040503050406030204" pitchFamily="18" charset="0"/>
                <a:ea typeface="Cambria" panose="02040503050406030204" pitchFamily="18" charset="0"/>
              </a:rPr>
              <a:t>Hoạt</a:t>
            </a:r>
            <a:r>
              <a:rPr lang="en-US" sz="4800" b="1" dirty="0">
                <a:solidFill>
                  <a:srgbClr val="004AAD"/>
                </a:solidFill>
                <a:latin typeface="Cambria" panose="02040503050406030204" pitchFamily="18" charset="0"/>
                <a:ea typeface="Cambria" panose="02040503050406030204" pitchFamily="18" charset="0"/>
              </a:rPr>
              <a:t> </a:t>
            </a:r>
            <a:r>
              <a:rPr lang="en-US" sz="4800" b="1" dirty="0" err="1">
                <a:solidFill>
                  <a:srgbClr val="004AAD"/>
                </a:solidFill>
                <a:latin typeface="Cambria" panose="02040503050406030204" pitchFamily="18" charset="0"/>
                <a:ea typeface="Cambria" panose="02040503050406030204" pitchFamily="18" charset="0"/>
              </a:rPr>
              <a:t>động</a:t>
            </a:r>
            <a:r>
              <a:rPr lang="en-US" sz="4800" b="1" dirty="0">
                <a:solidFill>
                  <a:srgbClr val="004AAD"/>
                </a:solidFill>
                <a:latin typeface="Cambria" panose="02040503050406030204" pitchFamily="18" charset="0"/>
                <a:ea typeface="Cambria" panose="02040503050406030204" pitchFamily="18"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028700" y="-485418"/>
            <a:ext cx="7961201" cy="4836430"/>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2">
              <a:alphaModFix amt="58000"/>
            </a:blip>
            <a:stretch>
              <a:fillRect/>
            </a:stretch>
          </a:blipFill>
        </p:spPr>
        <p:txBody>
          <a:bodyPr/>
          <a:lstStyle/>
          <a:p>
            <a:endParaRPr lang="en-US"/>
          </a:p>
        </p:txBody>
      </p:sp>
      <p:sp>
        <p:nvSpPr>
          <p:cNvPr id="21" name="Rectangle: Rounded Corners 20">
            <a:extLst>
              <a:ext uri="{FF2B5EF4-FFF2-40B4-BE49-F238E27FC236}">
                <a16:creationId xmlns:a16="http://schemas.microsoft.com/office/drawing/2014/main" id="{CF267E52-7EED-80F1-5739-1103B777382A}"/>
              </a:ext>
            </a:extLst>
          </p:cNvPr>
          <p:cNvSpPr/>
          <p:nvPr/>
        </p:nvSpPr>
        <p:spPr>
          <a:xfrm>
            <a:off x="914400" y="723900"/>
            <a:ext cx="16078200" cy="8915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92F27BEA-B253-F6CA-C4B5-3A38FC7DB095}"/>
              </a:ext>
            </a:extLst>
          </p:cNvPr>
          <p:cNvSpPr txBox="1"/>
          <p:nvPr/>
        </p:nvSpPr>
        <p:spPr>
          <a:xfrm>
            <a:off x="1905000" y="952500"/>
            <a:ext cx="14630400" cy="830997"/>
          </a:xfrm>
          <a:prstGeom prst="rect">
            <a:avLst/>
          </a:prstGeom>
          <a:noFill/>
        </p:spPr>
        <p:txBody>
          <a:bodyPr wrap="square" rtlCol="0">
            <a:spAutoFit/>
          </a:bodyPr>
          <a:lstStyle/>
          <a:p>
            <a:pPr algn="ctr"/>
            <a:r>
              <a:rPr lang="en-US" sz="4800" b="1" dirty="0">
                <a:latin typeface="Cambria" panose="02040503050406030204" pitchFamily="18" charset="0"/>
                <a:ea typeface="Cambria" panose="02040503050406030204" pitchFamily="18" charset="0"/>
              </a:rPr>
              <a:t>Quan </a:t>
            </a:r>
            <a:r>
              <a:rPr lang="en-US" sz="4800" b="1" dirty="0" err="1">
                <a:latin typeface="Cambria" panose="02040503050406030204" pitchFamily="18" charset="0"/>
                <a:ea typeface="Cambria" panose="02040503050406030204" pitchFamily="18" charset="0"/>
              </a:rPr>
              <a:t>sát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tranh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giải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đố</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và</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trả</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lời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hỏi</a:t>
            </a:r>
            <a:r>
              <a:rPr lang="en-US" sz="4800" b="1" dirty="0">
                <a:latin typeface="Cambria" panose="02040503050406030204" pitchFamily="18" charset="0"/>
                <a:ea typeface="Cambria" panose="02040503050406030204" pitchFamily="18" charset="0"/>
              </a:rPr>
              <a:t>:</a:t>
            </a:r>
          </a:p>
        </p:txBody>
      </p:sp>
      <p:pic>
        <p:nvPicPr>
          <p:cNvPr id="24" name="Picture 23">
            <a:extLst>
              <a:ext uri="{FF2B5EF4-FFF2-40B4-BE49-F238E27FC236}">
                <a16:creationId xmlns:a16="http://schemas.microsoft.com/office/drawing/2014/main" id="{3CBFCF91-C6EB-A7C8-334A-7076B80B1319}"/>
              </a:ext>
            </a:extLst>
          </p:cNvPr>
          <p:cNvPicPr>
            <a:picLocks noChangeAspect="1"/>
          </p:cNvPicPr>
          <p:nvPr/>
        </p:nvPicPr>
        <p:blipFill>
          <a:blip r:embed="rId3"/>
          <a:stretch>
            <a:fillRect/>
          </a:stretch>
        </p:blipFill>
        <p:spPr>
          <a:xfrm>
            <a:off x="1447800" y="2268915"/>
            <a:ext cx="14935200" cy="69131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14">
            <a:extLst>
              <a:ext uri="{FF2B5EF4-FFF2-40B4-BE49-F238E27FC236}">
                <a16:creationId xmlns:a16="http://schemas.microsoft.com/office/drawing/2014/main" id="{A2BCD26D-EC9E-99CB-C614-0E89F6D1AEE9}"/>
              </a:ext>
            </a:extLst>
          </p:cNvPr>
          <p:cNvSpPr/>
          <p:nvPr/>
        </p:nvSpPr>
        <p:spPr>
          <a:xfrm>
            <a:off x="2002393" y="8566076"/>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5">
            <a:extLst>
              <a:ext uri="{FF2B5EF4-FFF2-40B4-BE49-F238E27FC236}">
                <a16:creationId xmlns:a16="http://schemas.microsoft.com/office/drawing/2014/main"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6">
            <a:extLst>
              <a:ext uri="{FF2B5EF4-FFF2-40B4-BE49-F238E27FC236}">
                <a16:creationId xmlns:a16="http://schemas.microsoft.com/office/drawing/2014/main" id="{6DE58ECB-46EF-D7A0-DFB9-5F4FCB0095D8}"/>
              </a:ext>
            </a:extLst>
          </p:cNvPr>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7">
            <a:extLst>
              <a:ext uri="{FF2B5EF4-FFF2-40B4-BE49-F238E27FC236}">
                <a16:creationId xmlns:a16="http://schemas.microsoft.com/office/drawing/2014/main" id="{A4CED0D0-BF50-AEDB-F45C-DFFAF2B27284}"/>
              </a:ext>
            </a:extLst>
          </p:cNvPr>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9">
            <a:extLst>
              <a:ext uri="{FF2B5EF4-FFF2-40B4-BE49-F238E27FC236}">
                <a16:creationId xmlns:a16="http://schemas.microsoft.com/office/drawing/2014/main"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20">
            <a:extLst>
              <a:ext uri="{FF2B5EF4-FFF2-40B4-BE49-F238E27FC236}">
                <a16:creationId xmlns:a16="http://schemas.microsoft.com/office/drawing/2014/main"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7">
            <a:extLst>
              <a:ext uri="{FF2B5EF4-FFF2-40B4-BE49-F238E27FC236}">
                <a16:creationId xmlns:a16="http://schemas.microsoft.com/office/drawing/2014/main" id="{198920B5-10BF-D35C-0679-026944150DF3}"/>
              </a:ext>
            </a:extLst>
          </p:cNvPr>
          <p:cNvGrpSpPr/>
          <p:nvPr/>
        </p:nvGrpSpPr>
        <p:grpSpPr>
          <a:xfrm>
            <a:off x="2688025" y="949805"/>
            <a:ext cx="12890501" cy="2971128"/>
            <a:chOff x="0" y="0"/>
            <a:chExt cx="4002211" cy="1956034"/>
          </a:xfrm>
        </p:grpSpPr>
        <p:sp>
          <p:nvSpPr>
            <p:cNvPr id="3" name="Freeform 8">
              <a:extLst>
                <a:ext uri="{FF2B5EF4-FFF2-40B4-BE49-F238E27FC236}">
                  <a16:creationId xmlns:a16="http://schemas.microsoft.com/office/drawing/2014/main" id="{C4E5958D-8FCF-3536-F8CA-ED4C65B038F7}"/>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9">
              <a:extLst>
                <a:ext uri="{FF2B5EF4-FFF2-40B4-BE49-F238E27FC236}">
                  <a16:creationId xmlns:a16="http://schemas.microsoft.com/office/drawing/2014/main" id="{7B0BCB67-4868-754B-5951-CF28F16158F4}"/>
                </a:ext>
              </a:extLst>
            </p:cNvPr>
            <p:cNvSpPr txBox="1"/>
            <p:nvPr/>
          </p:nvSpPr>
          <p:spPr>
            <a:xfrm>
              <a:off x="0" y="-38100"/>
              <a:ext cx="4002211" cy="1994134"/>
            </a:xfrm>
            <a:prstGeom prst="rect">
              <a:avLst/>
            </a:prstGeom>
          </p:spPr>
          <p:txBody>
            <a:bodyPr lIns="43093" tIns="43093" rIns="43093" bIns="43093" rtlCol="0" anchor="ctr"/>
            <a:lstStyle/>
            <a:p>
              <a:pPr marL="0" marR="0" lvl="0" indent="0" algn="ctr" defTabSz="914400" rtl="0" eaLnBrk="1" fontAlgn="auto" latinLnBrk="0" hangingPunct="1">
                <a:lnSpc>
                  <a:spcPts val="26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10">
            <a:extLst>
              <a:ext uri="{FF2B5EF4-FFF2-40B4-BE49-F238E27FC236}">
                <a16:creationId xmlns:a16="http://schemas.microsoft.com/office/drawing/2014/main" id="{A630E03C-DC7C-8FA9-16FF-78ADC76B0C7E}"/>
              </a:ext>
            </a:extLst>
          </p:cNvPr>
          <p:cNvSpPr/>
          <p:nvPr/>
        </p:nvSpPr>
        <p:spPr>
          <a:xfrm rot="-1507447">
            <a:off x="2437284" y="1279664"/>
            <a:ext cx="2081881" cy="502254"/>
          </a:xfrm>
          <a:custGeom>
            <a:avLst/>
            <a:gdLst/>
            <a:ahLst/>
            <a:cxnLst/>
            <a:rect l="l" t="t" r="r" b="b"/>
            <a:pathLst>
              <a:path w="2081881" h="502254">
                <a:moveTo>
                  <a:pt x="0" y="0"/>
                </a:moveTo>
                <a:lnTo>
                  <a:pt x="2081881" y="0"/>
                </a:lnTo>
                <a:lnTo>
                  <a:pt x="2081881" y="502253"/>
                </a:lnTo>
                <a:lnTo>
                  <a:pt x="0" y="502253"/>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26">
            <a:extLst>
              <a:ext uri="{FF2B5EF4-FFF2-40B4-BE49-F238E27FC236}">
                <a16:creationId xmlns:a16="http://schemas.microsoft.com/office/drawing/2014/main" id="{5B07A719-AB1D-7E07-FC68-37177F10C6AD}"/>
              </a:ext>
            </a:extLst>
          </p:cNvPr>
          <p:cNvSpPr txBox="1"/>
          <p:nvPr/>
        </p:nvSpPr>
        <p:spPr>
          <a:xfrm>
            <a:off x="3477060" y="1671416"/>
            <a:ext cx="11963400" cy="1661993"/>
          </a:xfrm>
          <a:prstGeom prst="rect">
            <a:avLst/>
          </a:prstGeom>
        </p:spPr>
        <p:txBody>
          <a:bodyPr wrap="square" lIns="0" tIns="0" rIns="0" bIns="0" rtlCol="0" anchor="t">
            <a:spAutoFit/>
          </a:bodyPr>
          <a:lstStyle/>
          <a:p>
            <a:pPr lvl="0" algn="ctr">
              <a:spcBef>
                <a:spcPct val="0"/>
              </a:spcBef>
            </a:pPr>
            <a:r>
              <a:rPr lang="vi-VN" sz="5400" b="1" dirty="0">
                <a:solidFill>
                  <a:srgbClr val="000000"/>
                </a:solidFill>
                <a:latin typeface="Cambria" panose="02040503050406030204" pitchFamily="18" charset="0"/>
                <a:ea typeface="Cambria" panose="02040503050406030204" pitchFamily="18" charset="0"/>
              </a:rPr>
              <a:t>Theo em, có các loại môi trường sống chủ yếu nào trong bức tranh trên?</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8" name="Group 37">
            <a:extLst>
              <a:ext uri="{FF2B5EF4-FFF2-40B4-BE49-F238E27FC236}">
                <a16:creationId xmlns:a16="http://schemas.microsoft.com/office/drawing/2014/main" id="{A2C355B8-2833-F235-42EA-E0C73A08E831}"/>
              </a:ext>
            </a:extLst>
          </p:cNvPr>
          <p:cNvGrpSpPr/>
          <p:nvPr/>
        </p:nvGrpSpPr>
        <p:grpSpPr>
          <a:xfrm>
            <a:off x="4380260" y="4446216"/>
            <a:ext cx="11887200" cy="5715000"/>
            <a:chOff x="-243541" y="-64147"/>
            <a:chExt cx="3612726" cy="328688"/>
          </a:xfrm>
        </p:grpSpPr>
        <p:sp>
          <p:nvSpPr>
            <p:cNvPr id="9" name="Freeform 38">
              <a:extLst>
                <a:ext uri="{FF2B5EF4-FFF2-40B4-BE49-F238E27FC236}">
                  <a16:creationId xmlns:a16="http://schemas.microsoft.com/office/drawing/2014/main" id="{1AE5E670-92E3-5ACF-9CDA-6F6BAB3A8B7A}"/>
                </a:ext>
              </a:extLst>
            </p:cNvPr>
            <p:cNvSpPr/>
            <p:nvPr/>
          </p:nvSpPr>
          <p:spPr>
            <a:xfrm>
              <a:off x="-243541" y="-19394"/>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39">
              <a:extLst>
                <a:ext uri="{FF2B5EF4-FFF2-40B4-BE49-F238E27FC236}">
                  <a16:creationId xmlns:a16="http://schemas.microsoft.com/office/drawing/2014/main" id="{F15CF566-3A75-704D-9EDC-D61DCD9443C6}"/>
                </a:ext>
              </a:extLst>
            </p:cNvPr>
            <p:cNvSpPr txBox="1"/>
            <p:nvPr/>
          </p:nvSpPr>
          <p:spPr>
            <a:xfrm>
              <a:off x="-173875" y="-64147"/>
              <a:ext cx="3439223" cy="328688"/>
            </a:xfrm>
            <a:prstGeom prst="rect">
              <a:avLst/>
            </a:prstGeom>
          </p:spPr>
          <p:txBody>
            <a:bodyPr lIns="50800" tIns="50800" rIns="50800" bIns="50800" rtlCol="0" anchor="ctr"/>
            <a:lstStyle/>
            <a:p>
              <a:pPr marL="0" marR="0" algn="just">
                <a:lnSpc>
                  <a:spcPct val="120000"/>
                </a:lnSpc>
                <a:spcBef>
                  <a:spcPts val="0"/>
                </a:spcBef>
                <a:spcAft>
                  <a:spcPts val="0"/>
                </a:spcAft>
              </a:pPr>
              <a:r>
                <a:rPr lang="en-US" sz="6000" i="1" dirty="0" smtClean="0">
                  <a:solidFill>
                    <a:srgbClr val="FF0000"/>
                  </a:solidFill>
                  <a:effectLst/>
                  <a:latin typeface="Cambria" panose="02040503050406030204" pitchFamily="18" charset="0"/>
                  <a:ea typeface="Cambria" panose="02040503050406030204" pitchFamily="18" charset="0"/>
                </a:rPr>
                <a:t>      </a:t>
              </a:r>
              <a:r>
                <a:rPr lang="en-US" sz="6000" i="1" dirty="0" err="1" smtClean="0">
                  <a:solidFill>
                    <a:srgbClr val="FF0000"/>
                  </a:solidFill>
                  <a:effectLst/>
                  <a:latin typeface="Cambria" panose="02040503050406030204" pitchFamily="18" charset="0"/>
                  <a:ea typeface="Cambria" panose="02040503050406030204" pitchFamily="18" charset="0"/>
                </a:rPr>
                <a:t>Trong</a:t>
              </a:r>
              <a:r>
                <a:rPr lang="en-US" sz="6000" i="1" dirty="0" smtClean="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bức</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tranh</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có</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các</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loại</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môi</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trường</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sống</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chủ</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yếu</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là</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môi</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trường</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đất</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môi</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trường</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nước</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và</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môi</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trường</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không</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khí</a:t>
              </a:r>
              <a:r>
                <a:rPr lang="en-US" sz="6000" i="1" dirty="0">
                  <a:solidFill>
                    <a:srgbClr val="FF0000"/>
                  </a:solidFill>
                  <a:effectLst/>
                  <a:latin typeface="Cambria" panose="02040503050406030204" pitchFamily="18" charset="0"/>
                  <a:ea typeface="Cambria" panose="02040503050406030204" pitchFamily="18" charset="0"/>
                </a:rPr>
                <a:t>.</a:t>
              </a:r>
              <a:endParaRPr lang="en-US" sz="60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6171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15">
            <a:extLst>
              <a:ext uri="{FF2B5EF4-FFF2-40B4-BE49-F238E27FC236}">
                <a16:creationId xmlns:a16="http://schemas.microsoft.com/office/drawing/2014/main"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6">
            <a:extLst>
              <a:ext uri="{FF2B5EF4-FFF2-40B4-BE49-F238E27FC236}">
                <a16:creationId xmlns:a16="http://schemas.microsoft.com/office/drawing/2014/main" id="{6DE58ECB-46EF-D7A0-DFB9-5F4FCB0095D8}"/>
              </a:ext>
            </a:extLst>
          </p:cNvPr>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7">
            <a:extLst>
              <a:ext uri="{FF2B5EF4-FFF2-40B4-BE49-F238E27FC236}">
                <a16:creationId xmlns:a16="http://schemas.microsoft.com/office/drawing/2014/main" id="{A4CED0D0-BF50-AEDB-F45C-DFFAF2B27284}"/>
              </a:ext>
            </a:extLst>
          </p:cNvPr>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9">
            <a:extLst>
              <a:ext uri="{FF2B5EF4-FFF2-40B4-BE49-F238E27FC236}">
                <a16:creationId xmlns:a16="http://schemas.microsoft.com/office/drawing/2014/main"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20">
            <a:extLst>
              <a:ext uri="{FF2B5EF4-FFF2-40B4-BE49-F238E27FC236}">
                <a16:creationId xmlns:a16="http://schemas.microsoft.com/office/drawing/2014/main"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7">
            <a:extLst>
              <a:ext uri="{FF2B5EF4-FFF2-40B4-BE49-F238E27FC236}">
                <a16:creationId xmlns:a16="http://schemas.microsoft.com/office/drawing/2014/main" id="{198920B5-10BF-D35C-0679-026944150DF3}"/>
              </a:ext>
            </a:extLst>
          </p:cNvPr>
          <p:cNvGrpSpPr/>
          <p:nvPr/>
        </p:nvGrpSpPr>
        <p:grpSpPr>
          <a:xfrm>
            <a:off x="2842546" y="1943773"/>
            <a:ext cx="12890501" cy="2971128"/>
            <a:chOff x="0" y="0"/>
            <a:chExt cx="4002211" cy="1956034"/>
          </a:xfrm>
        </p:grpSpPr>
        <p:sp>
          <p:nvSpPr>
            <p:cNvPr id="3" name="Freeform 8">
              <a:extLst>
                <a:ext uri="{FF2B5EF4-FFF2-40B4-BE49-F238E27FC236}">
                  <a16:creationId xmlns:a16="http://schemas.microsoft.com/office/drawing/2014/main" id="{C4E5958D-8FCF-3536-F8CA-ED4C65B038F7}"/>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endParaRPr lang="en-US"/>
            </a:p>
          </p:txBody>
        </p:sp>
        <p:sp>
          <p:nvSpPr>
            <p:cNvPr id="4" name="TextBox 9">
              <a:extLst>
                <a:ext uri="{FF2B5EF4-FFF2-40B4-BE49-F238E27FC236}">
                  <a16:creationId xmlns:a16="http://schemas.microsoft.com/office/drawing/2014/main" id="{7B0BCB67-4868-754B-5951-CF28F16158F4}"/>
                </a:ext>
              </a:extLst>
            </p:cNvPr>
            <p:cNvSpPr txBox="1"/>
            <p:nvPr/>
          </p:nvSpPr>
          <p:spPr>
            <a:xfrm>
              <a:off x="0" y="-38100"/>
              <a:ext cx="4002211" cy="1994134"/>
            </a:xfrm>
            <a:prstGeom prst="rect">
              <a:avLst/>
            </a:prstGeom>
          </p:spPr>
          <p:txBody>
            <a:bodyPr lIns="43093" tIns="43093" rIns="43093" bIns="43093" rtlCol="0" anchor="ctr"/>
            <a:lstStyle/>
            <a:p>
              <a:pPr algn="ctr">
                <a:lnSpc>
                  <a:spcPts val="2660"/>
                </a:lnSpc>
                <a:spcBef>
                  <a:spcPct val="0"/>
                </a:spcBef>
              </a:pPr>
              <a:endParaRPr/>
            </a:p>
          </p:txBody>
        </p:sp>
      </p:grpSp>
      <p:sp>
        <p:nvSpPr>
          <p:cNvPr id="5" name="Freeform 10">
            <a:extLst>
              <a:ext uri="{FF2B5EF4-FFF2-40B4-BE49-F238E27FC236}">
                <a16:creationId xmlns:a16="http://schemas.microsoft.com/office/drawing/2014/main" id="{A630E03C-DC7C-8FA9-16FF-78ADC76B0C7E}"/>
              </a:ext>
            </a:extLst>
          </p:cNvPr>
          <p:cNvSpPr/>
          <p:nvPr/>
        </p:nvSpPr>
        <p:spPr>
          <a:xfrm rot="-1507447">
            <a:off x="2582449" y="2290437"/>
            <a:ext cx="2081881" cy="502254"/>
          </a:xfrm>
          <a:custGeom>
            <a:avLst/>
            <a:gdLst/>
            <a:ahLst/>
            <a:cxnLst/>
            <a:rect l="l" t="t" r="r" b="b"/>
            <a:pathLst>
              <a:path w="2081881" h="502254">
                <a:moveTo>
                  <a:pt x="0" y="0"/>
                </a:moveTo>
                <a:lnTo>
                  <a:pt x="2081881" y="0"/>
                </a:lnTo>
                <a:lnTo>
                  <a:pt x="2081881" y="502253"/>
                </a:lnTo>
                <a:lnTo>
                  <a:pt x="0" y="502253"/>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TextBox 26">
            <a:extLst>
              <a:ext uri="{FF2B5EF4-FFF2-40B4-BE49-F238E27FC236}">
                <a16:creationId xmlns:a16="http://schemas.microsoft.com/office/drawing/2014/main" id="{5B07A719-AB1D-7E07-FC68-37177F10C6AD}"/>
              </a:ext>
            </a:extLst>
          </p:cNvPr>
          <p:cNvSpPr txBox="1"/>
          <p:nvPr/>
        </p:nvSpPr>
        <p:spPr>
          <a:xfrm>
            <a:off x="3505200" y="2400300"/>
            <a:ext cx="11963400" cy="2031325"/>
          </a:xfrm>
          <a:prstGeom prst="rect">
            <a:avLst/>
          </a:prstGeom>
        </p:spPr>
        <p:txBody>
          <a:bodyPr wrap="square" lIns="0" tIns="0" rIns="0" bIns="0" rtlCol="0" anchor="t">
            <a:spAutoFit/>
          </a:bodyPr>
          <a:lstStyle/>
          <a:p>
            <a:pPr algn="ctr">
              <a:spcBef>
                <a:spcPct val="0"/>
              </a:spcBef>
            </a:pPr>
            <a:r>
              <a:rPr lang="vi-VN" sz="6600" b="1" dirty="0">
                <a:solidFill>
                  <a:srgbClr val="000000"/>
                </a:solidFill>
                <a:latin typeface="Cambria" panose="02040503050406030204" pitchFamily="18" charset="0"/>
                <a:ea typeface="Cambria" panose="02040503050406030204" pitchFamily="18" charset="0"/>
              </a:rPr>
              <a:t>Hãy kể thêm các loại môi trường sống khác mà em biết.</a:t>
            </a:r>
            <a:endParaRPr lang="en-US" sz="6600" b="1" dirty="0">
              <a:solidFill>
                <a:srgbClr val="000000"/>
              </a:solidFill>
              <a:latin typeface="Cambria" panose="02040503050406030204" pitchFamily="18" charset="0"/>
              <a:ea typeface="Cambria" panose="02040503050406030204" pitchFamily="18" charset="0"/>
            </a:endParaRPr>
          </a:p>
        </p:txBody>
      </p:sp>
      <p:grpSp>
        <p:nvGrpSpPr>
          <p:cNvPr id="8" name="Group 37">
            <a:extLst>
              <a:ext uri="{FF2B5EF4-FFF2-40B4-BE49-F238E27FC236}">
                <a16:creationId xmlns:a16="http://schemas.microsoft.com/office/drawing/2014/main" id="{A2C355B8-2833-F235-42EA-E0C73A08E831}"/>
              </a:ext>
            </a:extLst>
          </p:cNvPr>
          <p:cNvGrpSpPr/>
          <p:nvPr/>
        </p:nvGrpSpPr>
        <p:grpSpPr>
          <a:xfrm>
            <a:off x="5181600" y="4686300"/>
            <a:ext cx="11887200" cy="5715000"/>
            <a:chOff x="0" y="-50339"/>
            <a:chExt cx="3612726" cy="328688"/>
          </a:xfrm>
        </p:grpSpPr>
        <p:sp>
          <p:nvSpPr>
            <p:cNvPr id="9" name="Freeform 38">
              <a:extLst>
                <a:ext uri="{FF2B5EF4-FFF2-40B4-BE49-F238E27FC236}">
                  <a16:creationId xmlns:a16="http://schemas.microsoft.com/office/drawing/2014/main" id="{1AE5E670-92E3-5ACF-9CDA-6F6BAB3A8B7A}"/>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914400" rtl="0" eaLnBrk="1" fontAlgn="auto" latinLnBrk="0" hangingPunct="1">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39">
              <a:extLst>
                <a:ext uri="{FF2B5EF4-FFF2-40B4-BE49-F238E27FC236}">
                  <a16:creationId xmlns:a16="http://schemas.microsoft.com/office/drawing/2014/main" id="{F15CF566-3A75-704D-9EDC-D61DCD9443C6}"/>
                </a:ext>
              </a:extLst>
            </p:cNvPr>
            <p:cNvSpPr txBox="1"/>
            <p:nvPr/>
          </p:nvSpPr>
          <p:spPr>
            <a:xfrm>
              <a:off x="0" y="-50339"/>
              <a:ext cx="3612726" cy="328688"/>
            </a:xfrm>
            <a:prstGeom prst="rect">
              <a:avLst/>
            </a:prstGeom>
          </p:spPr>
          <p:txBody>
            <a:bodyPr lIns="50800" tIns="50800" rIns="50800" bIns="50800" rtlCol="0" anchor="ctr"/>
            <a:lstStyle/>
            <a:p>
              <a:pPr algn="ctr">
                <a:lnSpc>
                  <a:spcPct val="120000"/>
                </a:lnSpc>
              </a:pPr>
              <a:r>
                <a:rPr lang="en-US" sz="4400" b="1" i="1" dirty="0" err="1">
                  <a:solidFill>
                    <a:srgbClr val="FF0000"/>
                  </a:solidFill>
                  <a:effectLst/>
                  <a:latin typeface="Cambria" panose="02040503050406030204" pitchFamily="18" charset="0"/>
                  <a:ea typeface="Cambria" panose="02040503050406030204" pitchFamily="18" charset="0"/>
                </a:rPr>
                <a:t>Ngoài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đất</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nước</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và</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không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khí</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còn</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có</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các</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khác</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như</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sinh</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vật</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tự</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nhiên</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nhân</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tạo</a:t>
              </a:r>
              <a:r>
                <a:rPr lang="en-US" sz="4400" b="1" i="1" dirty="0">
                  <a:solidFill>
                    <a:srgbClr val="FF0000"/>
                  </a:solidFill>
                  <a:effectLst/>
                  <a:latin typeface="Cambria" panose="02040503050406030204" pitchFamily="18" charset="0"/>
                  <a:ea typeface="Cambria" panose="02040503050406030204" pitchFamily="18" charset="0"/>
                </a:rPr>
                <a:t>,...</a:t>
              </a:r>
              <a:endParaRPr lang="en-US" sz="44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6893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9433164" y="8846099"/>
            <a:ext cx="4512934" cy="1179004"/>
          </a:xfrm>
          <a:custGeom>
            <a:avLst/>
            <a:gdLst/>
            <a:ahLst/>
            <a:cxnLst/>
            <a:rect l="l" t="t" r="r" b="b"/>
            <a:pathLst>
              <a:path w="4512934" h="1179004">
                <a:moveTo>
                  <a:pt x="0" y="0"/>
                </a:moveTo>
                <a:lnTo>
                  <a:pt x="4512934" y="0"/>
                </a:lnTo>
                <a:lnTo>
                  <a:pt x="4512934" y="1179004"/>
                </a:lnTo>
                <a:lnTo>
                  <a:pt x="0" y="1179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7">
            <a:extLst>
              <a:ext uri="{FF2B5EF4-FFF2-40B4-BE49-F238E27FC236}">
                <a16:creationId xmlns:a16="http://schemas.microsoft.com/office/drawing/2014/main" id="{23AF6DFE-B6A6-3A9F-3CB5-E85040B93C11}"/>
              </a:ext>
            </a:extLst>
          </p:cNvPr>
          <p:cNvGrpSpPr/>
          <p:nvPr/>
        </p:nvGrpSpPr>
        <p:grpSpPr>
          <a:xfrm>
            <a:off x="3929598" y="1231950"/>
            <a:ext cx="8801100" cy="8188411"/>
            <a:chOff x="0" y="0"/>
            <a:chExt cx="2187652" cy="2156618"/>
          </a:xfrm>
        </p:grpSpPr>
        <p:sp>
          <p:nvSpPr>
            <p:cNvPr id="29" name="Freeform 8">
              <a:extLst>
                <a:ext uri="{FF2B5EF4-FFF2-40B4-BE49-F238E27FC236}">
                  <a16:creationId xmlns:a16="http://schemas.microsoft.com/office/drawing/2014/main" id="{A045CE05-AEBA-9671-2DF6-541FB0E9AA4E}"/>
                </a:ext>
              </a:extLst>
            </p:cNvPr>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9">
              <a:extLst>
                <a:ext uri="{FF2B5EF4-FFF2-40B4-BE49-F238E27FC236}">
                  <a16:creationId xmlns:a16="http://schemas.microsoft.com/office/drawing/2014/main" id="{AA340216-C065-21D7-98CA-936F6C818666}"/>
                </a:ext>
              </a:extLst>
            </p:cNvPr>
            <p:cNvSpPr txBox="1"/>
            <p:nvPr/>
          </p:nvSpPr>
          <p:spPr>
            <a:xfrm>
              <a:off x="0" y="-38100"/>
              <a:ext cx="2187652" cy="21947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15">
            <a:extLst>
              <a:ext uri="{FF2B5EF4-FFF2-40B4-BE49-F238E27FC236}">
                <a16:creationId xmlns:a16="http://schemas.microsoft.com/office/drawing/2014/main" id="{3150D3B5-6905-4D3F-1624-40F1F1DDA20C}"/>
              </a:ext>
            </a:extLst>
          </p:cNvPr>
          <p:cNvSpPr txBox="1"/>
          <p:nvPr/>
        </p:nvSpPr>
        <p:spPr>
          <a:xfrm>
            <a:off x="4655838" y="4712346"/>
            <a:ext cx="7348620" cy="3313343"/>
          </a:xfrm>
          <a:prstGeom prst="rect">
            <a:avLst/>
          </a:prstGeom>
        </p:spPr>
        <p:txBody>
          <a:bodyPr lIns="0" tIns="0" rIns="0" bIns="0" rtlCol="0" anchor="t">
            <a:spAutoFit/>
          </a:bodyPr>
          <a:lstStyle/>
          <a:p>
            <a:pPr lvl="0" algn="ctr">
              <a:lnSpc>
                <a:spcPts val="8840"/>
              </a:lnSpc>
              <a:spcBef>
                <a:spcPct val="0"/>
              </a:spcBef>
            </a:pPr>
            <a:r>
              <a:rPr lang="vi-VN" sz="7200" b="1" dirty="0">
                <a:solidFill>
                  <a:srgbClr val="FE6383"/>
                </a:solidFill>
                <a:latin typeface="Cambria" panose="02040503050406030204" pitchFamily="18" charset="0"/>
                <a:ea typeface="Cambria" panose="02040503050406030204" pitchFamily="18" charset="0"/>
              </a:rPr>
              <a:t>Tìm hiểu vì sao phải bảo vệ môi trường sống.</a:t>
            </a:r>
            <a:endParaRPr kumimoji="0" lang="en-US" sz="7200" b="1" i="0" u="none" strike="noStrike" kern="1200" cap="none" spc="0" normalizeH="0" baseline="0" noProof="0" dirty="0">
              <a:ln>
                <a:noFill/>
              </a:ln>
              <a:solidFill>
                <a:srgbClr val="FE6383"/>
              </a:solidFill>
              <a:effectLst/>
              <a:uLnTx/>
              <a:uFillTx/>
              <a:latin typeface="Cambria" panose="02040503050406030204" pitchFamily="18" charset="0"/>
              <a:ea typeface="Cambria" panose="02040503050406030204" pitchFamily="18" charset="0"/>
              <a:cs typeface="+mn-cs"/>
            </a:endParaRPr>
          </a:p>
        </p:txBody>
      </p:sp>
      <p:sp>
        <p:nvSpPr>
          <p:cNvPr id="33" name="TextBox 17">
            <a:extLst>
              <a:ext uri="{FF2B5EF4-FFF2-40B4-BE49-F238E27FC236}">
                <a16:creationId xmlns:a16="http://schemas.microsoft.com/office/drawing/2014/main" id="{63FCC06A-3C61-591E-ED6B-7627FB71D0CE}"/>
              </a:ext>
            </a:extLst>
          </p:cNvPr>
          <p:cNvSpPr txBox="1"/>
          <p:nvPr/>
        </p:nvSpPr>
        <p:spPr>
          <a:xfrm>
            <a:off x="5308580" y="2366212"/>
            <a:ext cx="4630602" cy="718145"/>
          </a:xfrm>
          <a:prstGeom prst="rect">
            <a:avLst/>
          </a:prstGeom>
        </p:spPr>
        <p:txBody>
          <a:bodyPr lIns="0" tIns="0" rIns="0" bIns="0" rtlCol="0" anchor="t">
            <a:spAutoFit/>
          </a:bodyPr>
          <a:lstStyle/>
          <a:p>
            <a:pPr marL="0" marR="0" lvl="0" indent="0" algn="ctr" defTabSz="914400" rtl="0" eaLnBrk="1" fontAlgn="auto" latinLnBrk="0" hangingPunct="1">
              <a:lnSpc>
                <a:spcPts val="5570"/>
              </a:lnSpc>
              <a:spcBef>
                <a:spcPct val="0"/>
              </a:spcBef>
              <a:spcAft>
                <a:spcPts val="0"/>
              </a:spcAft>
              <a:buClrTx/>
              <a:buSzTx/>
              <a:buFontTx/>
              <a:buNone/>
              <a:tabLst/>
              <a:defRPr/>
            </a:pPr>
            <a:r>
              <a:rPr kumimoji="0" lang="en-US" sz="4800" b="1" i="0" u="none" strike="noStrike" kern="1200" cap="none" spc="0" normalizeH="0" baseline="0" noProof="0" dirty="0" err="1">
                <a:ln>
                  <a:noFill/>
                </a:ln>
                <a:solidFill>
                  <a:srgbClr val="004AAD"/>
                </a:solidFill>
                <a:effectLst/>
                <a:uLnTx/>
                <a:uFillTx/>
                <a:latin typeface="Cambria" panose="02040503050406030204" pitchFamily="18" charset="0"/>
                <a:ea typeface="Cambria" panose="02040503050406030204" pitchFamily="18" charset="0"/>
                <a:cs typeface="+mn-cs"/>
              </a:rPr>
              <a:t>Hoạt</a:t>
            </a:r>
            <a:r>
              <a:rPr kumimoji="0" lang="en-US" sz="4800" b="1" i="0" u="none" strike="noStrike" kern="1200" cap="none" spc="0" normalizeH="0" baseline="0" noProof="0" dirty="0">
                <a:ln>
                  <a:noFill/>
                </a:ln>
                <a:solidFill>
                  <a:srgbClr val="004AAD"/>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4AAD"/>
                </a:solidFill>
                <a:effectLst/>
                <a:uLnTx/>
                <a:uFillTx/>
                <a:latin typeface="Cambria" panose="02040503050406030204" pitchFamily="18" charset="0"/>
                <a:ea typeface="Cambria" panose="02040503050406030204" pitchFamily="18" charset="0"/>
                <a:cs typeface="+mn-cs"/>
              </a:rPr>
              <a:t>động</a:t>
            </a:r>
            <a:r>
              <a:rPr kumimoji="0" lang="en-US" sz="4800" b="1" i="0" u="none" strike="noStrike" kern="1200" cap="none" spc="0" normalizeH="0" baseline="0" noProof="0" dirty="0">
                <a:ln>
                  <a:noFill/>
                </a:ln>
                <a:solidFill>
                  <a:srgbClr val="004AAD"/>
                </a:solidFill>
                <a:effectLst/>
                <a:uLnTx/>
                <a:uFillTx/>
                <a:latin typeface="Cambria" panose="02040503050406030204" pitchFamily="18" charset="0"/>
                <a:ea typeface="Cambria" panose="02040503050406030204" pitchFamily="18" charset="0"/>
                <a:cs typeface="+mn-cs"/>
              </a:rPr>
              <a:t> 2</a:t>
            </a:r>
          </a:p>
        </p:txBody>
      </p:sp>
    </p:spTree>
    <p:extLst>
      <p:ext uri="{BB962C8B-B14F-4D97-AF65-F5344CB8AC3E}">
        <p14:creationId xmlns:p14="http://schemas.microsoft.com/office/powerpoint/2010/main" val="88840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028700" y="-485418"/>
            <a:ext cx="7961201" cy="4836430"/>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2">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CF267E52-7EED-80F1-5739-1103B777382A}"/>
              </a:ext>
            </a:extLst>
          </p:cNvPr>
          <p:cNvSpPr/>
          <p:nvPr/>
        </p:nvSpPr>
        <p:spPr>
          <a:xfrm>
            <a:off x="914400" y="723900"/>
            <a:ext cx="16078200" cy="8915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92F27BEA-B253-F6CA-C4B5-3A38FC7DB095}"/>
              </a:ext>
            </a:extLst>
          </p:cNvPr>
          <p:cNvSpPr txBox="1"/>
          <p:nvPr/>
        </p:nvSpPr>
        <p:spPr>
          <a:xfrm>
            <a:off x="914400" y="2171700"/>
            <a:ext cx="6629400" cy="3139321"/>
          </a:xfrm>
          <a:prstGeom prst="rect">
            <a:avLst/>
          </a:prstGeom>
          <a:noFill/>
        </p:spPr>
        <p:txBody>
          <a:bodyPr wrap="square" rtlCol="0">
            <a:spAutoFit/>
          </a:bodyPr>
          <a:lstStyle/>
          <a:p>
            <a:pPr lvl="0" algn="ctr"/>
            <a:r>
              <a:rPr lang="vi-VN" sz="6600" b="1" dirty="0">
                <a:solidFill>
                  <a:prstClr val="black"/>
                </a:solidFill>
                <a:latin typeface="Cambria" panose="02040503050406030204" pitchFamily="18" charset="0"/>
                <a:ea typeface="Cambria" panose="02040503050406030204" pitchFamily="18" charset="0"/>
              </a:rPr>
              <a:t>Đọc thông tin dưới đây và trả lời câu hỏi:</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D70739B-029F-688F-C160-3A3BA8C7D1BD}"/>
              </a:ext>
            </a:extLst>
          </p:cNvPr>
          <p:cNvPicPr>
            <a:picLocks noChangeAspect="1"/>
          </p:cNvPicPr>
          <p:nvPr/>
        </p:nvPicPr>
        <p:blipFill>
          <a:blip r:embed="rId3"/>
          <a:stretch>
            <a:fillRect/>
          </a:stretch>
        </p:blipFill>
        <p:spPr>
          <a:xfrm>
            <a:off x="7357365" y="0"/>
            <a:ext cx="9863835" cy="10306969"/>
          </a:xfrm>
          <a:prstGeom prst="rect">
            <a:avLst/>
          </a:prstGeom>
        </p:spPr>
      </p:pic>
    </p:spTree>
    <p:extLst>
      <p:ext uri="{BB962C8B-B14F-4D97-AF65-F5344CB8AC3E}">
        <p14:creationId xmlns:p14="http://schemas.microsoft.com/office/powerpoint/2010/main" val="119448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13">
            <a:extLst>
              <a:ext uri="{FF2B5EF4-FFF2-40B4-BE49-F238E27FC236}">
                <a16:creationId xmlns:a16="http://schemas.microsoft.com/office/drawing/2014/main" id="{0601AC5D-894D-1CF7-5446-88ED0DBDC00D}"/>
              </a:ext>
            </a:extLst>
          </p:cNvPr>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4">
            <a:extLst>
              <a:ext uri="{FF2B5EF4-FFF2-40B4-BE49-F238E27FC236}">
                <a16:creationId xmlns:a16="http://schemas.microsoft.com/office/drawing/2014/main" id="{A2BCD26D-EC9E-99CB-C614-0E89F6D1AEE9}"/>
              </a:ext>
            </a:extLst>
          </p:cNvPr>
          <p:cNvSpPr/>
          <p:nvPr/>
        </p:nvSpPr>
        <p:spPr>
          <a:xfrm>
            <a:off x="2002393" y="8566076"/>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5">
            <a:extLst>
              <a:ext uri="{FF2B5EF4-FFF2-40B4-BE49-F238E27FC236}">
                <a16:creationId xmlns:a16="http://schemas.microsoft.com/office/drawing/2014/main"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6">
            <a:extLst>
              <a:ext uri="{FF2B5EF4-FFF2-40B4-BE49-F238E27FC236}">
                <a16:creationId xmlns:a16="http://schemas.microsoft.com/office/drawing/2014/main" id="{6DE58ECB-46EF-D7A0-DFB9-5F4FCB0095D8}"/>
              </a:ext>
            </a:extLst>
          </p:cNvPr>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7">
            <a:extLst>
              <a:ext uri="{FF2B5EF4-FFF2-40B4-BE49-F238E27FC236}">
                <a16:creationId xmlns:a16="http://schemas.microsoft.com/office/drawing/2014/main" id="{A4CED0D0-BF50-AEDB-F45C-DFFAF2B27284}"/>
              </a:ext>
            </a:extLst>
          </p:cNvPr>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9">
            <a:extLst>
              <a:ext uri="{FF2B5EF4-FFF2-40B4-BE49-F238E27FC236}">
                <a16:creationId xmlns:a16="http://schemas.microsoft.com/office/drawing/2014/main"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20">
            <a:extLst>
              <a:ext uri="{FF2B5EF4-FFF2-40B4-BE49-F238E27FC236}">
                <a16:creationId xmlns:a16="http://schemas.microsoft.com/office/drawing/2014/main"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7">
            <a:extLst>
              <a:ext uri="{FF2B5EF4-FFF2-40B4-BE49-F238E27FC236}">
                <a16:creationId xmlns:a16="http://schemas.microsoft.com/office/drawing/2014/main" id="{198920B5-10BF-D35C-0679-026944150DF3}"/>
              </a:ext>
            </a:extLst>
          </p:cNvPr>
          <p:cNvGrpSpPr/>
          <p:nvPr/>
        </p:nvGrpSpPr>
        <p:grpSpPr>
          <a:xfrm>
            <a:off x="2842546" y="1943773"/>
            <a:ext cx="14378654" cy="2971128"/>
            <a:chOff x="0" y="0"/>
            <a:chExt cx="4002211" cy="1956034"/>
          </a:xfrm>
        </p:grpSpPr>
        <p:sp>
          <p:nvSpPr>
            <p:cNvPr id="3" name="Freeform 8">
              <a:extLst>
                <a:ext uri="{FF2B5EF4-FFF2-40B4-BE49-F238E27FC236}">
                  <a16:creationId xmlns:a16="http://schemas.microsoft.com/office/drawing/2014/main" id="{C4E5958D-8FCF-3536-F8CA-ED4C65B038F7}"/>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9">
              <a:extLst>
                <a:ext uri="{FF2B5EF4-FFF2-40B4-BE49-F238E27FC236}">
                  <a16:creationId xmlns:a16="http://schemas.microsoft.com/office/drawing/2014/main" id="{7B0BCB67-4868-754B-5951-CF28F16158F4}"/>
                </a:ext>
              </a:extLst>
            </p:cNvPr>
            <p:cNvSpPr txBox="1"/>
            <p:nvPr/>
          </p:nvSpPr>
          <p:spPr>
            <a:xfrm>
              <a:off x="0" y="-38100"/>
              <a:ext cx="4002211" cy="1994134"/>
            </a:xfrm>
            <a:prstGeom prst="rect">
              <a:avLst/>
            </a:prstGeom>
          </p:spPr>
          <p:txBody>
            <a:bodyPr lIns="43093" tIns="43093" rIns="43093" bIns="43093" rtlCol="0" anchor="ctr"/>
            <a:lstStyle/>
            <a:p>
              <a:pPr marL="0" marR="0" lvl="0" indent="0" algn="ctr" defTabSz="914400" rtl="0" eaLnBrk="1" fontAlgn="auto" latinLnBrk="0" hangingPunct="1">
                <a:lnSpc>
                  <a:spcPts val="26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10">
            <a:extLst>
              <a:ext uri="{FF2B5EF4-FFF2-40B4-BE49-F238E27FC236}">
                <a16:creationId xmlns:a16="http://schemas.microsoft.com/office/drawing/2014/main" id="{A630E03C-DC7C-8FA9-16FF-78ADC76B0C7E}"/>
              </a:ext>
            </a:extLst>
          </p:cNvPr>
          <p:cNvSpPr/>
          <p:nvPr/>
        </p:nvSpPr>
        <p:spPr>
          <a:xfrm rot="-1507447">
            <a:off x="2582449" y="2290437"/>
            <a:ext cx="2081881" cy="502254"/>
          </a:xfrm>
          <a:custGeom>
            <a:avLst/>
            <a:gdLst/>
            <a:ahLst/>
            <a:cxnLst/>
            <a:rect l="l" t="t" r="r" b="b"/>
            <a:pathLst>
              <a:path w="2081881" h="502254">
                <a:moveTo>
                  <a:pt x="0" y="0"/>
                </a:moveTo>
                <a:lnTo>
                  <a:pt x="2081881" y="0"/>
                </a:lnTo>
                <a:lnTo>
                  <a:pt x="2081881" y="502253"/>
                </a:lnTo>
                <a:lnTo>
                  <a:pt x="0" y="502253"/>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26">
            <a:extLst>
              <a:ext uri="{FF2B5EF4-FFF2-40B4-BE49-F238E27FC236}">
                <a16:creationId xmlns:a16="http://schemas.microsoft.com/office/drawing/2014/main" id="{5B07A719-AB1D-7E07-FC68-37177F10C6AD}"/>
              </a:ext>
            </a:extLst>
          </p:cNvPr>
          <p:cNvSpPr txBox="1"/>
          <p:nvPr/>
        </p:nvSpPr>
        <p:spPr>
          <a:xfrm>
            <a:off x="3581400" y="2400300"/>
            <a:ext cx="13563600" cy="2215991"/>
          </a:xfrm>
          <a:prstGeom prst="rect">
            <a:avLst/>
          </a:prstGeom>
        </p:spPr>
        <p:txBody>
          <a:bodyPr wrap="square" lIns="0" tIns="0" rIns="0" bIns="0" rtlCol="0" anchor="t">
            <a:spAutoFit/>
          </a:bodyPr>
          <a:lstStyle/>
          <a:p>
            <a:pPr lvl="0" algn="ctr">
              <a:spcBef>
                <a:spcPct val="0"/>
              </a:spcBef>
            </a:pPr>
            <a:r>
              <a:rPr lang="vi-VN" sz="4800" b="1" dirty="0">
                <a:solidFill>
                  <a:srgbClr val="000000"/>
                </a:solidFill>
                <a:latin typeface="Cambria" panose="02040503050406030204" pitchFamily="18" charset="0"/>
                <a:ea typeface="Cambria" panose="02040503050406030204" pitchFamily="18" charset="0"/>
              </a:rPr>
              <a:t>- Môi trường sống ở nước ta hiện nay đang gặp phải những vấn đề gì? Việc ô nhiễm môi trường gây tác hại gì đối với sức khoẻ con người?</a:t>
            </a:r>
            <a:endPar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8" name="Group 37">
            <a:extLst>
              <a:ext uri="{FF2B5EF4-FFF2-40B4-BE49-F238E27FC236}">
                <a16:creationId xmlns:a16="http://schemas.microsoft.com/office/drawing/2014/main" id="{A2C355B8-2833-F235-42EA-E0C73A08E831}"/>
              </a:ext>
            </a:extLst>
          </p:cNvPr>
          <p:cNvGrpSpPr/>
          <p:nvPr/>
        </p:nvGrpSpPr>
        <p:grpSpPr>
          <a:xfrm>
            <a:off x="5181600" y="4686300"/>
            <a:ext cx="11887200" cy="5715000"/>
            <a:chOff x="0" y="-50339"/>
            <a:chExt cx="3612726" cy="328688"/>
          </a:xfrm>
        </p:grpSpPr>
        <p:sp>
          <p:nvSpPr>
            <p:cNvPr id="9" name="Freeform 38">
              <a:extLst>
                <a:ext uri="{FF2B5EF4-FFF2-40B4-BE49-F238E27FC236}">
                  <a16:creationId xmlns:a16="http://schemas.microsoft.com/office/drawing/2014/main" id="{1AE5E670-92E3-5ACF-9CDA-6F6BAB3A8B7A}"/>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39">
              <a:extLst>
                <a:ext uri="{FF2B5EF4-FFF2-40B4-BE49-F238E27FC236}">
                  <a16:creationId xmlns:a16="http://schemas.microsoft.com/office/drawing/2014/main" id="{F15CF566-3A75-704D-9EDC-D61DCD9443C6}"/>
                </a:ext>
              </a:extLst>
            </p:cNvPr>
            <p:cNvSpPr txBox="1"/>
            <p:nvPr/>
          </p:nvSpPr>
          <p:spPr>
            <a:xfrm>
              <a:off x="0" y="-50339"/>
              <a:ext cx="3612726" cy="328688"/>
            </a:xfrm>
            <a:prstGeom prst="rect">
              <a:avLst/>
            </a:prstGeom>
          </p:spPr>
          <p:txBody>
            <a:bodyPr lIns="50800" tIns="50800" rIns="50800" bIns="50800" rtlCol="0" anchor="ctr"/>
            <a:lstStyle/>
            <a:p>
              <a:pPr marL="0" marR="0" algn="just">
                <a:lnSpc>
                  <a:spcPct val="120000"/>
                </a:lnSpc>
                <a:spcBef>
                  <a:spcPts val="0"/>
                </a:spcBef>
                <a:spcAft>
                  <a:spcPts val="0"/>
                </a:spcAft>
              </a:pPr>
              <a:r>
                <a:rPr lang="nl-NL" sz="5400" dirty="0">
                  <a:solidFill>
                    <a:srgbClr val="FF0000"/>
                  </a:solidFill>
                  <a:effectLst/>
                  <a:latin typeface="Cambria" panose="02040503050406030204" pitchFamily="18" charset="0"/>
                  <a:ea typeface="Cambria" panose="02040503050406030204" pitchFamily="18" charset="0"/>
                </a:rPr>
                <a:t>   Môi trường sống ở nước ta hiện nay đang gặp phải vấn đề ô nhiễm, việc ô nhiễm môi trường gây tác hại xấu đến sức khỏe con người.</a:t>
              </a:r>
              <a:endParaRPr lang="en-US" sz="54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0596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15">
            <a:extLst>
              <a:ext uri="{FF2B5EF4-FFF2-40B4-BE49-F238E27FC236}">
                <a16:creationId xmlns:a16="http://schemas.microsoft.com/office/drawing/2014/main"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9">
            <a:extLst>
              <a:ext uri="{FF2B5EF4-FFF2-40B4-BE49-F238E27FC236}">
                <a16:creationId xmlns:a16="http://schemas.microsoft.com/office/drawing/2014/main"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20">
            <a:extLst>
              <a:ext uri="{FF2B5EF4-FFF2-40B4-BE49-F238E27FC236}">
                <a16:creationId xmlns:a16="http://schemas.microsoft.com/office/drawing/2014/main"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7">
            <a:extLst>
              <a:ext uri="{FF2B5EF4-FFF2-40B4-BE49-F238E27FC236}">
                <a16:creationId xmlns:a16="http://schemas.microsoft.com/office/drawing/2014/main" id="{198920B5-10BF-D35C-0679-026944150DF3}"/>
              </a:ext>
            </a:extLst>
          </p:cNvPr>
          <p:cNvGrpSpPr/>
          <p:nvPr/>
        </p:nvGrpSpPr>
        <p:grpSpPr>
          <a:xfrm>
            <a:off x="2842546" y="1943773"/>
            <a:ext cx="14378654" cy="2971128"/>
            <a:chOff x="0" y="0"/>
            <a:chExt cx="4002211" cy="1956034"/>
          </a:xfrm>
        </p:grpSpPr>
        <p:sp>
          <p:nvSpPr>
            <p:cNvPr id="3" name="Freeform 8">
              <a:extLst>
                <a:ext uri="{FF2B5EF4-FFF2-40B4-BE49-F238E27FC236}">
                  <a16:creationId xmlns:a16="http://schemas.microsoft.com/office/drawing/2014/main" id="{C4E5958D-8FCF-3536-F8CA-ED4C65B038F7}"/>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9">
              <a:extLst>
                <a:ext uri="{FF2B5EF4-FFF2-40B4-BE49-F238E27FC236}">
                  <a16:creationId xmlns:a16="http://schemas.microsoft.com/office/drawing/2014/main" id="{7B0BCB67-4868-754B-5951-CF28F16158F4}"/>
                </a:ext>
              </a:extLst>
            </p:cNvPr>
            <p:cNvSpPr txBox="1"/>
            <p:nvPr/>
          </p:nvSpPr>
          <p:spPr>
            <a:xfrm>
              <a:off x="0" y="-38100"/>
              <a:ext cx="4002211" cy="1994134"/>
            </a:xfrm>
            <a:prstGeom prst="rect">
              <a:avLst/>
            </a:prstGeom>
          </p:spPr>
          <p:txBody>
            <a:bodyPr lIns="43093" tIns="43093" rIns="43093" bIns="43093" rtlCol="0" anchor="ctr"/>
            <a:lstStyle/>
            <a:p>
              <a:pPr marL="0" marR="0" lvl="0" indent="0" algn="ctr" defTabSz="914400" rtl="0" eaLnBrk="1" fontAlgn="auto" latinLnBrk="0" hangingPunct="1">
                <a:lnSpc>
                  <a:spcPts val="26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10">
            <a:extLst>
              <a:ext uri="{FF2B5EF4-FFF2-40B4-BE49-F238E27FC236}">
                <a16:creationId xmlns:a16="http://schemas.microsoft.com/office/drawing/2014/main" id="{A630E03C-DC7C-8FA9-16FF-78ADC76B0C7E}"/>
              </a:ext>
            </a:extLst>
          </p:cNvPr>
          <p:cNvSpPr/>
          <p:nvPr/>
        </p:nvSpPr>
        <p:spPr>
          <a:xfrm rot="-1507447">
            <a:off x="2582449" y="2290437"/>
            <a:ext cx="2081881" cy="502254"/>
          </a:xfrm>
          <a:custGeom>
            <a:avLst/>
            <a:gdLst/>
            <a:ahLst/>
            <a:cxnLst/>
            <a:rect l="l" t="t" r="r" b="b"/>
            <a:pathLst>
              <a:path w="2081881" h="502254">
                <a:moveTo>
                  <a:pt x="0" y="0"/>
                </a:moveTo>
                <a:lnTo>
                  <a:pt x="2081881" y="0"/>
                </a:lnTo>
                <a:lnTo>
                  <a:pt x="2081881" y="502253"/>
                </a:lnTo>
                <a:lnTo>
                  <a:pt x="0" y="502253"/>
                </a:lnTo>
                <a:lnTo>
                  <a:pt x="0" y="0"/>
                </a:lnTo>
                <a:close/>
              </a:path>
            </a:pathLst>
          </a:custGeom>
          <a:blipFill>
            <a:blip r:embed="rId5">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26">
            <a:extLst>
              <a:ext uri="{FF2B5EF4-FFF2-40B4-BE49-F238E27FC236}">
                <a16:creationId xmlns:a16="http://schemas.microsoft.com/office/drawing/2014/main" id="{5B07A719-AB1D-7E07-FC68-37177F10C6AD}"/>
              </a:ext>
            </a:extLst>
          </p:cNvPr>
          <p:cNvSpPr txBox="1"/>
          <p:nvPr/>
        </p:nvSpPr>
        <p:spPr>
          <a:xfrm>
            <a:off x="3581400" y="2400300"/>
            <a:ext cx="13563600" cy="1846659"/>
          </a:xfrm>
          <a:prstGeom prst="rect">
            <a:avLst/>
          </a:prstGeom>
        </p:spPr>
        <p:txBody>
          <a:bodyPr wrap="square" lIns="0" tIns="0" rIns="0" bIns="0" rtlCol="0" anchor="t">
            <a:spAutoFit/>
          </a:bodyPr>
          <a:lstStyle/>
          <a:p>
            <a:pPr lvl="0" algn="ctr">
              <a:spcBef>
                <a:spcPct val="0"/>
              </a:spcBef>
            </a:pPr>
            <a:r>
              <a:rPr lang="vi-VN" sz="6000" b="1" dirty="0">
                <a:solidFill>
                  <a:srgbClr val="000000"/>
                </a:solidFill>
                <a:latin typeface="Cambria" panose="02040503050406030204" pitchFamily="18" charset="0"/>
                <a:ea typeface="Cambria" panose="02040503050406030204" pitchFamily="18" charset="0"/>
              </a:rPr>
              <a:t>Theo em, Vì sao chúng ta cần bảo vệ môi trường sống?</a:t>
            </a:r>
            <a:endPar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8" name="Group 37">
            <a:extLst>
              <a:ext uri="{FF2B5EF4-FFF2-40B4-BE49-F238E27FC236}">
                <a16:creationId xmlns:a16="http://schemas.microsoft.com/office/drawing/2014/main" id="{A2C355B8-2833-F235-42EA-E0C73A08E831}"/>
              </a:ext>
            </a:extLst>
          </p:cNvPr>
          <p:cNvGrpSpPr/>
          <p:nvPr/>
        </p:nvGrpSpPr>
        <p:grpSpPr>
          <a:xfrm>
            <a:off x="5181600" y="4686300"/>
            <a:ext cx="11887200" cy="5715000"/>
            <a:chOff x="0" y="-50339"/>
            <a:chExt cx="3612726" cy="328688"/>
          </a:xfrm>
        </p:grpSpPr>
        <p:sp>
          <p:nvSpPr>
            <p:cNvPr id="9" name="Freeform 38">
              <a:extLst>
                <a:ext uri="{FF2B5EF4-FFF2-40B4-BE49-F238E27FC236}">
                  <a16:creationId xmlns:a16="http://schemas.microsoft.com/office/drawing/2014/main" id="{1AE5E670-92E3-5ACF-9CDA-6F6BAB3A8B7A}"/>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39">
              <a:extLst>
                <a:ext uri="{FF2B5EF4-FFF2-40B4-BE49-F238E27FC236}">
                  <a16:creationId xmlns:a16="http://schemas.microsoft.com/office/drawing/2014/main" id="{F15CF566-3A75-704D-9EDC-D61DCD9443C6}"/>
                </a:ext>
              </a:extLst>
            </p:cNvPr>
            <p:cNvSpPr txBox="1"/>
            <p:nvPr/>
          </p:nvSpPr>
          <p:spPr>
            <a:xfrm>
              <a:off x="0" y="-50339"/>
              <a:ext cx="3612726" cy="328688"/>
            </a:xfrm>
            <a:prstGeom prst="rect">
              <a:avLst/>
            </a:prstGeom>
          </p:spPr>
          <p:txBody>
            <a:bodyPr lIns="50800" tIns="50800" rIns="50800" bIns="50800"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Phải bảo vệ môi trường sống, vì đó là điều kiện tồn tại của con người.</a:t>
              </a:r>
              <a:endParaRPr kumimoji="0" lang="en-US"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5728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439</Words>
  <Application>Microsoft Office PowerPoint</Application>
  <PresentationFormat>Custom</PresentationFormat>
  <Paragraphs>25</Paragraphs>
  <Slides>14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Calibri Light</vt:lpstr>
      <vt:lpstr>Cambria</vt:lpstr>
      <vt:lpstr>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Administrator</cp:lastModifiedBy>
  <cp:revision>50</cp:revision>
  <dcterms:created xsi:type="dcterms:W3CDTF">2006-08-16T00:00:00Z</dcterms:created>
  <dcterms:modified xsi:type="dcterms:W3CDTF">2025-12-24T04:00:17Z</dcterms:modified>
  <dc:identifier>DAGR2Yeb-4Y</dc:identifier>
</cp:coreProperties>
</file>