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8"/>
  </p:notesMasterIdLst>
  <p:sldIdLst>
    <p:sldId id="371" r:id="rId2"/>
    <p:sldId id="386" r:id="rId3"/>
    <p:sldId id="372" r:id="rId4"/>
    <p:sldId id="373" r:id="rId5"/>
    <p:sldId id="375" r:id="rId6"/>
    <p:sldId id="377" r:id="rId7"/>
  </p:sldIdLst>
  <p:sldSz cx="6858000" cy="5143500"/>
  <p:notesSz cx="6858000" cy="9144000"/>
  <p:embeddedFontLst>
    <p:embeddedFont>
      <p:font typeface="HP001 4 hàng" panose="020B0603050302020204" pitchFamily="34" charset="0"/>
      <p:regular r:id="rId9"/>
      <p:bold r:id="rId10"/>
    </p:embeddedFont>
    <p:embeddedFont>
      <p:font typeface="HP001 5 hàng" panose="020B0603050302020204" pitchFamily="34" charset="0"/>
      <p:regular r:id="rId11"/>
      <p:bold r:id="rId12"/>
    </p:embeddedFont>
    <p:embeddedFont>
      <p:font typeface="Kalam" panose="020B0604020202020204" charset="0"/>
      <p:regular r:id="rId13"/>
      <p:bold r:id="rId14"/>
    </p:embeddedFont>
    <p:embeddedFont>
      <p:font typeface="Montserrat" panose="00000500000000000000" pitchFamily="2" charset="0"/>
      <p:regular r:id="rId15"/>
    </p:embeddedFont>
    <p:embeddedFont>
      <p:font typeface="UTM Avo" panose="02040603050506020204" pitchFamily="18" charset="0"/>
      <p:regular r:id="rId16"/>
      <p:bold r:id="rId17"/>
      <p:italic r:id="rId18"/>
      <p:boldItalic r:id="rId19"/>
    </p:embeddedFont>
    <p:embeddedFont>
      <p:font typeface="UTM Cookies" panose="02040603050506020204" pitchFamily="18"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000000"/>
    <a:srgbClr val="CC7500"/>
    <a:srgbClr val="1E5CC1"/>
    <a:srgbClr val="FB5B53"/>
    <a:srgbClr val="FB4C43"/>
    <a:srgbClr val="6FC9C7"/>
    <a:srgbClr val="FFCC00"/>
    <a:srgbClr val="B7D574"/>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8" autoAdjust="0"/>
  </p:normalViewPr>
  <p:slideViewPr>
    <p:cSldViewPr snapToGrid="0">
      <p:cViewPr varScale="1">
        <p:scale>
          <a:sx n="102" d="100"/>
          <a:sy n="102" d="100"/>
        </p:scale>
        <p:origin x="1632" y="77"/>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6" name="Picture 25">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a:solidFill>
                    <a:srgbClr val="17479D"/>
                  </a:solidFill>
                  <a:latin typeface="UTM Avo" panose="02040603050506020204" pitchFamily="18" charset="0"/>
                </a:rPr>
                <a:t>VIẾT</a:t>
              </a:r>
            </a:p>
          </p:txBody>
        </p:sp>
        <p:sp>
          <p:nvSpPr>
            <p:cNvPr id="28" name="TextBox 27">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a:solidFill>
                    <a:schemeClr val="accent1">
                      <a:lumMod val="50000"/>
                    </a:schemeClr>
                  </a:solidFill>
                  <a:latin typeface="UTM Avo" panose="02040603050506020204" pitchFamily="18" charset="0"/>
                </a:rPr>
                <a:t>3</a:t>
              </a:r>
            </a:p>
          </p:txBody>
        </p:sp>
      </p:grpSp>
      <p:pic>
        <p:nvPicPr>
          <p:cNvPr id="29"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17816FD-9AC0-4D9F-95CF-E65FBC4086FF}"/>
              </a:ext>
            </a:extLst>
          </p:cNvPr>
          <p:cNvGrpSpPr/>
          <p:nvPr/>
        </p:nvGrpSpPr>
        <p:grpSpPr>
          <a:xfrm>
            <a:off x="326410" y="623829"/>
            <a:ext cx="1963303" cy="584775"/>
            <a:chOff x="337445" y="617893"/>
            <a:chExt cx="1963303" cy="584775"/>
          </a:xfrm>
        </p:grpSpPr>
        <p:sp>
          <p:nvSpPr>
            <p:cNvPr id="10" name="TextBox 9">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11 </a:t>
              </a:r>
            </a:p>
          </p:txBody>
        </p:sp>
        <p:sp>
          <p:nvSpPr>
            <p:cNvPr id="11" name="TextBox 10">
              <a:extLst>
                <a:ext uri="{FF2B5EF4-FFF2-40B4-BE49-F238E27FC236}">
                  <a16:creationId xmlns:a16="http://schemas.microsoft.com/office/drawing/2014/main" id="{31A601FE-6892-4EC6-ACDD-75D395FCC956}"/>
                </a:ext>
              </a:extLst>
            </p:cNvPr>
            <p:cNvSpPr txBox="1"/>
            <p:nvPr/>
          </p:nvSpPr>
          <p:spPr>
            <a:xfrm>
              <a:off x="337445" y="617893"/>
              <a:ext cx="1689203"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11</a:t>
              </a:r>
            </a:p>
          </p:txBody>
        </p:sp>
      </p:grpSp>
      <p:sp>
        <p:nvSpPr>
          <p:cNvPr id="12" name="TextBox 11"/>
          <p:cNvSpPr txBox="1"/>
          <p:nvPr/>
        </p:nvSpPr>
        <p:spPr>
          <a:xfrm>
            <a:off x="1674447" y="508897"/>
            <a:ext cx="4586233"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SỰ TÍCH CÂY THÌA LÀ</a:t>
            </a:r>
          </a:p>
        </p:txBody>
      </p:sp>
      <p:sp>
        <p:nvSpPr>
          <p:cNvPr id="13"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725;p64"/>
          <p:cNvGrpSpPr/>
          <p:nvPr/>
        </p:nvGrpSpPr>
        <p:grpSpPr>
          <a:xfrm rot="-1723955">
            <a:off x="1087919" y="406428"/>
            <a:ext cx="222757" cy="246344"/>
            <a:chOff x="5414907" y="2017485"/>
            <a:chExt cx="220338" cy="243702"/>
          </a:xfrm>
        </p:grpSpPr>
        <p:sp>
          <p:nvSpPr>
            <p:cNvPr id="17"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1725;p64"/>
          <p:cNvGrpSpPr/>
          <p:nvPr/>
        </p:nvGrpSpPr>
        <p:grpSpPr>
          <a:xfrm rot="6447076">
            <a:off x="1019839" y="1209110"/>
            <a:ext cx="272654" cy="312812"/>
            <a:chOff x="5365548" y="2017485"/>
            <a:chExt cx="269696" cy="309455"/>
          </a:xfrm>
        </p:grpSpPr>
        <p:sp>
          <p:nvSpPr>
            <p:cNvPr id="22"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810" y="892366"/>
            <a:ext cx="5721519" cy="3631763"/>
          </a:xfrm>
          <a:prstGeom prst="rect">
            <a:avLst/>
          </a:prstGeom>
          <a:noFill/>
        </p:spPr>
        <p:txBody>
          <a:bodyPr wrap="square" rtlCol="0">
            <a:spAutoFit/>
          </a:bodyPr>
          <a:lstStyle/>
          <a:p>
            <a:pPr algn="ctr"/>
            <a:r>
              <a:rPr lang="en-US" sz="1800" b="1" dirty="0">
                <a:latin typeface="Times New Roman" pitchFamily="18" charset="0"/>
                <a:cs typeface="Times New Roman" pitchFamily="18" charset="0"/>
              </a:rPr>
              <a:t>YÊU CẦU CẦN ĐẠT:</a:t>
            </a:r>
            <a:endParaRPr lang="vi-VN"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 Biết viết chữ viết hoa V cỡ vừa và cỡ nhỏ;</a:t>
            </a:r>
          </a:p>
          <a:p>
            <a:r>
              <a:rPr lang="vi-VN" sz="1800" dirty="0">
                <a:latin typeface="Times New Roman" pitchFamily="18" charset="0"/>
                <a:cs typeface="Times New Roman" pitchFamily="18" charset="0"/>
              </a:rPr>
              <a:t>- Biết viết câu ứng dụng:</a:t>
            </a:r>
            <a:r>
              <a:rPr lang="vi-VN" sz="1800" i="1" dirty="0">
                <a:latin typeface="Times New Roman" pitchFamily="18" charset="0"/>
                <a:cs typeface="Times New Roman" pitchFamily="18" charset="0"/>
              </a:rPr>
              <a:t> Vườn cây quanh năm xanh tốt.</a:t>
            </a:r>
            <a:endParaRPr lang="vi-VN"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 HS nêu được cấu tạo, quy trình viết chữ hoa V. Nêu được cách nối nét giữa chữ viết hoa với chữ viết thường trong chữ ghi tiếng, nêu được khoảng cách giữa các con chữ, cánh đánh dấu thanh…. </a:t>
            </a:r>
          </a:p>
          <a:p>
            <a:r>
              <a:rPr lang="vi-VN" sz="1800" dirty="0">
                <a:latin typeface="Times New Roman" pitchFamily="18" charset="0"/>
                <a:cs typeface="Times New Roman" pitchFamily="18" charset="0"/>
              </a:rPr>
              <a:t>- Cảm nhận được cái hay về từ ngữ và hiểu được ý nghĩa câu ứng dụng.</a:t>
            </a:r>
          </a:p>
          <a:p>
            <a:r>
              <a:rPr lang="vi-VN" sz="1800" dirty="0">
                <a:latin typeface="Times New Roman" pitchFamily="18" charset="0"/>
                <a:cs typeface="Times New Roman" pitchFamily="18" charset="0"/>
              </a:rPr>
              <a:t>- Giáo dục học sinh có trách nhiệm. Có ý thức viết bài cẩn thận, sạch sẽ và có ý thức thẩm mỹ khi viết chữ.</a:t>
            </a:r>
          </a:p>
          <a:p>
            <a:r>
              <a:rPr lang="vi-VN" sz="1800" dirty="0">
                <a:latin typeface="Times New Roman" pitchFamily="18" charset="0"/>
                <a:cs typeface="Times New Roman" pitchFamily="18" charset="0"/>
              </a:rPr>
              <a:t>- HS chăm chú, hứng thú với bài học.      </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3413" y="399022"/>
            <a:ext cx="4606999" cy="923330"/>
          </a:xfrm>
          <a:prstGeom prst="rect">
            <a:avLst/>
          </a:prstGeom>
          <a:noFill/>
        </p:spPr>
        <p:txBody>
          <a:bodyPr wrap="square" rtlCol="0">
            <a:spAutoFit/>
          </a:bodyPr>
          <a:lstStyle/>
          <a:p>
            <a:pPr algn="ctr"/>
            <a:r>
              <a:rPr lang="en-US" sz="4000" dirty="0">
                <a:ln>
                  <a:solidFill>
                    <a:schemeClr val="bg1">
                      <a:lumMod val="25000"/>
                    </a:schemeClr>
                  </a:solidFill>
                </a:ln>
                <a:solidFill>
                  <a:schemeClr val="accent1">
                    <a:lumMod val="20000"/>
                    <a:lumOff val="80000"/>
                  </a:schemeClr>
                </a:solidFill>
                <a:latin typeface="UTM Cookies" panose="02040603050506020204" pitchFamily="18" charset="0"/>
              </a:rPr>
              <a:t>CHỮ HOA </a:t>
            </a:r>
            <a:r>
              <a:rPr lang="en-US" sz="5400" dirty="0">
                <a:solidFill>
                  <a:schemeClr val="accent1">
                    <a:lumMod val="20000"/>
                    <a:lumOff val="80000"/>
                  </a:schemeClr>
                </a:solidFill>
                <a:latin typeface="HP001 5 hàng" panose="020B0603050302020204" pitchFamily="34" charset="0"/>
              </a:rPr>
              <a:t>V</a:t>
            </a:r>
            <a:r>
              <a:rPr lang="en-US" sz="4000" dirty="0">
                <a:ln>
                  <a:solidFill>
                    <a:schemeClr val="bg1">
                      <a:lumMod val="25000"/>
                    </a:schemeClr>
                  </a:solidFill>
                </a:ln>
                <a:solidFill>
                  <a:schemeClr val="accent1">
                    <a:lumMod val="20000"/>
                    <a:lumOff val="80000"/>
                  </a:schemeClr>
                </a:solidFill>
                <a:latin typeface="UTM Cookies" panose="02040603050506020204" pitchFamily="18" charset="0"/>
              </a:rPr>
              <a:t> </a:t>
            </a:r>
          </a:p>
        </p:txBody>
      </p:sp>
      <p:sp>
        <p:nvSpPr>
          <p:cNvPr id="3" name="TextBox 2">
            <a:extLst>
              <a:ext uri="{FF2B5EF4-FFF2-40B4-BE49-F238E27FC236}">
                <a16:creationId xmlns:a16="http://schemas.microsoft.com/office/drawing/2014/main" id="{90495074-CD09-4CB2-8F23-DB3380F67003}"/>
              </a:ext>
            </a:extLst>
          </p:cNvPr>
          <p:cNvSpPr txBox="1"/>
          <p:nvPr/>
        </p:nvSpPr>
        <p:spPr>
          <a:xfrm>
            <a:off x="2695608" y="1657368"/>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dirty="0">
                <a:solidFill>
                  <a:schemeClr val="accent1">
                    <a:lumMod val="50000"/>
                  </a:schemeClr>
                </a:solidFill>
                <a:latin typeface="HP001 5 hàng" panose="020B0603050302020204" pitchFamily="34" charset="0"/>
              </a:rPr>
              <a:t>V</a:t>
            </a:r>
            <a:endParaRPr lang="en-US" sz="2000" b="1" dirty="0">
              <a:solidFill>
                <a:schemeClr val="accent1">
                  <a:lumMod val="50000"/>
                </a:schemeClr>
              </a:solidFill>
              <a:latin typeface="UTM Avo" panose="02040603050506020204" pitchFamily="18" charset="0"/>
            </a:endParaRPr>
          </a:p>
        </p:txBody>
      </p:sp>
      <p:pic>
        <p:nvPicPr>
          <p:cNvPr id="4" name="Picture 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408718" y="389389"/>
            <a:ext cx="1198883" cy="1174001"/>
          </a:xfrm>
          <a:prstGeom prst="ellipse">
            <a:avLst/>
          </a:prstGeom>
          <a:effectLst>
            <a:glow rad="101600">
              <a:srgbClr val="92D050">
                <a:alpha val="60000"/>
              </a:srgbClr>
            </a:glow>
          </a:effectLst>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586" r="11567" b="6918"/>
          <a:stretch/>
        </p:blipFill>
        <p:spPr>
          <a:xfrm>
            <a:off x="1535795" y="1537100"/>
            <a:ext cx="2641881" cy="314259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1542" t="23444" r="11580" b="23222"/>
          <a:stretch/>
        </p:blipFill>
        <p:spPr>
          <a:xfrm>
            <a:off x="4177677" y="3062221"/>
            <a:ext cx="1676586" cy="1645071"/>
          </a:xfrm>
          <a:prstGeom prst="rect">
            <a:avLst/>
          </a:prstGeom>
        </p:spPr>
      </p:pic>
    </p:spTree>
    <p:extLst>
      <p:ext uri="{BB962C8B-B14F-4D97-AF65-F5344CB8AC3E}">
        <p14:creationId xmlns:p14="http://schemas.microsoft.com/office/powerpoint/2010/main" val="333472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95074-CD09-4CB2-8F23-DB3380F67003}"/>
              </a:ext>
            </a:extLst>
          </p:cNvPr>
          <p:cNvSpPr txBox="1"/>
          <p:nvPr/>
        </p:nvSpPr>
        <p:spPr>
          <a:xfrm>
            <a:off x="717269" y="362531"/>
            <a:ext cx="5365827" cy="923330"/>
          </a:xfrm>
          <a:prstGeom prst="rect">
            <a:avLst/>
          </a:prstGeom>
          <a:noFill/>
        </p:spPr>
        <p:txBody>
          <a:bodyPr wrap="square" rtlCol="0">
            <a:spAutoFit/>
          </a:bodyPr>
          <a:lstStyle/>
          <a:p>
            <a:pPr algn="ctr">
              <a:lnSpc>
                <a:spcPct val="150000"/>
              </a:lnSpc>
            </a:pP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chữ</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hoa</a:t>
            </a:r>
            <a:r>
              <a:rPr lang="en-US" sz="2400" b="1" dirty="0">
                <a:solidFill>
                  <a:schemeClr val="accent1">
                    <a:lumMod val="50000"/>
                  </a:schemeClr>
                </a:solidFill>
                <a:latin typeface="UTM Avo" panose="02040603050506020204" pitchFamily="18" charset="0"/>
              </a:rPr>
              <a:t> </a:t>
            </a:r>
            <a:r>
              <a:rPr lang="en-US" sz="3600" dirty="0">
                <a:solidFill>
                  <a:schemeClr val="accent1">
                    <a:lumMod val="50000"/>
                  </a:schemeClr>
                </a:solidFill>
                <a:latin typeface="HP001 5 hàng" panose="020B0603050302020204" pitchFamily="34" charset="0"/>
              </a:rPr>
              <a:t>V </a:t>
            </a:r>
            <a:r>
              <a:rPr lang="en-US" sz="2400" dirty="0">
                <a:solidFill>
                  <a:schemeClr val="accent1">
                    <a:lumMod val="50000"/>
                  </a:schemeClr>
                </a:solidFill>
                <a:latin typeface="UTM Avo" panose="02040603050506020204" pitchFamily="18" charset="0"/>
              </a:rPr>
              <a:t>(</a:t>
            </a:r>
            <a:r>
              <a:rPr lang="en-US" sz="2400" dirty="0" err="1">
                <a:solidFill>
                  <a:schemeClr val="accent1">
                    <a:lumMod val="50000"/>
                  </a:schemeClr>
                </a:solidFill>
                <a:latin typeface="UTM Avo" panose="02040603050506020204" pitchFamily="18" charset="0"/>
              </a:rPr>
              <a:t>Cỡ</a:t>
            </a:r>
            <a:r>
              <a:rPr lang="en-US" sz="2400" dirty="0">
                <a:solidFill>
                  <a:schemeClr val="accent1">
                    <a:lumMod val="50000"/>
                  </a:schemeClr>
                </a:solidFill>
                <a:latin typeface="UTM Avo" panose="02040603050506020204" pitchFamily="18" charset="0"/>
              </a:rPr>
              <a:t> </a:t>
            </a:r>
            <a:r>
              <a:rPr lang="en-US" sz="2400" dirty="0" err="1">
                <a:solidFill>
                  <a:schemeClr val="accent1">
                    <a:lumMod val="50000"/>
                  </a:schemeClr>
                </a:solidFill>
                <a:latin typeface="UTM Avo" panose="02040603050506020204" pitchFamily="18" charset="0"/>
              </a:rPr>
              <a:t>vừa</a:t>
            </a:r>
            <a:r>
              <a:rPr lang="en-US" sz="2400" dirty="0">
                <a:solidFill>
                  <a:schemeClr val="accent1">
                    <a:lumMod val="50000"/>
                  </a:schemeClr>
                </a:solidFill>
                <a:latin typeface="UTM Avo" panose="02040603050506020204" pitchFamily="18" charset="0"/>
              </a:rPr>
              <a:t>)</a:t>
            </a:r>
            <a:endParaRPr lang="en-US" sz="1600" b="1" dirty="0">
              <a:solidFill>
                <a:schemeClr val="accent1">
                  <a:lumMod val="50000"/>
                </a:schemeClr>
              </a:solidFill>
              <a:latin typeface="UTM Avo" panose="02040603050506020204" pitchFamily="18" charset="0"/>
            </a:endParaRPr>
          </a:p>
        </p:txBody>
      </p:sp>
      <p:pic>
        <p:nvPicPr>
          <p:cNvPr id="4" name="videoplayback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lum bright="-20000" contrast="40000"/>
          </a:blip>
          <a:stretch>
            <a:fillRect/>
          </a:stretch>
        </p:blipFill>
        <p:spPr>
          <a:xfrm>
            <a:off x="913828" y="1534510"/>
            <a:ext cx="4727212" cy="3030265"/>
          </a:xfrm>
          <a:prstGeom prst="rect">
            <a:avLst/>
          </a:prstGeom>
        </p:spPr>
      </p:pic>
    </p:spTree>
    <p:extLst>
      <p:ext uri="{BB962C8B-B14F-4D97-AF65-F5344CB8AC3E}">
        <p14:creationId xmlns:p14="http://schemas.microsoft.com/office/powerpoint/2010/main" val="25349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6C3BB7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327" t="3148" r="9588" b="15346"/>
          <a:stretch/>
        </p:blipFill>
        <p:spPr>
          <a:xfrm>
            <a:off x="1634443" y="1166648"/>
            <a:ext cx="3817805" cy="3636580"/>
          </a:xfrm>
          <a:prstGeom prst="rect">
            <a:avLst/>
          </a:prstGeom>
        </p:spPr>
      </p:pic>
      <p:sp>
        <p:nvSpPr>
          <p:cNvPr id="2" name="TextBox 1">
            <a:extLst>
              <a:ext uri="{FF2B5EF4-FFF2-40B4-BE49-F238E27FC236}">
                <a16:creationId xmlns:a16="http://schemas.microsoft.com/office/drawing/2014/main" id="{90495074-CD09-4CB2-8F23-DB3380F67003}"/>
              </a:ext>
            </a:extLst>
          </p:cNvPr>
          <p:cNvSpPr txBox="1"/>
          <p:nvPr/>
        </p:nvSpPr>
        <p:spPr>
          <a:xfrm>
            <a:off x="717269" y="362531"/>
            <a:ext cx="5365827" cy="923330"/>
          </a:xfrm>
          <a:prstGeom prst="rect">
            <a:avLst/>
          </a:prstGeom>
          <a:noFill/>
        </p:spPr>
        <p:txBody>
          <a:bodyPr wrap="square" rtlCol="0">
            <a:spAutoFit/>
          </a:bodyPr>
          <a:lstStyle/>
          <a:p>
            <a:pPr algn="ctr">
              <a:lnSpc>
                <a:spcPct val="150000"/>
              </a:lnSpc>
            </a:pP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chữ</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hoa</a:t>
            </a:r>
            <a:r>
              <a:rPr lang="en-US" sz="2400" b="1" dirty="0">
                <a:solidFill>
                  <a:schemeClr val="accent1">
                    <a:lumMod val="50000"/>
                  </a:schemeClr>
                </a:solidFill>
                <a:latin typeface="UTM Avo" panose="02040603050506020204" pitchFamily="18" charset="0"/>
              </a:rPr>
              <a:t> </a:t>
            </a:r>
            <a:r>
              <a:rPr lang="en-US" sz="3600" dirty="0">
                <a:solidFill>
                  <a:schemeClr val="accent1">
                    <a:lumMod val="50000"/>
                  </a:schemeClr>
                </a:solidFill>
                <a:latin typeface="HP001 5 hàng" panose="020B0603050302020204" pitchFamily="34" charset="0"/>
              </a:rPr>
              <a:t>V </a:t>
            </a:r>
            <a:r>
              <a:rPr lang="en-US" sz="2400" dirty="0">
                <a:solidFill>
                  <a:schemeClr val="accent1">
                    <a:lumMod val="50000"/>
                  </a:schemeClr>
                </a:solidFill>
                <a:latin typeface="UTM Avo" panose="02040603050506020204" pitchFamily="18" charset="0"/>
              </a:rPr>
              <a:t>(</a:t>
            </a:r>
            <a:r>
              <a:rPr lang="en-US" sz="2400" dirty="0" err="1">
                <a:solidFill>
                  <a:schemeClr val="accent1">
                    <a:lumMod val="50000"/>
                  </a:schemeClr>
                </a:solidFill>
                <a:latin typeface="UTM Avo" panose="02040603050506020204" pitchFamily="18" charset="0"/>
              </a:rPr>
              <a:t>Cỡ</a:t>
            </a:r>
            <a:r>
              <a:rPr lang="en-US" sz="2400" dirty="0">
                <a:solidFill>
                  <a:schemeClr val="accent1">
                    <a:lumMod val="50000"/>
                  </a:schemeClr>
                </a:solidFill>
                <a:latin typeface="UTM Avo" panose="02040603050506020204" pitchFamily="18" charset="0"/>
              </a:rPr>
              <a:t> </a:t>
            </a:r>
            <a:r>
              <a:rPr lang="en-US" sz="2400" dirty="0" err="1">
                <a:solidFill>
                  <a:schemeClr val="accent1">
                    <a:lumMod val="50000"/>
                  </a:schemeClr>
                </a:solidFill>
                <a:latin typeface="UTM Avo" panose="02040603050506020204" pitchFamily="18" charset="0"/>
              </a:rPr>
              <a:t>nhỏ</a:t>
            </a:r>
            <a:r>
              <a:rPr lang="en-US" sz="2400" dirty="0">
                <a:solidFill>
                  <a:schemeClr val="accent1">
                    <a:lumMod val="50000"/>
                  </a:schemeClr>
                </a:solidFill>
                <a:latin typeface="UTM Avo" panose="02040603050506020204" pitchFamily="18" charset="0"/>
              </a:rPr>
              <a:t>)</a:t>
            </a:r>
            <a:endParaRPr lang="en-US" sz="1600" b="1" dirty="0">
              <a:solidFill>
                <a:schemeClr val="accent1">
                  <a:lumMod val="50000"/>
                </a:schemeClr>
              </a:solidFill>
              <a:latin typeface="UTM Avo" panose="02040603050506020204" pitchFamily="18" charset="0"/>
            </a:endParaRPr>
          </a:p>
        </p:txBody>
      </p:sp>
      <p:sp>
        <p:nvSpPr>
          <p:cNvPr id="8" name="Rectangle 7"/>
          <p:cNvSpPr/>
          <p:nvPr/>
        </p:nvSpPr>
        <p:spPr>
          <a:xfrm>
            <a:off x="2221683" y="1066800"/>
            <a:ext cx="1996190" cy="21906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03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8"/>
            </p:par>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3"/>
                                        </p:tgtEl>
                                      </p:cBhvr>
                                    </p:cmd>
                                  </p:childTnLst>
                                </p:cTn>
                              </p:par>
                            </p:childTnLst>
                          </p:cTn>
                        </p:par>
                      </p:childTnLst>
                    </p:cTn>
                  </p:par>
                </p:childTnLst>
              </p:cTn>
              <p:nextCondLst>
                <p:cond evt="onClick" delay="0">
                  <p:tgtEl>
                    <p:spTgt spid="3"/>
                  </p:tgtEl>
                </p:cond>
              </p:nextCondLst>
            </p:seq>
            <p:video>
              <p:cMediaNode vol="80000">
                <p:cTn id="14" fill="hold" display="0">
                  <p:stCondLst>
                    <p:cond delay="indefinite"/>
                  </p:stCondLst>
                </p:cTn>
                <p:tgtEl>
                  <p:spTgt spid="3"/>
                </p:tgtEl>
              </p:cMediaNode>
            </p:vide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95074-CD09-4CB2-8F23-DB3380F67003}"/>
              </a:ext>
            </a:extLst>
          </p:cNvPr>
          <p:cNvSpPr txBox="1"/>
          <p:nvPr/>
        </p:nvSpPr>
        <p:spPr>
          <a:xfrm>
            <a:off x="821396" y="243626"/>
            <a:ext cx="5365827" cy="574388"/>
          </a:xfrm>
          <a:prstGeom prst="rect">
            <a:avLst/>
          </a:prstGeom>
          <a:noFill/>
        </p:spPr>
        <p:txBody>
          <a:bodyPr wrap="square" rtlCol="0">
            <a:spAutoFit/>
          </a:bodyPr>
          <a:lstStyle/>
          <a:p>
            <a:pPr algn="ctr">
              <a:lnSpc>
                <a:spcPct val="150000"/>
              </a:lnSpc>
            </a:pP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ứng</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grpSp>
        <p:nvGrpSpPr>
          <p:cNvPr id="3" name="Group 2"/>
          <p:cNvGrpSpPr/>
          <p:nvPr/>
        </p:nvGrpSpPr>
        <p:grpSpPr>
          <a:xfrm>
            <a:off x="323531" y="995784"/>
            <a:ext cx="6082781" cy="1408328"/>
            <a:chOff x="1984109" y="992403"/>
            <a:chExt cx="6000857" cy="1345456"/>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355" r="41020" b="32972"/>
            <a:stretch/>
          </p:blipFill>
          <p:spPr>
            <a:xfrm>
              <a:off x="2069497" y="992403"/>
              <a:ext cx="5915469" cy="1289184"/>
            </a:xfrm>
            <a:prstGeom prst="rect">
              <a:avLst/>
            </a:prstGeom>
          </p:spPr>
        </p:pic>
        <p:sp>
          <p:nvSpPr>
            <p:cNvPr id="6" name="Rectangle 5"/>
            <p:cNvSpPr/>
            <p:nvPr/>
          </p:nvSpPr>
          <p:spPr>
            <a:xfrm>
              <a:off x="1984109" y="1308732"/>
              <a:ext cx="5929879" cy="1029127"/>
            </a:xfrm>
            <a:prstGeom prst="rect">
              <a:avLst/>
            </a:prstGeom>
          </p:spPr>
          <p:txBody>
            <a:bodyPr wrap="square">
              <a:spAutoFit/>
            </a:bodyPr>
            <a:lstStyle/>
            <a:p>
              <a:r>
                <a:rPr lang="vi-VN" sz="3200" dirty="0">
                  <a:solidFill>
                    <a:srgbClr val="C00000"/>
                  </a:solidFill>
                  <a:latin typeface="HP001 4 hàng" panose="020B0603050302020204" pitchFamily="34" charset="0"/>
                </a:rPr>
                <a:t> VưŊ cây Ǖ</a:t>
              </a:r>
              <a:r>
                <a:rPr lang="el-GR" sz="3200" dirty="0">
                  <a:solidFill>
                    <a:srgbClr val="C00000"/>
                  </a:solidFill>
                  <a:latin typeface="HP001 4 hàng" panose="020B0603050302020204" pitchFamily="34" charset="0"/>
                </a:rPr>
                <a:t>ί</a:t>
              </a:r>
              <a:r>
                <a:rPr lang="vi-VN" sz="3200" dirty="0">
                  <a:solidFill>
                    <a:srgbClr val="C00000"/>
                  </a:solidFill>
                  <a:latin typeface="HP001 4 hàng" panose="020B0603050302020204" pitchFamily="34" charset="0"/>
                </a:rPr>
                <a:t>a</a:t>
              </a:r>
              <a:r>
                <a:rPr lang="el-GR" sz="3200" dirty="0">
                  <a:solidFill>
                    <a:srgbClr val="C00000"/>
                  </a:solidFill>
                  <a:latin typeface="HP001 4 hàng" panose="020B0603050302020204" pitchFamily="34" charset="0"/>
                </a:rPr>
                <a:t>ζ </a:t>
              </a:r>
              <a:r>
                <a:rPr lang="vi-VN" sz="3200" dirty="0">
                  <a:solidFill>
                    <a:srgbClr val="C00000"/>
                  </a:solidFill>
                  <a:latin typeface="HP001 4 hàng" panose="020B0603050302020204" pitchFamily="34" charset="0"/>
                </a:rPr>
                <a:t>wăm xa</a:t>
              </a:r>
              <a:r>
                <a:rPr lang="el-GR" sz="3200" dirty="0">
                  <a:solidFill>
                    <a:srgbClr val="C00000"/>
                  </a:solidFill>
                  <a:latin typeface="HP001 4 hàng" panose="020B0603050302020204" pitchFamily="34" charset="0"/>
                </a:rPr>
                <a:t>ζ </a:t>
              </a:r>
              <a:r>
                <a:rPr lang="vi-VN" sz="3200" dirty="0">
                  <a:solidFill>
                    <a:srgbClr val="C00000"/>
                  </a:solidFill>
                  <a:latin typeface="HP001 4 hàng" panose="020B0603050302020204" pitchFamily="34" charset="0"/>
                </a:rPr>
                <a:t>Ǉō . </a:t>
              </a:r>
              <a:endParaRPr lang="en-US" sz="3200" dirty="0">
                <a:solidFill>
                  <a:srgbClr val="C00000"/>
                </a:solidFill>
                <a:latin typeface="HP001 4 hàng" panose="020B0603050302020204" pitchFamily="34" charset="0"/>
              </a:endParaRPr>
            </a:p>
          </p:txBody>
        </p:sp>
      </p:grpSp>
      <p:sp>
        <p:nvSpPr>
          <p:cNvPr id="8" name="TextBox 7">
            <a:extLst>
              <a:ext uri="{FF2B5EF4-FFF2-40B4-BE49-F238E27FC236}">
                <a16:creationId xmlns:a16="http://schemas.microsoft.com/office/drawing/2014/main" id="{D5A14ACB-BA2A-42D1-98F7-CA57672DDE68}"/>
              </a:ext>
            </a:extLst>
          </p:cNvPr>
          <p:cNvSpPr txBox="1"/>
          <p:nvPr/>
        </p:nvSpPr>
        <p:spPr>
          <a:xfrm>
            <a:off x="821396" y="2404112"/>
            <a:ext cx="6119826" cy="1938992"/>
          </a:xfrm>
          <a:prstGeom prst="rect">
            <a:avLst/>
          </a:prstGeom>
          <a:noFill/>
        </p:spPr>
        <p:txBody>
          <a:bodyPr wrap="square" rtlCol="0">
            <a:spAutoFit/>
          </a:bodyPr>
          <a:lstStyle/>
          <a:p>
            <a:pPr algn="just">
              <a:lnSpc>
                <a:spcPct val="150000"/>
              </a:lnSpc>
            </a:pPr>
            <a:r>
              <a:rPr lang="vi-VN" sz="1800" dirty="0">
                <a:latin typeface="UTM Avo" panose="02040603050506020204" pitchFamily="18" charset="0"/>
              </a:rPr>
              <a:t>a.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được</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hoa</a:t>
            </a:r>
            <a:r>
              <a:rPr lang="en-US" sz="1800" dirty="0">
                <a:latin typeface="UTM Avo" panose="02040603050506020204" pitchFamily="18" charset="0"/>
              </a:rPr>
              <a:t>? </a:t>
            </a:r>
          </a:p>
          <a:p>
            <a:pPr algn="just">
              <a:lnSpc>
                <a:spcPct val="150000"/>
              </a:lnSpc>
            </a:pPr>
            <a:r>
              <a:rPr lang="en-US" sz="1800" dirty="0">
                <a:solidFill>
                  <a:srgbClr val="C00000"/>
                </a:solidFill>
                <a:latin typeface="UTM Avo" panose="02040603050506020204" pitchFamily="18" charset="0"/>
                <a:sym typeface="Wingdings" panose="05000000000000000000" pitchFamily="2" charset="2"/>
              </a:rPr>
              <a:t>  </a:t>
            </a:r>
            <a:r>
              <a:rPr lang="en-US" sz="1800" dirty="0" err="1">
                <a:solidFill>
                  <a:srgbClr val="C00000"/>
                </a:solidFill>
                <a:latin typeface="UTM Avo" panose="02040603050506020204" pitchFamily="18" charset="0"/>
                <a:sym typeface="Wingdings" panose="05000000000000000000" pitchFamily="2" charset="2"/>
              </a:rPr>
              <a:t>Chữ</a:t>
            </a:r>
            <a:r>
              <a:rPr lang="en-US" sz="1800" dirty="0">
                <a:solidFill>
                  <a:srgbClr val="C00000"/>
                </a:solidFill>
                <a:latin typeface="UTM Avo" panose="02040603050506020204" pitchFamily="18" charset="0"/>
                <a:sym typeface="Wingdings" panose="05000000000000000000" pitchFamily="2" charset="2"/>
              </a:rPr>
              <a:t> </a:t>
            </a:r>
            <a:r>
              <a:rPr lang="en-US" sz="2000" dirty="0">
                <a:solidFill>
                  <a:srgbClr val="C00000"/>
                </a:solidFill>
                <a:latin typeface="HP001 4 hàng" panose="020B0603050302020204" pitchFamily="34" charset="0"/>
                <a:sym typeface="Wingdings" panose="05000000000000000000" pitchFamily="2" charset="2"/>
              </a:rPr>
              <a:t> V</a:t>
            </a:r>
            <a:endParaRPr lang="vi-VN" sz="2000" dirty="0">
              <a:solidFill>
                <a:srgbClr val="C00000"/>
              </a:solidFill>
              <a:latin typeface="HP001 4 hàng" panose="020B0603050302020204" pitchFamily="34" charset="0"/>
            </a:endParaRPr>
          </a:p>
          <a:p>
            <a:pPr algn="just">
              <a:lnSpc>
                <a:spcPct val="150000"/>
              </a:lnSpc>
            </a:pPr>
            <a:r>
              <a:rPr lang="en-US" sz="1800" dirty="0">
                <a:latin typeface="UTM Avo" panose="02040603050506020204" pitchFamily="18" charset="0"/>
              </a:rPr>
              <a:t>b. </a:t>
            </a:r>
            <a:r>
              <a:rPr lang="en-US" sz="1800" dirty="0" err="1">
                <a:latin typeface="UTM Avo" panose="02040603050506020204" pitchFamily="18" charset="0"/>
              </a:rPr>
              <a:t>Những</a:t>
            </a:r>
            <a:r>
              <a:rPr lang="en-US" sz="1800" dirty="0">
                <a:latin typeface="UTM Avo" panose="02040603050506020204" pitchFamily="18" charset="0"/>
              </a:rPr>
              <a:t>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cao</a:t>
            </a:r>
            <a:r>
              <a:rPr lang="en-US" sz="1800" dirty="0">
                <a:latin typeface="UTM Avo" panose="02040603050506020204" pitchFamily="18" charset="0"/>
              </a:rPr>
              <a:t> 2.5 li ?</a:t>
            </a:r>
          </a:p>
          <a:p>
            <a:pPr algn="just">
              <a:lnSpc>
                <a:spcPct val="150000"/>
              </a:lnSpc>
            </a:pPr>
            <a:r>
              <a:rPr lang="en-US" sz="1800" dirty="0">
                <a:solidFill>
                  <a:srgbClr val="C00000"/>
                </a:solidFill>
                <a:latin typeface="UTM Avo" panose="02040603050506020204" pitchFamily="18" charset="0"/>
                <a:sym typeface="Wingdings" panose="05000000000000000000" pitchFamily="2" charset="2"/>
              </a:rPr>
              <a:t> </a:t>
            </a:r>
            <a:r>
              <a:rPr lang="en-US" sz="1800" dirty="0" err="1">
                <a:solidFill>
                  <a:srgbClr val="C00000"/>
                </a:solidFill>
                <a:latin typeface="UTM Avo" panose="02040603050506020204" pitchFamily="18" charset="0"/>
                <a:sym typeface="Wingdings" panose="05000000000000000000" pitchFamily="2" charset="2"/>
              </a:rPr>
              <a:t>Chữ</a:t>
            </a:r>
            <a:r>
              <a:rPr lang="en-US" sz="1800" dirty="0">
                <a:solidFill>
                  <a:srgbClr val="C00000"/>
                </a:solidFill>
                <a:latin typeface="UTM Avo" panose="02040603050506020204" pitchFamily="18" charset="0"/>
                <a:sym typeface="Wingdings" panose="05000000000000000000" pitchFamily="2" charset="2"/>
              </a:rPr>
              <a:t> </a:t>
            </a:r>
            <a:r>
              <a:rPr lang="en-US" sz="2400" dirty="0">
                <a:solidFill>
                  <a:srgbClr val="C00000"/>
                </a:solidFill>
                <a:latin typeface="HP001 4 hàng" panose="020B0603050302020204" pitchFamily="34" charset="0"/>
                <a:sym typeface="Wingdings" panose="05000000000000000000" pitchFamily="2" charset="2"/>
              </a:rPr>
              <a:t>V, y, h</a:t>
            </a:r>
            <a:endParaRPr lang="vi-VN" sz="2400" dirty="0">
              <a:solidFill>
                <a:srgbClr val="C00000"/>
              </a:solidFill>
              <a:latin typeface="HP001 4 hàng" panose="020B0603050302020204" pitchFamily="34" charset="0"/>
            </a:endParaRPr>
          </a:p>
        </p:txBody>
      </p:sp>
    </p:spTree>
    <p:extLst>
      <p:ext uri="{BB962C8B-B14F-4D97-AF65-F5344CB8AC3E}">
        <p14:creationId xmlns:p14="http://schemas.microsoft.com/office/powerpoint/2010/main" val="26963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215</Words>
  <Application>Microsoft Office PowerPoint</Application>
  <PresentationFormat>Custom</PresentationFormat>
  <Paragraphs>22</Paragraphs>
  <Slides>6</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UTM Cookies</vt:lpstr>
      <vt:lpstr>UTM Avo</vt:lpstr>
      <vt:lpstr>Montserrat</vt:lpstr>
      <vt:lpstr>Kalam</vt:lpstr>
      <vt:lpstr>Arial</vt:lpstr>
      <vt:lpstr>Times New Roman</vt:lpstr>
      <vt:lpstr>HP001 5 hàng</vt:lpstr>
      <vt:lpstr>HP001 4 hàng</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HP</cp:lastModifiedBy>
  <cp:revision>86</cp:revision>
  <dcterms:modified xsi:type="dcterms:W3CDTF">2025-04-05T13:34:39Z</dcterms:modified>
</cp:coreProperties>
</file>