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8" r:id="rId7"/>
    <p:sldId id="26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ABE1FE"/>
    <a:srgbClr val="40BFB6"/>
    <a:srgbClr val="81C240"/>
    <a:srgbClr val="D4EFFC"/>
    <a:srgbClr val="EAF6E5"/>
    <a:srgbClr val="F79B8E"/>
    <a:srgbClr val="FFE4A9"/>
    <a:srgbClr val="F58D56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BÀI TIẾT NƯỚC TIỂU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7993289" y="7462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854" y="888641"/>
            <a:ext cx="10212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YÊU CẦU CẦN ĐẠT</a:t>
            </a:r>
            <a:endParaRPr lang="en-US" sz="2800" dirty="0" smtClean="0"/>
          </a:p>
          <a:p>
            <a:r>
              <a:rPr lang="en-US" sz="2800" dirty="0" smtClean="0"/>
              <a:t>- </a:t>
            </a:r>
            <a:r>
              <a:rPr lang="vi-VN" sz="2800" dirty="0"/>
              <a:t>Nêu được sự cần thiết và thực hiện được việc uống đủ nước, không nhịn tiểu để phòng tránh bệnh sỏi thận.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vi-VN" sz="2800" dirty="0"/>
              <a:t>Giải thích được những việc nên làm và không nên làm để chăm sóc, bảo vệ cơ quan bài tiết nước tiểu.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vi-VN" sz="2800" dirty="0"/>
              <a:t>Thực hiện được vệ sinh cá nhân và ăn uống hợp lí để bảo vệ cơ quan bài tiết nước tiểu.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vi-VN" sz="2800" dirty="0"/>
              <a:t>Tuyên truyền và hướng dẫn người khác biết cách chăm sóc, bảo vệ cơ quan bài tiết nước tiểu.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1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bí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hay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098" name="Picture 2" descr="Premium Vector | Sad sick young woman with urine problem character. flat  cartoon illustration . isolated on white background. bladder problem,ache  conce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5555"/>
          <a:stretch/>
        </p:blipFill>
        <p:spPr bwMode="auto">
          <a:xfrm>
            <a:off x="1410788" y="2600325"/>
            <a:ext cx="4800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mium Vector | Sad sick young man with urine problem character. flat  cartoon illustration icon . isolated on white . bladder problem,ac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8301"/>
          <a:stretch/>
        </p:blipFill>
        <p:spPr bwMode="auto">
          <a:xfrm>
            <a:off x="5695950" y="2647950"/>
            <a:ext cx="4819650" cy="4019550"/>
          </a:xfrm>
          <a:prstGeom prst="roundRect">
            <a:avLst>
              <a:gd name="adj" fmla="val 408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96" y="112487"/>
            <a:ext cx="7543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" t="32095" r="7399" b="13000"/>
          <a:stretch/>
        </p:blipFill>
        <p:spPr bwMode="auto">
          <a:xfrm>
            <a:off x="2475083" y="1427116"/>
            <a:ext cx="6264795" cy="5430884"/>
          </a:xfrm>
          <a:prstGeom prst="roundRect">
            <a:avLst>
              <a:gd name="adj" fmla="val 10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7679" y="2349500"/>
            <a:ext cx="5232400" cy="850900"/>
            <a:chOff x="800100" y="558800"/>
            <a:chExt cx="5232400" cy="850900"/>
          </a:xfrm>
        </p:grpSpPr>
        <p:sp>
          <p:nvSpPr>
            <p:cNvPr id="33" name="Rounded Rectangle 3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sạch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sẽ</a:t>
              </a:r>
              <a:endParaRPr lang="en-US" sz="2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679" y="4667250"/>
            <a:ext cx="5232400" cy="850900"/>
            <a:chOff x="800100" y="558800"/>
            <a:chExt cx="5232400" cy="850900"/>
          </a:xfrm>
        </p:grpSpPr>
        <p:sp>
          <p:nvSpPr>
            <p:cNvPr id="36" name="Rounded Rectangle 35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đủ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50396" y="2349500"/>
            <a:ext cx="5232400" cy="850900"/>
            <a:chOff x="1902812" y="558800"/>
            <a:chExt cx="5232400" cy="850900"/>
          </a:xfrm>
        </p:grpSpPr>
        <p:sp>
          <p:nvSpPr>
            <p:cNvPr id="39" name="Rounded Rectangle 38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mặn</a:t>
              </a:r>
              <a:endParaRPr lang="en-US" sz="2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50396" y="4667250"/>
            <a:ext cx="5232400" cy="850900"/>
            <a:chOff x="1902812" y="558800"/>
            <a:chExt cx="5232400" cy="850900"/>
          </a:xfrm>
        </p:grpSpPr>
        <p:sp>
          <p:nvSpPr>
            <p:cNvPr id="42" name="Rounded Rectangle 41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được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nhịn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PHIẾU ĐIỀU TRA</a:t>
            </a:r>
          </a:p>
          <a:p>
            <a:r>
              <a:rPr lang="en-US" sz="2800" dirty="0" smtClean="0">
                <a:solidFill>
                  <a:srgbClr val="FA7E26"/>
                </a:solidFill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Nhóm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…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42750"/>
          <a:stretch/>
        </p:blipFill>
        <p:spPr bwMode="auto">
          <a:xfrm>
            <a:off x="11840753" y="836729"/>
            <a:ext cx="8382000" cy="54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07503"/>
              </p:ext>
            </p:extLst>
          </p:nvPr>
        </p:nvGraphicFramePr>
        <p:xfrm>
          <a:off x="809894" y="2438401"/>
          <a:ext cx="10656387" cy="340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4043">
                  <a:extLst>
                    <a:ext uri="{9D8B030D-6E8A-4147-A177-3AD203B41FA5}">
                      <a16:colId xmlns:a16="http://schemas.microsoft.com/office/drawing/2014/main" val="30203443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10354074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778588460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76900602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93323894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5588844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432572188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110626085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4126748815"/>
                    </a:ext>
                  </a:extLst>
                </a:gridCol>
              </a:tblGrid>
              <a:tr h="1088571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Uống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đủ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nước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Ăn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mặn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Nhịn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tiểu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Vệ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sinh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và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thay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đồ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lót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hằng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ngày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5373"/>
                  </a:ext>
                </a:extLst>
              </a:tr>
              <a:tr h="771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3645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59854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0676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894" y="1843315"/>
            <a:ext cx="586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x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017" y="2438401"/>
            <a:ext cx="1505134" cy="1857828"/>
            <a:chOff x="627017" y="2438401"/>
            <a:chExt cx="1505134" cy="18578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09894" y="2438401"/>
              <a:ext cx="1178563" cy="185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60996" y="2483194"/>
              <a:ext cx="1071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Thói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quen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017" y="3238226"/>
              <a:ext cx="10711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Tên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học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sinh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7" b="9392"/>
          <a:stretch/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37" y="420915"/>
            <a:ext cx="1030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61143" y="1727200"/>
            <a:ext cx="683622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04585" y="728183"/>
            <a:ext cx="7779623" cy="6089128"/>
            <a:chOff x="1904585" y="639283"/>
            <a:chExt cx="7779623" cy="6089128"/>
          </a:xfrm>
        </p:grpSpPr>
        <p:grpSp>
          <p:nvGrpSpPr>
            <p:cNvPr id="15" name="Group 14"/>
            <p:cNvGrpSpPr/>
            <p:nvPr/>
          </p:nvGrpSpPr>
          <p:grpSpPr>
            <a:xfrm>
              <a:off x="2493776" y="696257"/>
              <a:ext cx="2479973" cy="2895026"/>
              <a:chOff x="3746500" y="384351"/>
              <a:chExt cx="2273300" cy="2653763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5" t="15100" r="56145" b="61057"/>
              <a:stretch/>
            </p:blipFill>
            <p:spPr bwMode="auto">
              <a:xfrm>
                <a:off x="3746500" y="384351"/>
                <a:ext cx="2273300" cy="253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4060053" y="2778936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198155" y="639283"/>
              <a:ext cx="2479973" cy="2895026"/>
              <a:chOff x="6134100" y="384351"/>
              <a:chExt cx="2273300" cy="2653763"/>
            </a:xfrm>
          </p:grpSpPr>
          <p:pic>
            <p:nvPicPr>
              <p:cNvPr id="3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27" t="16572" r="11323" b="59585"/>
              <a:stretch/>
            </p:blipFill>
            <p:spPr bwMode="auto">
              <a:xfrm>
                <a:off x="6134100" y="384351"/>
                <a:ext cx="2273300" cy="253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/>
              <p:cNvSpPr/>
              <p:nvPr/>
            </p:nvSpPr>
            <p:spPr>
              <a:xfrm>
                <a:off x="6610906" y="2778936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04585" y="3568700"/>
              <a:ext cx="3264202" cy="3132023"/>
              <a:chOff x="2514599" y="3707962"/>
              <a:chExt cx="2994485" cy="2873228"/>
            </a:xfrm>
          </p:grpSpPr>
          <p:pic>
            <p:nvPicPr>
              <p:cNvPr id="5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17" t="65582" r="46231" b="8662"/>
              <a:stretch/>
            </p:blipFill>
            <p:spPr bwMode="auto">
              <a:xfrm>
                <a:off x="2514599" y="3707962"/>
                <a:ext cx="2994485" cy="274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3882252" y="6322012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308690" y="3568700"/>
              <a:ext cx="2375518" cy="3159711"/>
              <a:chOff x="7444784" y="3923861"/>
              <a:chExt cx="2179232" cy="2898628"/>
            </a:xfrm>
          </p:grpSpPr>
          <p:pic>
            <p:nvPicPr>
              <p:cNvPr id="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51" t="65582" r="8638" b="8662"/>
              <a:stretch/>
            </p:blipFill>
            <p:spPr bwMode="auto">
              <a:xfrm>
                <a:off x="7444784" y="3923861"/>
                <a:ext cx="2179232" cy="274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8341311" y="6563311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37250" y="1630576"/>
              <a:ext cx="2273300" cy="2583105"/>
              <a:chOff x="9062006" y="1124857"/>
              <a:chExt cx="2273300" cy="2583105"/>
            </a:xfrm>
          </p:grpSpPr>
          <p:pic>
            <p:nvPicPr>
              <p:cNvPr id="4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750" b="62813" l="41842" r="65789">
                            <a14:foregroundMark x1="56228" y1="52563" x2="62105" y2="52438"/>
                            <a14:foregroundMark x1="56754" y1="53750" x2="63070" y2="53750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8" t="39385" r="31152" b="36772"/>
              <a:stretch/>
            </p:blipFill>
            <p:spPr bwMode="auto">
              <a:xfrm>
                <a:off x="9062006" y="1124857"/>
                <a:ext cx="2273300" cy="2539826"/>
              </a:xfrm>
              <a:prstGeom prst="roundRect">
                <a:avLst>
                  <a:gd name="adj" fmla="val 36667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9930411" y="3448784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801902" y="1122948"/>
            <a:ext cx="1528575" cy="850900"/>
          </a:xfrm>
          <a:prstGeom prst="roundRect">
            <a:avLst/>
          </a:prstGeom>
          <a:solidFill>
            <a:srgbClr val="F79B8E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Tắm</a:t>
            </a:r>
            <a:r>
              <a:rPr lang="en-US" sz="2400" dirty="0" smtClean="0"/>
              <a:t> </a:t>
            </a:r>
            <a:r>
              <a:rPr lang="en-US" sz="2400" dirty="0" err="1" smtClean="0"/>
              <a:t>gội</a:t>
            </a:r>
            <a:r>
              <a:rPr lang="en-US" sz="2400" dirty="0" smtClean="0"/>
              <a:t>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endParaRPr lang="en-US" sz="2400" dirty="0"/>
          </a:p>
        </p:txBody>
      </p:sp>
      <p:pic>
        <p:nvPicPr>
          <p:cNvPr id="6148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6" t="34505" r="4207" b="13525"/>
          <a:stretch/>
        </p:blipFill>
        <p:spPr bwMode="auto">
          <a:xfrm>
            <a:off x="10396629" y="5314748"/>
            <a:ext cx="862872" cy="10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1066800" y="2017776"/>
            <a:ext cx="913478" cy="10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869702" y="1121770"/>
            <a:ext cx="2157198" cy="8509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endParaRPr lang="en-US" sz="2400" dirty="0"/>
          </a:p>
        </p:txBody>
      </p:sp>
      <p:pic>
        <p:nvPicPr>
          <p:cNvPr id="22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10149387" y="2037869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328334" y="4392826"/>
            <a:ext cx="1820808" cy="850900"/>
          </a:xfrm>
          <a:prstGeom prst="roundRect">
            <a:avLst/>
          </a:prstGeom>
          <a:solidFill>
            <a:srgbClr val="81C24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endParaRPr lang="en-US" sz="2400" dirty="0"/>
          </a:p>
        </p:txBody>
      </p:sp>
      <p:pic>
        <p:nvPicPr>
          <p:cNvPr id="24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5830135" y="5274015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20822" y="4302581"/>
            <a:ext cx="1703989" cy="1258674"/>
          </a:xfrm>
          <a:prstGeom prst="roundRect">
            <a:avLst/>
          </a:prstGeom>
          <a:solidFill>
            <a:srgbClr val="40BFB6"/>
          </a:solidFill>
          <a:ln>
            <a:solidFill>
              <a:srgbClr val="ABE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 smtClean="0"/>
              <a:t>Phơi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ở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endParaRPr lang="en-US" sz="2400" dirty="0"/>
          </a:p>
        </p:txBody>
      </p:sp>
      <p:pic>
        <p:nvPicPr>
          <p:cNvPr id="26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593972" y="5642315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9843756" y="4392826"/>
            <a:ext cx="1820808" cy="850900"/>
          </a:xfrm>
          <a:prstGeom prst="roundRect">
            <a:avLst/>
          </a:prstGeom>
          <a:solidFill>
            <a:srgbClr val="9148C8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Nhịn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0828" y="112856"/>
            <a:ext cx="1007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34</cp:revision>
  <dcterms:created xsi:type="dcterms:W3CDTF">2021-06-02T02:35:09Z</dcterms:created>
  <dcterms:modified xsi:type="dcterms:W3CDTF">2025-04-03T08:26:29Z</dcterms:modified>
</cp:coreProperties>
</file>