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59" r:id="rId3"/>
    <p:sldId id="287" r:id="rId4"/>
    <p:sldId id="264" r:id="rId5"/>
    <p:sldId id="284" r:id="rId6"/>
    <p:sldId id="265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270" r:id="rId21"/>
    <p:sldId id="271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90" d="100"/>
          <a:sy n="90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217714" y="1234169"/>
            <a:ext cx="6075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EM TUÂN THỦ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QUY ĐỊNH 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+mj-lt"/>
              </a:rPr>
              <a:t>NƠI CÔNG CỘNG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1017711" y="482679"/>
            <a:ext cx="10156577" cy="610853"/>
            <a:chOff x="569406" y="5749727"/>
            <a:chExt cx="10156577" cy="6108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6" y="5749727"/>
              <a:ext cx="95804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Theo em, việc tuân thủ quy định nơi công cộng có ích lợi gì? </a:t>
              </a: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1149400" y="1080563"/>
            <a:ext cx="10892690" cy="5661200"/>
            <a:chOff x="1180397" y="762984"/>
            <a:chExt cx="10892689" cy="55541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2976637" y="1775832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01A85C-2C52-2949-8C16-8FED4F034E07}"/>
              </a:ext>
            </a:extLst>
          </p:cNvPr>
          <p:cNvSpPr txBox="1"/>
          <p:nvPr/>
        </p:nvSpPr>
        <p:spPr>
          <a:xfrm flipH="1">
            <a:off x="1744320" y="2492173"/>
            <a:ext cx="8810015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Tuân thủ quy định nơi công cộng là trách nhiệm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Việc tuân thủ quy định nơi công cộng giúp chúng ta có môi trường xanh, sạch, đẹp, thoáng mát,…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Thể hiện sự văn minh, lịch sự của mỗi người.</a:t>
            </a:r>
          </a:p>
        </p:txBody>
      </p:sp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27849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4" y="205785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hay không đồng tình với những việc làm nào sau đây? Vì sao?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DD1D96-21AE-4144-86C8-D3457BAC8FC0}"/>
              </a:ext>
            </a:extLst>
          </p:cNvPr>
          <p:cNvGrpSpPr/>
          <p:nvPr/>
        </p:nvGrpSpPr>
        <p:grpSpPr>
          <a:xfrm>
            <a:off x="239086" y="828559"/>
            <a:ext cx="3628720" cy="3130855"/>
            <a:chOff x="239086" y="828559"/>
            <a:chExt cx="3628720" cy="31308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D133D7-CA90-A142-8782-05E18EB1273E}"/>
                </a:ext>
              </a:extLst>
            </p:cNvPr>
            <p:cNvGrpSpPr/>
            <p:nvPr/>
          </p:nvGrpSpPr>
          <p:grpSpPr>
            <a:xfrm>
              <a:off x="239086" y="828559"/>
              <a:ext cx="3628720" cy="3130855"/>
              <a:chOff x="189916" y="2756054"/>
              <a:chExt cx="3505165" cy="3127773"/>
            </a:xfrm>
            <a:solidFill>
              <a:srgbClr val="BEEEAF"/>
            </a:solidFill>
          </p:grpSpPr>
          <p:sp>
            <p:nvSpPr>
              <p:cNvPr id="10" name="5-Point Star 9">
                <a:extLst>
                  <a:ext uri="{FF2B5EF4-FFF2-40B4-BE49-F238E27FC236}">
                    <a16:creationId xmlns:a16="http://schemas.microsoft.com/office/drawing/2014/main" id="{B4508395-955A-1746-8BA3-D7B014BFB938}"/>
                  </a:ext>
                </a:extLst>
              </p:cNvPr>
              <p:cNvSpPr/>
              <p:nvPr/>
            </p:nvSpPr>
            <p:spPr>
              <a:xfrm>
                <a:off x="189916" y="2756054"/>
                <a:ext cx="3505165" cy="3127773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solidFill>
                <a:srgbClr val="98D5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5-Point Star 10">
                <a:extLst>
                  <a:ext uri="{FF2B5EF4-FFF2-40B4-BE49-F238E27FC236}">
                    <a16:creationId xmlns:a16="http://schemas.microsoft.com/office/drawing/2014/main" id="{E2123395-1952-E74C-ADD4-CDE732A81414}"/>
                  </a:ext>
                </a:extLst>
              </p:cNvPr>
              <p:cNvSpPr/>
              <p:nvPr/>
            </p:nvSpPr>
            <p:spPr>
              <a:xfrm>
                <a:off x="393700" y="2968629"/>
                <a:ext cx="3080474" cy="2746372"/>
              </a:xfrm>
              <a:prstGeom prst="star5">
                <a:avLst>
                  <a:gd name="adj" fmla="val 31056"/>
                  <a:gd name="hf" fmla="val 105146"/>
                  <a:gd name="vf" fmla="val 110557"/>
                </a:avLst>
              </a:pr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8BE4FA-427A-9349-88B5-5C8090D968F6}"/>
                </a:ext>
              </a:extLst>
            </p:cNvPr>
            <p:cNvSpPr txBox="1"/>
            <p:nvPr/>
          </p:nvSpPr>
          <p:spPr>
            <a:xfrm flipH="1">
              <a:off x="858425" y="1937210"/>
              <a:ext cx="24902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000000"/>
                  </a:solidFill>
                </a:rPr>
                <a:t>    Hoa nói cười rất to khi vào bệnh viện thăm ông bị ốm.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F2023B9-4E56-DB40-8E0A-1A101A198A8F}"/>
                </a:ext>
              </a:extLst>
            </p:cNvPr>
            <p:cNvGrpSpPr/>
            <p:nvPr/>
          </p:nvGrpSpPr>
          <p:grpSpPr>
            <a:xfrm>
              <a:off x="838703" y="1904914"/>
              <a:ext cx="408621" cy="523220"/>
              <a:chOff x="5224655" y="-1003845"/>
              <a:chExt cx="408621" cy="5232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F57D28-DB51-9441-859E-A37A7C3324B3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D5FF66-0B24-9945-861F-47E7DD0F24AF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179E1-62B6-574A-A2EF-AB07D27A2A8C}"/>
              </a:ext>
            </a:extLst>
          </p:cNvPr>
          <p:cNvGrpSpPr/>
          <p:nvPr/>
        </p:nvGrpSpPr>
        <p:grpSpPr>
          <a:xfrm>
            <a:off x="5453933" y="1085392"/>
            <a:ext cx="3873671" cy="3130856"/>
            <a:chOff x="5466528" y="1304869"/>
            <a:chExt cx="3873671" cy="31308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8243392-48F9-9A4D-B426-EA0D12D29721}"/>
                </a:ext>
              </a:extLst>
            </p:cNvPr>
            <p:cNvGrpSpPr/>
            <p:nvPr/>
          </p:nvGrpSpPr>
          <p:grpSpPr>
            <a:xfrm>
              <a:off x="5466528" y="1304869"/>
              <a:ext cx="3873671" cy="3130856"/>
              <a:chOff x="241986" y="1155917"/>
              <a:chExt cx="5611499" cy="453543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7F423F6-6168-3543-B22A-508FBC7DA7E2}"/>
                  </a:ext>
                </a:extLst>
              </p:cNvPr>
              <p:cNvSpPr/>
              <p:nvPr/>
            </p:nvSpPr>
            <p:spPr>
              <a:xfrm>
                <a:off x="241986" y="1155917"/>
                <a:ext cx="5611499" cy="4535438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solidFill>
                <a:srgbClr val="E4BB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3AF9991-4E34-F44A-89E5-BBD5E8F55DD0}"/>
                  </a:ext>
                </a:extLst>
              </p:cNvPr>
              <p:cNvSpPr/>
              <p:nvPr/>
            </p:nvSpPr>
            <p:spPr>
              <a:xfrm>
                <a:off x="497053" y="1362073"/>
                <a:ext cx="5101363" cy="4123125"/>
              </a:xfrm>
              <a:custGeom>
                <a:avLst/>
                <a:gdLst>
                  <a:gd name="connsiteX0" fmla="*/ 2776363 w 5611499"/>
                  <a:gd name="connsiteY0" fmla="*/ 0 h 4535438"/>
                  <a:gd name="connsiteX1" fmla="*/ 3972296 w 5611499"/>
                  <a:gd name="connsiteY1" fmla="*/ 792717 h 4535438"/>
                  <a:gd name="connsiteX2" fmla="*/ 4017457 w 5611499"/>
                  <a:gd name="connsiteY2" fmla="*/ 938202 h 4535438"/>
                  <a:gd name="connsiteX3" fmla="*/ 4080686 w 5611499"/>
                  <a:gd name="connsiteY3" fmla="*/ 915060 h 4535438"/>
                  <a:gd name="connsiteX4" fmla="*/ 4431563 w 5611499"/>
                  <a:gd name="connsiteY4" fmla="*/ 862012 h 4535438"/>
                  <a:gd name="connsiteX5" fmla="*/ 5611499 w 5611499"/>
                  <a:gd name="connsiteY5" fmla="*/ 2041948 h 4535438"/>
                  <a:gd name="connsiteX6" fmla="*/ 4782440 w 5611499"/>
                  <a:gd name="connsiteY6" fmla="*/ 3168837 h 4535438"/>
                  <a:gd name="connsiteX7" fmla="*/ 4737552 w 5611499"/>
                  <a:gd name="connsiteY7" fmla="*/ 3180379 h 4535438"/>
                  <a:gd name="connsiteX8" fmla="*/ 4745867 w 5611499"/>
                  <a:gd name="connsiteY8" fmla="*/ 3234861 h 4535438"/>
                  <a:gd name="connsiteX9" fmla="*/ 4751959 w 5611499"/>
                  <a:gd name="connsiteY9" fmla="*/ 3355502 h 4535438"/>
                  <a:gd name="connsiteX10" fmla="*/ 3572023 w 5611499"/>
                  <a:gd name="connsiteY10" fmla="*/ 4535438 h 4535438"/>
                  <a:gd name="connsiteX11" fmla="*/ 2821474 w 5611499"/>
                  <a:gd name="connsiteY11" fmla="*/ 4265998 h 4535438"/>
                  <a:gd name="connsiteX12" fmla="*/ 2738553 w 5611499"/>
                  <a:gd name="connsiteY12" fmla="*/ 4190634 h 4535438"/>
                  <a:gd name="connsiteX13" fmla="*/ 2655631 w 5611499"/>
                  <a:gd name="connsiteY13" fmla="*/ 4265998 h 4535438"/>
                  <a:gd name="connsiteX14" fmla="*/ 1905082 w 5611499"/>
                  <a:gd name="connsiteY14" fmla="*/ 4535438 h 4535438"/>
                  <a:gd name="connsiteX15" fmla="*/ 725146 w 5611499"/>
                  <a:gd name="connsiteY15" fmla="*/ 3355502 h 4535438"/>
                  <a:gd name="connsiteX16" fmla="*/ 731238 w 5611499"/>
                  <a:gd name="connsiteY16" fmla="*/ 3234861 h 4535438"/>
                  <a:gd name="connsiteX17" fmla="*/ 745956 w 5611499"/>
                  <a:gd name="connsiteY17" fmla="*/ 3138421 h 4535438"/>
                  <a:gd name="connsiteX18" fmla="*/ 720652 w 5611499"/>
                  <a:gd name="connsiteY18" fmla="*/ 3129159 h 4535438"/>
                  <a:gd name="connsiteX19" fmla="*/ 0 w 5611499"/>
                  <a:gd name="connsiteY19" fmla="*/ 2041948 h 4535438"/>
                  <a:gd name="connsiteX20" fmla="*/ 1179936 w 5611499"/>
                  <a:gd name="connsiteY20" fmla="*/ 862012 h 4535438"/>
                  <a:gd name="connsiteX21" fmla="*/ 1530813 w 5611499"/>
                  <a:gd name="connsiteY21" fmla="*/ 915060 h 4535438"/>
                  <a:gd name="connsiteX22" fmla="*/ 1535545 w 5611499"/>
                  <a:gd name="connsiteY22" fmla="*/ 916791 h 4535438"/>
                  <a:gd name="connsiteX23" fmla="*/ 1536786 w 5611499"/>
                  <a:gd name="connsiteY23" fmla="*/ 911966 h 4535438"/>
                  <a:gd name="connsiteX24" fmla="*/ 2776363 w 5611499"/>
                  <a:gd name="connsiteY24" fmla="*/ 0 h 4535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11499" h="4535438">
                    <a:moveTo>
                      <a:pt x="2776363" y="0"/>
                    </a:moveTo>
                    <a:cubicBezTo>
                      <a:pt x="3313983" y="0"/>
                      <a:pt x="3775259" y="326871"/>
                      <a:pt x="3972296" y="792717"/>
                    </a:cubicBezTo>
                    <a:lnTo>
                      <a:pt x="4017457" y="938202"/>
                    </a:lnTo>
                    <a:lnTo>
                      <a:pt x="4080686" y="915060"/>
                    </a:lnTo>
                    <a:cubicBezTo>
                      <a:pt x="4191528" y="880584"/>
                      <a:pt x="4309377" y="862012"/>
                      <a:pt x="4431563" y="862012"/>
                    </a:cubicBezTo>
                    <a:cubicBezTo>
                      <a:pt x="5083224" y="862012"/>
                      <a:pt x="5611499" y="1390287"/>
                      <a:pt x="5611499" y="2041948"/>
                    </a:cubicBezTo>
                    <a:cubicBezTo>
                      <a:pt x="5611499" y="2571423"/>
                      <a:pt x="5262755" y="3019443"/>
                      <a:pt x="4782440" y="3168837"/>
                    </a:cubicBezTo>
                    <a:lnTo>
                      <a:pt x="4737552" y="3180379"/>
                    </a:lnTo>
                    <a:lnTo>
                      <a:pt x="4745867" y="3234861"/>
                    </a:lnTo>
                    <a:cubicBezTo>
                      <a:pt x="4749896" y="3274527"/>
                      <a:pt x="4751959" y="3314773"/>
                      <a:pt x="4751959" y="3355502"/>
                    </a:cubicBezTo>
                    <a:cubicBezTo>
                      <a:pt x="4751959" y="4007163"/>
                      <a:pt x="4223684" y="4535438"/>
                      <a:pt x="3572023" y="4535438"/>
                    </a:cubicBezTo>
                    <a:cubicBezTo>
                      <a:pt x="3286921" y="4535438"/>
                      <a:pt x="3025437" y="4434323"/>
                      <a:pt x="2821474" y="4265998"/>
                    </a:cubicBezTo>
                    <a:lnTo>
                      <a:pt x="2738553" y="4190634"/>
                    </a:lnTo>
                    <a:lnTo>
                      <a:pt x="2655631" y="4265998"/>
                    </a:lnTo>
                    <a:cubicBezTo>
                      <a:pt x="2451669" y="4434323"/>
                      <a:pt x="2190184" y="4535438"/>
                      <a:pt x="1905082" y="4535438"/>
                    </a:cubicBezTo>
                    <a:cubicBezTo>
                      <a:pt x="1253421" y="4535438"/>
                      <a:pt x="725146" y="4007163"/>
                      <a:pt x="725146" y="3355502"/>
                    </a:cubicBezTo>
                    <a:cubicBezTo>
                      <a:pt x="725146" y="3314773"/>
                      <a:pt x="727210" y="3274527"/>
                      <a:pt x="731238" y="3234861"/>
                    </a:cubicBezTo>
                    <a:lnTo>
                      <a:pt x="745956" y="3138421"/>
                    </a:lnTo>
                    <a:lnTo>
                      <a:pt x="720652" y="3129159"/>
                    </a:lnTo>
                    <a:cubicBezTo>
                      <a:pt x="297155" y="2950035"/>
                      <a:pt x="0" y="2530694"/>
                      <a:pt x="0" y="2041948"/>
                    </a:cubicBezTo>
                    <a:cubicBezTo>
                      <a:pt x="0" y="1390287"/>
                      <a:pt x="528275" y="862012"/>
                      <a:pt x="1179936" y="862012"/>
                    </a:cubicBezTo>
                    <a:cubicBezTo>
                      <a:pt x="1302123" y="862012"/>
                      <a:pt x="1419971" y="880584"/>
                      <a:pt x="1530813" y="915060"/>
                    </a:cubicBezTo>
                    <a:lnTo>
                      <a:pt x="1535545" y="916791"/>
                    </a:lnTo>
                    <a:lnTo>
                      <a:pt x="1536786" y="911966"/>
                    </a:lnTo>
                    <a:cubicBezTo>
                      <a:pt x="1701119" y="383619"/>
                      <a:pt x="2193941" y="0"/>
                      <a:pt x="2776363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049B9-8733-1D45-9F5A-7EC4E70722E8}"/>
                </a:ext>
              </a:extLst>
            </p:cNvPr>
            <p:cNvSpPr txBox="1"/>
            <p:nvPr/>
          </p:nvSpPr>
          <p:spPr>
            <a:xfrm flipH="1">
              <a:off x="5975204" y="2177467"/>
              <a:ext cx="2944872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Lan và mẹ xếp hàng mua vé vào tham quan khu di tích lịch sử.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81DA7D-3641-A644-B16F-3E7714517BDF}"/>
                </a:ext>
              </a:extLst>
            </p:cNvPr>
            <p:cNvGrpSpPr/>
            <p:nvPr/>
          </p:nvGrpSpPr>
          <p:grpSpPr>
            <a:xfrm>
              <a:off x="6208939" y="2146798"/>
              <a:ext cx="396116" cy="523220"/>
              <a:chOff x="5224655" y="-1003845"/>
              <a:chExt cx="421685" cy="5232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671C9C-41F6-574D-A5F4-F35C6225EF8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D468D-46DE-3642-8164-CFD2B6B74BE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B332EE-DD65-BB4A-99E5-D2A66B9A4CAA}"/>
              </a:ext>
            </a:extLst>
          </p:cNvPr>
          <p:cNvGrpSpPr/>
          <p:nvPr/>
        </p:nvGrpSpPr>
        <p:grpSpPr>
          <a:xfrm>
            <a:off x="7847202" y="3758186"/>
            <a:ext cx="3894745" cy="3099814"/>
            <a:chOff x="7970784" y="3208694"/>
            <a:chExt cx="3894745" cy="3099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08D7EE-F941-C540-95CF-5E893038E61F}"/>
                </a:ext>
              </a:extLst>
            </p:cNvPr>
            <p:cNvGrpSpPr/>
            <p:nvPr/>
          </p:nvGrpSpPr>
          <p:grpSpPr>
            <a:xfrm>
              <a:off x="7970784" y="3208694"/>
              <a:ext cx="3894745" cy="3099814"/>
              <a:chOff x="2171759" y="4162348"/>
              <a:chExt cx="4817806" cy="2304116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6D27818-C15C-8840-89FB-8A3FA47DFCA1}"/>
                  </a:ext>
                </a:extLst>
              </p:cNvPr>
              <p:cNvSpPr/>
              <p:nvPr/>
            </p:nvSpPr>
            <p:spPr>
              <a:xfrm>
                <a:off x="2171759" y="4162348"/>
                <a:ext cx="4817806" cy="2304116"/>
              </a:xfrm>
              <a:prstGeom prst="ellipse">
                <a:avLst/>
              </a:prstGeom>
              <a:solidFill>
                <a:srgbClr val="FDE084">
                  <a:alpha val="87000"/>
                </a:srgbClr>
              </a:solidFill>
              <a:ln>
                <a:solidFill>
                  <a:srgbClr val="FDE08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454F3-8343-274F-A429-B8A6B48FE195}"/>
                  </a:ext>
                </a:extLst>
              </p:cNvPr>
              <p:cNvSpPr/>
              <p:nvPr/>
            </p:nvSpPr>
            <p:spPr>
              <a:xfrm>
                <a:off x="2268171" y="4257251"/>
                <a:ext cx="4616948" cy="2094651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A2EC06-1791-2D42-934D-1E8CDA1A85C1}"/>
                </a:ext>
              </a:extLst>
            </p:cNvPr>
            <p:cNvSpPr txBox="1"/>
            <p:nvPr/>
          </p:nvSpPr>
          <p:spPr>
            <a:xfrm flipH="1">
              <a:off x="7995819" y="3894698"/>
              <a:ext cx="3732369" cy="182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  Trong rạp xiếc, một đám học sinh liên tục đứng lên, ngồi xuống và nói cười rất thoải mái.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B131A29-FBBC-684A-A83F-E44E9D858726}"/>
                </a:ext>
              </a:extLst>
            </p:cNvPr>
            <p:cNvGrpSpPr/>
            <p:nvPr/>
          </p:nvGrpSpPr>
          <p:grpSpPr>
            <a:xfrm>
              <a:off x="8459285" y="3818766"/>
              <a:ext cx="416448" cy="523220"/>
              <a:chOff x="5275011" y="-1049110"/>
              <a:chExt cx="349791" cy="5232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F0C774-2612-F942-A133-5F8268438800}"/>
                  </a:ext>
                </a:extLst>
              </p:cNvPr>
              <p:cNvSpPr/>
              <p:nvPr/>
            </p:nvSpPr>
            <p:spPr>
              <a:xfrm rot="2723604">
                <a:off x="5245596" y="-944837"/>
                <a:ext cx="408621" cy="34979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45284B-B3DF-C746-B86F-566FD434C563}"/>
                  </a:ext>
                </a:extLst>
              </p:cNvPr>
              <p:cNvSpPr txBox="1"/>
              <p:nvPr/>
            </p:nvSpPr>
            <p:spPr>
              <a:xfrm>
                <a:off x="5287295" y="-1049110"/>
                <a:ext cx="323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9FF8182-0282-9047-960D-88FE4735CB38}"/>
              </a:ext>
            </a:extLst>
          </p:cNvPr>
          <p:cNvGrpSpPr/>
          <p:nvPr/>
        </p:nvGrpSpPr>
        <p:grpSpPr>
          <a:xfrm>
            <a:off x="2430208" y="3278297"/>
            <a:ext cx="4496735" cy="3579703"/>
            <a:chOff x="2434416" y="3208694"/>
            <a:chExt cx="4496735" cy="35797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770F105-9FCE-154D-838A-BDC942E4CC25}"/>
                </a:ext>
              </a:extLst>
            </p:cNvPr>
            <p:cNvGrpSpPr/>
            <p:nvPr/>
          </p:nvGrpSpPr>
          <p:grpSpPr>
            <a:xfrm>
              <a:off x="2434416" y="3208694"/>
              <a:ext cx="4496735" cy="3579703"/>
              <a:chOff x="6057636" y="3282842"/>
              <a:chExt cx="3995442" cy="3175000"/>
            </a:xfrm>
          </p:grpSpPr>
          <p:sp>
            <p:nvSpPr>
              <p:cNvPr id="27" name="Regular Pentagon 26">
                <a:extLst>
                  <a:ext uri="{FF2B5EF4-FFF2-40B4-BE49-F238E27FC236}">
                    <a16:creationId xmlns:a16="http://schemas.microsoft.com/office/drawing/2014/main" id="{748CB412-8E93-0042-98C4-D6FA273FBB25}"/>
                  </a:ext>
                </a:extLst>
              </p:cNvPr>
              <p:cNvSpPr/>
              <p:nvPr/>
            </p:nvSpPr>
            <p:spPr>
              <a:xfrm>
                <a:off x="6057636" y="3282842"/>
                <a:ext cx="3995442" cy="3175000"/>
              </a:xfrm>
              <a:prstGeom prst="pentagon">
                <a:avLst/>
              </a:prstGeom>
              <a:solidFill>
                <a:srgbClr val="F6B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Regular Pentagon 27">
                <a:extLst>
                  <a:ext uri="{FF2B5EF4-FFF2-40B4-BE49-F238E27FC236}">
                    <a16:creationId xmlns:a16="http://schemas.microsoft.com/office/drawing/2014/main" id="{DA6CD9FF-3968-2744-BFF7-123B5F4C5AE8}"/>
                  </a:ext>
                </a:extLst>
              </p:cNvPr>
              <p:cNvSpPr/>
              <p:nvPr/>
            </p:nvSpPr>
            <p:spPr>
              <a:xfrm>
                <a:off x="6239247" y="3464729"/>
                <a:ext cx="3632220" cy="2886364"/>
              </a:xfrm>
              <a:prstGeom prst="pentagon">
                <a:avLst/>
              </a:prstGeom>
              <a:noFill/>
              <a:ln w="3810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75E68-3CF6-ED42-9646-3FAED18ED38E}"/>
                </a:ext>
              </a:extLst>
            </p:cNvPr>
            <p:cNvSpPr txBox="1"/>
            <p:nvPr/>
          </p:nvSpPr>
          <p:spPr>
            <a:xfrm flipH="1">
              <a:off x="2868423" y="4190867"/>
              <a:ext cx="3628720" cy="226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 Hải và các bạn luôn đi đúng phần đường cho người đi bộ và nhắc nhở nhau không tụ tập dưới lòng đường.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AC27669-5C90-AA47-A5E5-AD0FE8C47BBB}"/>
                </a:ext>
              </a:extLst>
            </p:cNvPr>
            <p:cNvGrpSpPr/>
            <p:nvPr/>
          </p:nvGrpSpPr>
          <p:grpSpPr>
            <a:xfrm>
              <a:off x="3117004" y="4160434"/>
              <a:ext cx="396116" cy="523220"/>
              <a:chOff x="5224655" y="-1003845"/>
              <a:chExt cx="421685" cy="52322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5675CB-14D4-0747-B860-819D0F3A7C1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3A77A2C-0A4F-7B4F-9088-5A93B39E32D9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4098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  <p:pic>
        <p:nvPicPr>
          <p:cNvPr id="307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665C8C3A-AB32-BC4E-9DA3-EC64CC71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28" y="280082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60679982-ABCE-2F40-B060-219A8820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2800727" y="3075547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Bright Green Tick Clip Art at Clker.com - vector clip art online, royalty  free &amp;amp; public domain">
            <a:extLst>
              <a:ext uri="{FF2B5EF4-FFF2-40B4-BE49-F238E27FC236}">
                <a16:creationId xmlns:a16="http://schemas.microsoft.com/office/drawing/2014/main" id="{573FCC8F-A43D-8E41-8EA0-CBEF0898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08" y="5678052"/>
            <a:ext cx="1069043" cy="11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ree Cross Cartoon Cliparts, Download Free Cross Cartoon Cliparts png  images, Free ClipArts on Clipart Library">
            <a:extLst>
              <a:ext uri="{FF2B5EF4-FFF2-40B4-BE49-F238E27FC236}">
                <a16:creationId xmlns:a16="http://schemas.microsoft.com/office/drawing/2014/main" id="{970B1A87-0841-5743-984D-AA2FA2191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514">
            <a:off x="11153803" y="5694151"/>
            <a:ext cx="808863" cy="92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5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13848624-6C81-F844-89CB-9DC2C66BB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060450"/>
            <a:ext cx="8115300" cy="4737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các tình huống sau?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532238" y="5835768"/>
            <a:ext cx="6956902" cy="554216"/>
            <a:chOff x="2532238" y="5835768"/>
            <a:chExt cx="6956902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3111497" y="5866764"/>
              <a:ext cx="6377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Trên ô tô, em không biết vứt rác ở đâu.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2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E955E-DF54-3743-AF23-311EDC630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448" y="675973"/>
            <a:ext cx="7949380" cy="46949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331070" y="5470008"/>
            <a:ext cx="7524082" cy="985103"/>
            <a:chOff x="2331070" y="5835768"/>
            <a:chExt cx="7524082" cy="9851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745513" y="5866764"/>
              <a:ext cx="7109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Bạn Hà đang ngồi đọc sách trong thư viện,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có chuyện muốn nói với bạn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9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F257F-4D85-964A-8E46-CA9B19658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89" y="431496"/>
            <a:ext cx="7835621" cy="4826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F9B5C5-3CB1-6C4C-93DC-5D726921DC40}"/>
              </a:ext>
            </a:extLst>
          </p:cNvPr>
          <p:cNvGrpSpPr/>
          <p:nvPr/>
        </p:nvGrpSpPr>
        <p:grpSpPr>
          <a:xfrm>
            <a:off x="1683534" y="5411080"/>
            <a:ext cx="9233618" cy="1003391"/>
            <a:chOff x="1683534" y="5817480"/>
            <a:chExt cx="9233618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7EE19E-D8E5-7544-BB37-DC86A0901CEE}"/>
                </a:ext>
              </a:extLst>
            </p:cNvPr>
            <p:cNvSpPr txBox="1"/>
            <p:nvPr/>
          </p:nvSpPr>
          <p:spPr>
            <a:xfrm>
              <a:off x="1683534" y="5866764"/>
              <a:ext cx="92336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Trong rạp chiếu phim, bạn Long ngồi cạnh em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nói chuyện rất to làm ảnh hưởng đến người xung quanh.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FA00BD-EC43-594B-AC5C-A554B00BD3CA}"/>
                </a:ext>
              </a:extLst>
            </p:cNvPr>
            <p:cNvGrpSpPr/>
            <p:nvPr/>
          </p:nvGrpSpPr>
          <p:grpSpPr>
            <a:xfrm>
              <a:off x="2093326" y="5817480"/>
              <a:ext cx="408621" cy="523220"/>
              <a:chOff x="4785743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40A0B-7FE0-2147-A969-2009810A97E9}"/>
                  </a:ext>
                </a:extLst>
              </p:cNvPr>
              <p:cNvSpPr/>
              <p:nvPr/>
            </p:nvSpPr>
            <p:spPr>
              <a:xfrm rot="2723604">
                <a:off x="4785743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2FA91-63FB-FC4C-A63A-1073D5C527B7}"/>
                  </a:ext>
                </a:extLst>
              </p:cNvPr>
              <p:cNvSpPr txBox="1"/>
              <p:nvPr/>
            </p:nvSpPr>
            <p:spPr>
              <a:xfrm>
                <a:off x="4797532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551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76D63-1886-5E49-AA4E-E7AAC3B6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97697"/>
            <a:ext cx="7467600" cy="4521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830674-12C1-8C4A-B6C2-88BECA4ADF94}"/>
              </a:ext>
            </a:extLst>
          </p:cNvPr>
          <p:cNvGrpSpPr/>
          <p:nvPr/>
        </p:nvGrpSpPr>
        <p:grpSpPr>
          <a:xfrm>
            <a:off x="2011438" y="5411080"/>
            <a:ext cx="8197997" cy="1003391"/>
            <a:chOff x="2011438" y="5817480"/>
            <a:chExt cx="8197997" cy="10033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D4DFB9-AA6D-2F45-AB6B-DA18B3B28EB5}"/>
                </a:ext>
              </a:extLst>
            </p:cNvPr>
            <p:cNvSpPr txBox="1"/>
            <p:nvPr/>
          </p:nvSpPr>
          <p:spPr>
            <a:xfrm>
              <a:off x="2391269" y="5866764"/>
              <a:ext cx="78181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Em và mẹ cùng đi siêu thị, khi đến chỗ tính tiền </a:t>
              </a:r>
            </a:p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có rất đông người xếp hàng chờ.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4A5F09-B78F-AD49-AA26-1CADE7C9F654}"/>
                </a:ext>
              </a:extLst>
            </p:cNvPr>
            <p:cNvGrpSpPr/>
            <p:nvPr/>
          </p:nvGrpSpPr>
          <p:grpSpPr>
            <a:xfrm>
              <a:off x="2011438" y="5817480"/>
              <a:ext cx="408621" cy="523220"/>
              <a:chOff x="4703855" y="-1022133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C5D81E-D692-954C-BC48-93C3CE8FE5D5}"/>
                  </a:ext>
                </a:extLst>
              </p:cNvPr>
              <p:cNvSpPr/>
              <p:nvPr/>
            </p:nvSpPr>
            <p:spPr>
              <a:xfrm rot="2723604">
                <a:off x="47038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34B928-2530-5F49-AA8B-263644E0CBAD}"/>
                  </a:ext>
                </a:extLst>
              </p:cNvPr>
              <p:cNvSpPr txBox="1"/>
              <p:nvPr/>
            </p:nvSpPr>
            <p:spPr>
              <a:xfrm>
                <a:off x="4715644" y="-102213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0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F37EB-E903-6F4C-BE81-108FE2DEF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96" y="1134979"/>
            <a:ext cx="6494054" cy="45880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26471" y="116728"/>
            <a:ext cx="2423339" cy="1108653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037143" y="497507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500969" y="424795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50292B-3783-B043-BC11-F43F4FB2AD9F}"/>
              </a:ext>
            </a:extLst>
          </p:cNvPr>
          <p:cNvGrpSpPr/>
          <p:nvPr/>
        </p:nvGrpSpPr>
        <p:grpSpPr>
          <a:xfrm>
            <a:off x="2234065" y="5805880"/>
            <a:ext cx="7990574" cy="554216"/>
            <a:chOff x="2532238" y="5835768"/>
            <a:chExt cx="7990574" cy="5542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74F707-2748-4246-9511-2C38FBDA0F5F}"/>
                </a:ext>
              </a:extLst>
            </p:cNvPr>
            <p:cNvSpPr txBox="1"/>
            <p:nvPr/>
          </p:nvSpPr>
          <p:spPr>
            <a:xfrm>
              <a:off x="2693412" y="5866764"/>
              <a:ext cx="782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Huy cùng các bạn đá bóng dưới lòng đường.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988CF7-3EB1-504C-95F9-D2FEE57D3ACC}"/>
                </a:ext>
              </a:extLst>
            </p:cNvPr>
            <p:cNvGrpSpPr/>
            <p:nvPr/>
          </p:nvGrpSpPr>
          <p:grpSpPr>
            <a:xfrm>
              <a:off x="2532238" y="5835768"/>
              <a:ext cx="408621" cy="523220"/>
              <a:chOff x="5224655" y="-1003845"/>
              <a:chExt cx="408621" cy="52322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963DF13-642D-3B49-BEA7-D85218CD80EC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3AB27EA-466E-9840-B3C4-32D15CF6E59B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2942D5-A276-E649-BBA1-F2CC8F73859C}"/>
              </a:ext>
            </a:extLst>
          </p:cNvPr>
          <p:cNvGrpSpPr/>
          <p:nvPr/>
        </p:nvGrpSpPr>
        <p:grpSpPr>
          <a:xfrm>
            <a:off x="2548120" y="5470287"/>
            <a:ext cx="7095759" cy="554216"/>
            <a:chOff x="2331070" y="5835768"/>
            <a:chExt cx="7095759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AA7F2-D4B0-B749-8962-ADC8F8BD06C1}"/>
                </a:ext>
              </a:extLst>
            </p:cNvPr>
            <p:cNvSpPr txBox="1"/>
            <p:nvPr/>
          </p:nvSpPr>
          <p:spPr>
            <a:xfrm>
              <a:off x="2855798" y="5866764"/>
              <a:ext cx="65710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Lan và Ngọc ném vỏ hộp sữa xuống hồ.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BC766D-E2F5-FB41-A7BA-3F818891DFE4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02027E-CBEE-EE4F-9A39-B006D45B2A30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2848FD-A835-8746-8EEA-5DC664A8968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46A6FBF-1492-4F45-882B-E1EDE3E68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49" y="710751"/>
            <a:ext cx="6813502" cy="47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66B2D-A481-4548-B87B-7FF8CFA3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83" y="853433"/>
            <a:ext cx="6821833" cy="44507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2D2F66-D9BF-F94F-A4DD-EB146643C53C}"/>
              </a:ext>
            </a:extLst>
          </p:cNvPr>
          <p:cNvGrpSpPr/>
          <p:nvPr/>
        </p:nvGrpSpPr>
        <p:grpSpPr>
          <a:xfrm>
            <a:off x="2548120" y="5470287"/>
            <a:ext cx="7151068" cy="554216"/>
            <a:chOff x="2331070" y="5835768"/>
            <a:chExt cx="7151068" cy="554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340A1F-3961-C746-9F3A-53C35322665A}"/>
                </a:ext>
              </a:extLst>
            </p:cNvPr>
            <p:cNvSpPr txBox="1"/>
            <p:nvPr/>
          </p:nvSpPr>
          <p:spPr>
            <a:xfrm>
              <a:off x="2800501" y="5866764"/>
              <a:ext cx="66816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800" i="1" dirty="0">
                  <a:solidFill>
                    <a:srgbClr val="002060"/>
                  </a:solidFill>
                </a:rPr>
                <a:t>Mạnh giẫm chân lên ghế đá ở công viên.</a:t>
              </a:r>
              <a:endParaRPr lang="en-VN" sz="2800" i="1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EA0F05-FC8F-654D-ACF2-5E4B229235C0}"/>
                </a:ext>
              </a:extLst>
            </p:cNvPr>
            <p:cNvGrpSpPr/>
            <p:nvPr/>
          </p:nvGrpSpPr>
          <p:grpSpPr>
            <a:xfrm>
              <a:off x="2331070" y="5835768"/>
              <a:ext cx="408621" cy="523220"/>
              <a:chOff x="5023487" y="-1003845"/>
              <a:chExt cx="408621" cy="5232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ADED1-2F6A-C444-903D-05E63EBEC47F}"/>
                  </a:ext>
                </a:extLst>
              </p:cNvPr>
              <p:cNvSpPr/>
              <p:nvPr/>
            </p:nvSpPr>
            <p:spPr>
              <a:xfrm rot="2723604">
                <a:off x="5023487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B529F7-5D41-DE4E-ACAD-4EB896865F9E}"/>
                  </a:ext>
                </a:extLst>
              </p:cNvPr>
              <p:cNvSpPr txBox="1"/>
              <p:nvPr/>
            </p:nvSpPr>
            <p:spPr>
              <a:xfrm>
                <a:off x="5035276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71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398867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898034"/>
            <a:ext cx="10729913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Chia sẻ những việc em đã làm để tuân thủ quy định nơi 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</a:rPr>
              <a:t> Nhắc nhở người thân và bạn bè tuân thủ quy định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FF"/>
                </a:solidFill>
                <a:latin typeface="+mj-lt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4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200" dirty="0">
                <a:solidFill>
                  <a:srgbClr val="002060"/>
                </a:solidFill>
              </a:rPr>
              <a:t>Nêu những quy định cần tuân thủ ở nơi công cộng trong các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0B607-C327-1741-9253-DBC715E98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2" r="1428" b="2261"/>
          <a:stretch/>
        </p:blipFill>
        <p:spPr>
          <a:xfrm>
            <a:off x="2397509" y="1592448"/>
            <a:ext cx="7396983" cy="3952068"/>
          </a:xfrm>
          <a:prstGeom prst="roundRect">
            <a:avLst>
              <a:gd name="adj" fmla="val 6019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3490158" y="5872344"/>
            <a:ext cx="521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</a:rPr>
              <a:t>Xếp hàng khi mượn sách ở thư viện.</a:t>
            </a:r>
            <a:endParaRPr lang="en-V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AE9CA-C534-1F46-9307-7032A993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3"/>
          <a:stretch/>
        </p:blipFill>
        <p:spPr>
          <a:xfrm>
            <a:off x="2126637" y="1122510"/>
            <a:ext cx="9702506" cy="5231791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1737656" y="5549553"/>
            <a:ext cx="909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2060"/>
                </a:solidFill>
              </a:rPr>
              <a:t>Không gây ồn ào khi ở trên các phương tiện công cộng.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A7C4B-106E-1A41-90D8-70895E1E7D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5" y="557938"/>
            <a:ext cx="7435890" cy="46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9702922-01A7-7641-A6B0-B3C4F966BFA8}"/>
              </a:ext>
            </a:extLst>
          </p:cNvPr>
          <p:cNvSpPr txBox="1"/>
          <p:nvPr/>
        </p:nvSpPr>
        <p:spPr>
          <a:xfrm>
            <a:off x="2855880" y="5036948"/>
            <a:ext cx="6232284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Tuân thủ quy định an toàn giao thông:</a:t>
            </a:r>
          </a:p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Đi sát lề đường phía bên phải</a:t>
            </a:r>
            <a:endParaRPr lang="en-VN" sz="28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966B8-BDDA-1D40-9C96-BC663D87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41" y="712921"/>
            <a:ext cx="8488562" cy="43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2587933" y="5322889"/>
            <a:ext cx="6675170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</a:rPr>
              <a:t>Giữ vệ sinh đường làng, ngõ xóm.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64E2F-63C8-DC48-854E-C70B39E8B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2" y="876341"/>
            <a:ext cx="7904057" cy="43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 các 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77907"/>
            <a:ext cx="8998857" cy="47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400" dirty="0">
                <a:solidFill>
                  <a:srgbClr val="002060"/>
                </a:solidFill>
              </a:rPr>
              <a:t>Những việc làm này đem lại hậu quả gì?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5847141" y="2245740"/>
            <a:ext cx="57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i="1" dirty="0">
                <a:solidFill>
                  <a:srgbClr val="002060"/>
                </a:solidFill>
              </a:rPr>
              <a:t>Các bạn đang đùa nghịch trong thư viện.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D0BC9-5F4F-9E4E-AB36-479E00DE4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19999"/>
            <a:ext cx="4832557" cy="4934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8CBF5-9481-0849-BBCB-71DC7251E8DA}"/>
              </a:ext>
            </a:extLst>
          </p:cNvPr>
          <p:cNvGrpSpPr/>
          <p:nvPr/>
        </p:nvGrpSpPr>
        <p:grpSpPr>
          <a:xfrm>
            <a:off x="5438520" y="2214744"/>
            <a:ext cx="408621" cy="523220"/>
            <a:chOff x="5224655" y="-1003845"/>
            <a:chExt cx="408621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DA3248-D1F1-7344-B63A-45D86CE1D3D0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8C76E-4B15-D84C-BE7B-588FC1CAC42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28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BB0A8-D87C-6743-9045-2BA4E747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6" y="845734"/>
            <a:ext cx="5233341" cy="516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5AEE1-3D65-7847-AB6F-C606318E5080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đến vườn bách thú, Mạnh ném đồ ăn vào chuồng thú.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70CA2-9A9C-C141-924B-79430785056B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429B15-9CD6-D24B-8D81-BBA8BB4C82AE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238BC-25CD-504F-AC10-1644BE3B227C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7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BC1D0-5D65-B34D-A8BB-4317B4B3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5" y="751990"/>
            <a:ext cx="5512155" cy="535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06C93-9716-7D4F-B0A0-FFD8A588FE99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Một số bạn chen lấn, xô đẩy khi lên xe.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C8E7C-8235-5047-9BCD-29435139623A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36C6D9-AF8F-FF42-A4AF-AAC61B4539FB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2C617-0DDE-F74C-ACBF-7FDD0A0089D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1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31DBA-E9DE-0949-9C21-D593584B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781265"/>
            <a:ext cx="5363651" cy="5295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F5FA8-CC84-A243-B4A8-C4C9C20BD4F6}"/>
              </a:ext>
            </a:extLst>
          </p:cNvPr>
          <p:cNvSpPr txBox="1"/>
          <p:nvPr/>
        </p:nvSpPr>
        <p:spPr>
          <a:xfrm>
            <a:off x="6597609" y="1439828"/>
            <a:ext cx="507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</a:rPr>
              <a:t>Khi tham quan khu di tích lịch sử, một số bạn viết tên mình lên bức tường.</a:t>
            </a:r>
            <a:endParaRPr lang="en-VN" sz="2400" i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E5E92-A248-EF4D-AD8D-174E38E64A89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13F0FD-D99F-6E42-AC35-968CF68875E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8D3918-DBDD-6F4C-94E0-C61FF607440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9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505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UTM Avo</vt:lpstr>
      <vt:lpstr>UTM Cookies</vt:lpstr>
      <vt:lpstr>UTM Cooper Black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172</cp:revision>
  <dcterms:created xsi:type="dcterms:W3CDTF">2021-06-11T02:39:36Z</dcterms:created>
  <dcterms:modified xsi:type="dcterms:W3CDTF">2025-04-03T09:58:51Z</dcterms:modified>
</cp:coreProperties>
</file>