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58" r:id="rId4"/>
    <p:sldId id="271" r:id="rId5"/>
    <p:sldId id="267" r:id="rId6"/>
    <p:sldId id="268" r:id="rId7"/>
    <p:sldId id="272" r:id="rId8"/>
    <p:sldId id="269" r:id="rId9"/>
    <p:sldId id="270" r:id="rId10"/>
    <p:sldId id="273" r:id="rId11"/>
    <p:sldId id="264" r:id="rId12"/>
    <p:sldId id="274" r:id="rId13"/>
    <p:sldId id="275" r:id="rId14"/>
    <p:sldId id="276" r:id="rId15"/>
    <p:sldId id="277" r:id="rId16"/>
    <p:sldId id="265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Arial Bold" panose="020B0704020202020204" pitchFamily="34" charset="0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636B"/>
    <a:srgbClr val="0000FF"/>
    <a:srgbClr val="F4E1E0"/>
    <a:srgbClr val="FFFFCD"/>
    <a:srgbClr val="FFD8A3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173566" y="2208859"/>
            <a:ext cx="4464549" cy="6139526"/>
            <a:chOff x="0" y="0"/>
            <a:chExt cx="1175848" cy="16169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5848" cy="1616994"/>
            </a:xfrm>
            <a:custGeom>
              <a:avLst/>
              <a:gdLst/>
              <a:ahLst/>
              <a:cxnLst/>
              <a:rect l="l" t="t" r="r" b="b"/>
              <a:pathLst>
                <a:path w="1175848" h="1616994">
                  <a:moveTo>
                    <a:pt x="88438" y="0"/>
                  </a:moveTo>
                  <a:lnTo>
                    <a:pt x="1087410" y="0"/>
                  </a:lnTo>
                  <a:cubicBezTo>
                    <a:pt x="1110865" y="0"/>
                    <a:pt x="1133360" y="9318"/>
                    <a:pt x="1149945" y="25903"/>
                  </a:cubicBezTo>
                  <a:cubicBezTo>
                    <a:pt x="1166531" y="42488"/>
                    <a:pt x="1175848" y="64983"/>
                    <a:pt x="1175848" y="88438"/>
                  </a:cubicBezTo>
                  <a:lnTo>
                    <a:pt x="1175848" y="1528556"/>
                  </a:lnTo>
                  <a:cubicBezTo>
                    <a:pt x="1175848" y="1577399"/>
                    <a:pt x="1136253" y="1616994"/>
                    <a:pt x="1087410" y="1616994"/>
                  </a:cubicBezTo>
                  <a:lnTo>
                    <a:pt x="88438" y="1616994"/>
                  </a:lnTo>
                  <a:cubicBezTo>
                    <a:pt x="39595" y="1616994"/>
                    <a:pt x="0" y="1577399"/>
                    <a:pt x="0" y="1528556"/>
                  </a:cubicBezTo>
                  <a:lnTo>
                    <a:pt x="0" y="88438"/>
                  </a:lnTo>
                  <a:cubicBezTo>
                    <a:pt x="0" y="39595"/>
                    <a:pt x="39595" y="0"/>
                    <a:pt x="88438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175848" cy="169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6A819D-7B70-1971-C146-08327EF8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372" y="1106570"/>
            <a:ext cx="6094597" cy="8054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EB4F6E-1062-1670-5161-B7941C6EC791}"/>
              </a:ext>
            </a:extLst>
          </p:cNvPr>
          <p:cNvSpPr/>
          <p:nvPr/>
        </p:nvSpPr>
        <p:spPr>
          <a:xfrm>
            <a:off x="10896600" y="2851171"/>
            <a:ext cx="4419600" cy="2438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D206EB8-42F5-8A98-7FE1-BD2C8314DB71}"/>
              </a:ext>
            </a:extLst>
          </p:cNvPr>
          <p:cNvSpPr/>
          <p:nvPr/>
        </p:nvSpPr>
        <p:spPr>
          <a:xfrm>
            <a:off x="533400" y="2017907"/>
            <a:ext cx="9333407" cy="5659320"/>
          </a:xfrm>
          <a:prstGeom prst="cloud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xoá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 rot="-401601" flipH="1">
            <a:off x="-12726" y="1395447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CFA3AC-AA59-BE9F-F055-AAADE9DE3FB1}"/>
              </a:ext>
            </a:extLst>
          </p:cNvPr>
          <p:cNvGrpSpPr/>
          <p:nvPr/>
        </p:nvGrpSpPr>
        <p:grpSpPr>
          <a:xfrm>
            <a:off x="7204570" y="6554501"/>
            <a:ext cx="2667000" cy="3109722"/>
            <a:chOff x="-293914" y="6897624"/>
            <a:chExt cx="2667000" cy="31097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32009B-DBAA-4B0E-75EF-DA8D01EE7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93914" y="7101114"/>
              <a:ext cx="2667000" cy="29062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368394-EFE4-4E4B-E75D-D6F485F77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05846">
              <a:off x="1682381" y="6897624"/>
              <a:ext cx="582393" cy="733623"/>
            </a:xfrm>
            <a:prstGeom prst="rect">
              <a:avLst/>
            </a:prstGeom>
          </p:spPr>
        </p:pic>
      </p:grpSp>
      <p:sp>
        <p:nvSpPr>
          <p:cNvPr id="11" name="Cloud 10">
            <a:extLst>
              <a:ext uri="{FF2B5EF4-FFF2-40B4-BE49-F238E27FC236}">
                <a16:creationId xmlns:a16="http://schemas.microsoft.com/office/drawing/2014/main" id="{9D52FA3F-A173-B6FC-2820-B0170C14F488}"/>
              </a:ext>
            </a:extLst>
          </p:cNvPr>
          <p:cNvSpPr/>
          <p:nvPr/>
        </p:nvSpPr>
        <p:spPr>
          <a:xfrm>
            <a:off x="865007" y="2434539"/>
            <a:ext cx="8419007" cy="4826056"/>
          </a:xfrm>
          <a:prstGeom prst="cloud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9" grpId="1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894031" y="7748420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1DC919-6CB2-BADD-95F3-48DBBD64D304}"/>
              </a:ext>
            </a:extLst>
          </p:cNvPr>
          <p:cNvGrpSpPr/>
          <p:nvPr/>
        </p:nvGrpSpPr>
        <p:grpSpPr>
          <a:xfrm>
            <a:off x="10913230" y="1451486"/>
            <a:ext cx="6096000" cy="8056636"/>
            <a:chOff x="11277600" y="1735064"/>
            <a:chExt cx="6096000" cy="80566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7E7E94-DD10-8CBA-A1CE-17AE1ADBE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77600" y="1735064"/>
              <a:ext cx="6096000" cy="80566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43D8A2-7D25-4053-1F86-33F902D98D01}"/>
                </a:ext>
              </a:extLst>
            </p:cNvPr>
            <p:cNvSpPr/>
            <p:nvPr/>
          </p:nvSpPr>
          <p:spPr>
            <a:xfrm>
              <a:off x="12192000" y="5905500"/>
              <a:ext cx="4419600" cy="2438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4EBF9E-055F-3D0C-95EB-72F1C5D6381F}"/>
              </a:ext>
            </a:extLst>
          </p:cNvPr>
          <p:cNvGrpSpPr/>
          <p:nvPr/>
        </p:nvGrpSpPr>
        <p:grpSpPr>
          <a:xfrm>
            <a:off x="576539" y="2476500"/>
            <a:ext cx="10071504" cy="5333999"/>
            <a:chOff x="576539" y="2476500"/>
            <a:chExt cx="10071504" cy="533399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373AC6D-B1F2-6A50-985B-AAF35D150A6C}"/>
                </a:ext>
              </a:extLst>
            </p:cNvPr>
            <p:cNvSpPr/>
            <p:nvPr/>
          </p:nvSpPr>
          <p:spPr>
            <a:xfrm>
              <a:off x="576539" y="2476500"/>
              <a:ext cx="10071504" cy="5333999"/>
            </a:xfrm>
            <a:custGeom>
              <a:avLst/>
              <a:gdLst/>
              <a:ahLst/>
              <a:cxnLst/>
              <a:rect l="l" t="t" r="r" b="b"/>
              <a:pathLst>
                <a:path w="6771443" h="4114800">
                  <a:moveTo>
                    <a:pt x="0" y="0"/>
                  </a:moveTo>
                  <a:lnTo>
                    <a:pt x="6771443" y="0"/>
                  </a:lnTo>
                  <a:lnTo>
                    <a:pt x="677144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4F65B9-C2A0-0970-94DD-7A2845A1C08E}"/>
                </a:ext>
              </a:extLst>
            </p:cNvPr>
            <p:cNvSpPr/>
            <p:nvPr/>
          </p:nvSpPr>
          <p:spPr>
            <a:xfrm>
              <a:off x="1600621" y="3604351"/>
              <a:ext cx="8684305" cy="3897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742950" indent="-742950" algn="just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>
                  <a:solidFill>
                    <a:schemeClr val="tx1"/>
                  </a:solidFill>
                </a:rPr>
                <a:t>Mở tệp </a:t>
              </a:r>
              <a:r>
                <a:rPr lang="vi-VN" sz="4000" b="1" dirty="0">
                  <a:solidFill>
                    <a:schemeClr val="tx1"/>
                  </a:solidFill>
                </a:rPr>
                <a:t>TrongGiacMobuoiSang</a:t>
              </a:r>
              <a:r>
                <a:rPr lang="vi-VN" sz="4000" dirty="0">
                  <a:solidFill>
                    <a:schemeClr val="tx1"/>
                  </a:solidFill>
                </a:rPr>
                <a:t>. </a:t>
              </a:r>
              <a:endParaRPr lang="en-US" sz="4000" dirty="0">
                <a:solidFill>
                  <a:schemeClr val="tx1"/>
                </a:solidFill>
              </a:endParaRPr>
            </a:p>
            <a:p>
              <a:pPr marL="742950" indent="-742950" algn="just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>
                  <a:solidFill>
                    <a:schemeClr val="tx1"/>
                  </a:solidFill>
                </a:rPr>
                <a:t>Chọn, xoá sau đó lấy lại khổ thơ thứ hai bằng các cách mà em biết.</a:t>
              </a:r>
              <a:endPara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E839FE3-5F2C-232E-1679-7280EF11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10600" y="2949393"/>
              <a:ext cx="1345106" cy="14541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6034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1345" y="838228"/>
            <a:ext cx="10246300" cy="124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000" b="1" dirty="0">
                <a:solidFill>
                  <a:srgbClr val="BE6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CHÚ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20878" y="2320104"/>
            <a:ext cx="14109722" cy="6633396"/>
            <a:chOff x="0" y="0"/>
            <a:chExt cx="3619146" cy="1292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438400" y="2628900"/>
            <a:ext cx="13563599" cy="5952316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531895" y="821777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96560" y="7011522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A75719-6B72-AB41-79EA-A128B73A092E}"/>
              </a:ext>
            </a:extLst>
          </p:cNvPr>
          <p:cNvSpPr txBox="1"/>
          <p:nvPr/>
        </p:nvSpPr>
        <p:spPr>
          <a:xfrm>
            <a:off x="2590800" y="2781300"/>
            <a:ext cx="13093495" cy="577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vi-VN" sz="4200" dirty="0">
                <a:solidFill>
                  <a:srgbClr val="BE636B"/>
                </a:solidFill>
              </a:rPr>
              <a:t>Có thể chọn khối văn bản bằng chuột, bàn phím hoặc phối hợp chuột và bàn phím.</a:t>
            </a:r>
            <a:endParaRPr lang="en-US" sz="4200" dirty="0">
              <a:solidFill>
                <a:srgbClr val="BE636B"/>
              </a:solidFill>
            </a:endParaRPr>
          </a:p>
          <a:p>
            <a:pPr marL="914400" indent="-4572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– Các bước xoá khối văn bản: </a:t>
            </a:r>
            <a:endParaRPr lang="en-US" sz="4200" dirty="0">
              <a:solidFill>
                <a:srgbClr val="BE636B"/>
              </a:solidFill>
            </a:endParaRPr>
          </a:p>
          <a:p>
            <a:pPr marL="9144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[1] Chọn khối văn bản; </a:t>
            </a:r>
            <a:endParaRPr lang="en-US" sz="4200" dirty="0">
              <a:solidFill>
                <a:srgbClr val="BE636B"/>
              </a:solidFill>
            </a:endParaRPr>
          </a:p>
          <a:p>
            <a:pPr marL="9144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[2] Gõ phím </a:t>
            </a:r>
            <a:r>
              <a:rPr lang="vi-VN" sz="4200" dirty="0">
                <a:solidFill>
                  <a:srgbClr val="0000FF"/>
                </a:solidFill>
              </a:rPr>
              <a:t>Delete</a:t>
            </a:r>
            <a:r>
              <a:rPr lang="vi-VN" sz="4200" dirty="0">
                <a:solidFill>
                  <a:srgbClr val="BE636B"/>
                </a:solidFill>
              </a:rPr>
              <a:t> hoặc </a:t>
            </a:r>
            <a:r>
              <a:rPr lang="vi-VN" sz="4200" dirty="0">
                <a:solidFill>
                  <a:srgbClr val="0000FF"/>
                </a:solidFill>
              </a:rPr>
              <a:t>Backspace</a:t>
            </a:r>
            <a:r>
              <a:rPr lang="vi-VN" sz="4200" dirty="0">
                <a:solidFill>
                  <a:srgbClr val="BE636B"/>
                </a:solidFill>
              </a:rPr>
              <a:t>.</a:t>
            </a:r>
            <a:endParaRPr lang="en-US" sz="4200" dirty="0">
              <a:solidFill>
                <a:srgbClr val="BE636B"/>
              </a:solidFill>
            </a:endParaRPr>
          </a:p>
          <a:p>
            <a:pPr marL="914400" indent="-4572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– Nhấn tổ hợp phím </a:t>
            </a:r>
            <a:r>
              <a:rPr lang="vi-VN" sz="4200" dirty="0">
                <a:solidFill>
                  <a:srgbClr val="0000FF"/>
                </a:solidFill>
              </a:rPr>
              <a:t>Ctrl + Z </a:t>
            </a:r>
            <a:r>
              <a:rPr lang="vi-VN" sz="4200" dirty="0">
                <a:solidFill>
                  <a:srgbClr val="BE636B"/>
                </a:solidFill>
              </a:rPr>
              <a:t>để hoàn tác thao tác vừa thực hiện.</a:t>
            </a:r>
            <a:endParaRPr lang="en-US" sz="4200" dirty="0">
              <a:solidFill>
                <a:srgbClr val="BE636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2095500"/>
            <a:ext cx="12344400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</a:t>
            </a:r>
            <a:b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6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14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" y="114300"/>
            <a:ext cx="18116006" cy="109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0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14300"/>
            <a:ext cx="18430717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5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266700"/>
            <a:ext cx="6896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77480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3141452" y="2823839"/>
            <a:ext cx="11230896" cy="3643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200" b="1" cap="all" dirty="0">
                <a:solidFill>
                  <a:srgbClr val="BE636B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5. ỨNG DỤNG TIN HỌC</a:t>
            </a: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5200" b="1" u="sng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10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chọn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và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xóa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khối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văn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bản</a:t>
            </a:r>
            <a:endParaRPr lang="en-US" sz="5200" b="1" cap="all" dirty="0">
              <a:solidFill>
                <a:srgbClr val="0000F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483540" y="1926749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B1D5B6-6610-2FC8-26B2-B04E2499354A}"/>
              </a:ext>
            </a:extLst>
          </p:cNvPr>
          <p:cNvGrpSpPr/>
          <p:nvPr/>
        </p:nvGrpSpPr>
        <p:grpSpPr>
          <a:xfrm>
            <a:off x="1257298" y="1409700"/>
            <a:ext cx="8801102" cy="774186"/>
            <a:chOff x="696578" y="1357811"/>
            <a:chExt cx="8801102" cy="7741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A2450ED-D1B3-0116-1028-BADCFE7763D9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793E97B-40A7-6F0D-82B5-2029703B1A8F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BECECF1-F5D7-B9A1-54DB-B93E39C47A0C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F4AFC5-3D06-99BE-4C86-B3581A824653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D647E9-EB2D-3413-7803-82A580188553}"/>
              </a:ext>
            </a:extLst>
          </p:cNvPr>
          <p:cNvSpPr txBox="1"/>
          <p:nvPr/>
        </p:nvSpPr>
        <p:spPr>
          <a:xfrm>
            <a:off x="1551937" y="2358049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6430896-4D14-84CC-A783-E867690C4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3445" y="2484043"/>
            <a:ext cx="4548155" cy="6774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reeform 6"/>
          <p:cNvSpPr/>
          <p:nvPr/>
        </p:nvSpPr>
        <p:spPr>
          <a:xfrm>
            <a:off x="15978659" y="1822256"/>
            <a:ext cx="2028627" cy="1840784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0F5091-FC57-2549-1AC8-8CA2B9903BB2}"/>
              </a:ext>
            </a:extLst>
          </p:cNvPr>
          <p:cNvGrpSpPr/>
          <p:nvPr/>
        </p:nvGrpSpPr>
        <p:grpSpPr>
          <a:xfrm>
            <a:off x="1823383" y="3375290"/>
            <a:ext cx="10970100" cy="4054210"/>
            <a:chOff x="1823383" y="3375290"/>
            <a:chExt cx="10970100" cy="4054210"/>
          </a:xfrm>
        </p:grpSpPr>
        <p:sp>
          <p:nvSpPr>
            <p:cNvPr id="49" name="Freeform 91">
              <a:extLst>
                <a:ext uri="{FF2B5EF4-FFF2-40B4-BE49-F238E27FC236}">
                  <a16:creationId xmlns:a16="http://schemas.microsoft.com/office/drawing/2014/main" id="{7AC6F9B3-9C96-2FAE-F0EF-6A00D9F4D426}"/>
                </a:ext>
              </a:extLst>
            </p:cNvPr>
            <p:cNvSpPr/>
            <p:nvPr/>
          </p:nvSpPr>
          <p:spPr>
            <a:xfrm>
              <a:off x="1823383" y="3375290"/>
              <a:ext cx="9959348" cy="4054210"/>
            </a:xfrm>
            <a:custGeom>
              <a:avLst/>
              <a:gdLst/>
              <a:ahLst/>
              <a:cxnLst/>
              <a:rect l="l" t="t" r="r" b="b"/>
              <a:pathLst>
                <a:path w="1789859" h="1219628">
                  <a:moveTo>
                    <a:pt x="68353" y="0"/>
                  </a:moveTo>
                  <a:lnTo>
                    <a:pt x="1721506" y="0"/>
                  </a:lnTo>
                  <a:cubicBezTo>
                    <a:pt x="1739635" y="0"/>
                    <a:pt x="1757020" y="7201"/>
                    <a:pt x="1769839" y="20020"/>
                  </a:cubicBezTo>
                  <a:cubicBezTo>
                    <a:pt x="1782657" y="32839"/>
                    <a:pt x="1789859" y="50224"/>
                    <a:pt x="1789859" y="68353"/>
                  </a:cubicBezTo>
                  <a:lnTo>
                    <a:pt x="1789859" y="1151275"/>
                  </a:lnTo>
                  <a:cubicBezTo>
                    <a:pt x="1789859" y="1189026"/>
                    <a:pt x="1759257" y="1219628"/>
                    <a:pt x="1721506" y="1219628"/>
                  </a:cubicBezTo>
                  <a:lnTo>
                    <a:pt x="68353" y="1219628"/>
                  </a:lnTo>
                  <a:cubicBezTo>
                    <a:pt x="30602" y="1219628"/>
                    <a:pt x="0" y="1189026"/>
                    <a:pt x="0" y="1151275"/>
                  </a:cubicBezTo>
                  <a:lnTo>
                    <a:pt x="0" y="68353"/>
                  </a:lnTo>
                  <a:cubicBezTo>
                    <a:pt x="0" y="30602"/>
                    <a:pt x="30602" y="0"/>
                    <a:pt x="68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76262"/>
              </a:solidFill>
              <a:prstDash val="lgDash"/>
              <a:round/>
            </a:ln>
          </p:spPr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22633E7-6209-A3ED-D24E-AB40D9A13BCE}"/>
                </a:ext>
              </a:extLst>
            </p:cNvPr>
            <p:cNvSpPr/>
            <p:nvPr/>
          </p:nvSpPr>
          <p:spPr>
            <a:xfrm>
              <a:off x="1923428" y="4813600"/>
              <a:ext cx="10870055" cy="2331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[1]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[2]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[3]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A3A14D5-E76D-83DA-2A53-8E4B1F34FAAF}"/>
                </a:ext>
              </a:extLst>
            </p:cNvPr>
            <p:cNvSpPr txBox="1"/>
            <p:nvPr/>
          </p:nvSpPr>
          <p:spPr>
            <a:xfrm>
              <a:off x="2081364" y="3626605"/>
              <a:ext cx="9379573" cy="120032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tệp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dirty="0">
                  <a:solidFill>
                    <a:schemeClr val="tx1"/>
                  </a:solidFill>
                </a:rPr>
                <a:t>TrongGiacMobuoiSang </a:t>
              </a:r>
              <a:r>
                <a:rPr lang="en-US" sz="3600" b="1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8" name="Freeform 28"/>
          <p:cNvSpPr/>
          <p:nvPr/>
        </p:nvSpPr>
        <p:spPr>
          <a:xfrm flipH="1">
            <a:off x="230429" y="8100798"/>
            <a:ext cx="2098217" cy="1903931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FE09B-3ABA-6448-70FA-DC069F538EF6}"/>
              </a:ext>
            </a:extLst>
          </p:cNvPr>
          <p:cNvGrpSpPr/>
          <p:nvPr/>
        </p:nvGrpSpPr>
        <p:grpSpPr>
          <a:xfrm>
            <a:off x="1958165" y="7581729"/>
            <a:ext cx="10061769" cy="1981371"/>
            <a:chOff x="1958165" y="7493645"/>
            <a:chExt cx="10061769" cy="1981371"/>
          </a:xfrm>
        </p:grpSpPr>
        <p:grpSp>
          <p:nvGrpSpPr>
            <p:cNvPr id="56" name="Group 109">
              <a:extLst>
                <a:ext uri="{FF2B5EF4-FFF2-40B4-BE49-F238E27FC236}">
                  <a16:creationId xmlns:a16="http://schemas.microsoft.com/office/drawing/2014/main" id="{0000CE4C-E98A-68D4-44C5-1FB3AF2EF4AA}"/>
                </a:ext>
              </a:extLst>
            </p:cNvPr>
            <p:cNvGrpSpPr/>
            <p:nvPr/>
          </p:nvGrpSpPr>
          <p:grpSpPr>
            <a:xfrm>
              <a:off x="1958165" y="7648487"/>
              <a:ext cx="9918516" cy="1826529"/>
              <a:chOff x="-104241" y="-28575"/>
              <a:chExt cx="2790735" cy="481061"/>
            </a:xfrm>
          </p:grpSpPr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05C87BA6-C8A8-872F-FCFA-FC0886181727}"/>
                  </a:ext>
                </a:extLst>
              </p:cNvPr>
              <p:cNvSpPr/>
              <p:nvPr/>
            </p:nvSpPr>
            <p:spPr>
              <a:xfrm>
                <a:off x="-104241" y="-4774"/>
                <a:ext cx="2686494" cy="457260"/>
              </a:xfrm>
              <a:custGeom>
                <a:avLst/>
                <a:gdLst/>
                <a:ahLst/>
                <a:cxnLst/>
                <a:rect l="l" t="t" r="r" b="b"/>
                <a:pathLst>
                  <a:path w="2686494" h="406400">
                    <a:moveTo>
                      <a:pt x="75899" y="0"/>
                    </a:moveTo>
                    <a:lnTo>
                      <a:pt x="2610595" y="0"/>
                    </a:lnTo>
                    <a:cubicBezTo>
                      <a:pt x="2652513" y="0"/>
                      <a:pt x="2686494" y="33981"/>
                      <a:pt x="2686494" y="75899"/>
                    </a:cubicBezTo>
                    <a:lnTo>
                      <a:pt x="2686494" y="330501"/>
                    </a:lnTo>
                    <a:cubicBezTo>
                      <a:pt x="2686494" y="372419"/>
                      <a:pt x="2652513" y="406400"/>
                      <a:pt x="2610595" y="406400"/>
                    </a:cubicBezTo>
                    <a:lnTo>
                      <a:pt x="75899" y="406400"/>
                    </a:lnTo>
                    <a:cubicBezTo>
                      <a:pt x="33981" y="406400"/>
                      <a:pt x="0" y="372419"/>
                      <a:pt x="0" y="330501"/>
                    </a:cubicBezTo>
                    <a:lnTo>
                      <a:pt x="0" y="75899"/>
                    </a:lnTo>
                    <a:cubicBezTo>
                      <a:pt x="0" y="33981"/>
                      <a:pt x="33981" y="0"/>
                      <a:pt x="75899" y="0"/>
                    </a:cubicBezTo>
                    <a:close/>
                  </a:path>
                </a:pathLst>
              </a:custGeom>
              <a:solidFill>
                <a:srgbClr val="FFD8A3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Em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n</a:t>
                </a:r>
                <a:r>
                  <a:rPr lang="vi-VN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hận xét: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vi-VN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Sự thay đổi của khối văn bản sau bước 2.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vi-VN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Sự thay đổi của khối văn bản sau bước 3.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3400" dirty="0"/>
              </a:p>
            </p:txBody>
          </p:sp>
          <p:sp>
            <p:nvSpPr>
              <p:cNvPr id="58" name="TextBox 111">
                <a:extLst>
                  <a:ext uri="{FF2B5EF4-FFF2-40B4-BE49-F238E27FC236}">
                    <a16:creationId xmlns:a16="http://schemas.microsoft.com/office/drawing/2014/main" id="{8BBBB9B2-0F6C-4777-7BD3-4809FEBA44B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686494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69FFF62-5E94-6360-A57D-7BCDD1AD9310}"/>
                </a:ext>
              </a:extLst>
            </p:cNvPr>
            <p:cNvSpPr/>
            <p:nvPr/>
          </p:nvSpPr>
          <p:spPr>
            <a:xfrm rot="1215746">
              <a:off x="9795826" y="7493645"/>
              <a:ext cx="2224108" cy="909534"/>
            </a:xfrm>
            <a:custGeom>
              <a:avLst/>
              <a:gdLst/>
              <a:ahLst/>
              <a:cxnLst/>
              <a:rect l="l" t="t" r="r" b="b"/>
              <a:pathLst>
                <a:path w="7315200" h="3657600">
                  <a:moveTo>
                    <a:pt x="0" y="0"/>
                  </a:moveTo>
                  <a:lnTo>
                    <a:pt x="7315200" y="0"/>
                  </a:lnTo>
                  <a:lnTo>
                    <a:pt x="7315200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5765" y="518912"/>
            <a:ext cx="16634743" cy="8959854"/>
            <a:chOff x="-10990" y="-76200"/>
            <a:chExt cx="4381167" cy="2359797"/>
          </a:xfrm>
        </p:grpSpPr>
        <p:sp>
          <p:nvSpPr>
            <p:cNvPr id="4" name="Freeform 4"/>
            <p:cNvSpPr/>
            <p:nvPr/>
          </p:nvSpPr>
          <p:spPr>
            <a:xfrm>
              <a:off x="-1099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-483540" y="1926749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B1D5B6-6610-2FC8-26B2-B04E2499354A}"/>
              </a:ext>
            </a:extLst>
          </p:cNvPr>
          <p:cNvGrpSpPr/>
          <p:nvPr/>
        </p:nvGrpSpPr>
        <p:grpSpPr>
          <a:xfrm>
            <a:off x="1257298" y="1409700"/>
            <a:ext cx="8801102" cy="774186"/>
            <a:chOff x="696578" y="1357811"/>
            <a:chExt cx="8801102" cy="7741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A2450ED-D1B3-0116-1028-BADCFE7763D9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793E97B-40A7-6F0D-82B5-2029703B1A8F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BECECF1-F5D7-B9A1-54DB-B93E39C47A0C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F4AFC5-3D06-99BE-4C86-B3581A824653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khối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văn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bản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D647E9-EB2D-3413-7803-82A580188553}"/>
              </a:ext>
            </a:extLst>
          </p:cNvPr>
          <p:cNvSpPr txBox="1"/>
          <p:nvPr/>
        </p:nvSpPr>
        <p:spPr>
          <a:xfrm>
            <a:off x="1551937" y="2358049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6430896-4D14-84CC-A783-E867690C4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3445" y="2484043"/>
            <a:ext cx="4548155" cy="6774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reeform 6"/>
          <p:cNvSpPr/>
          <p:nvPr/>
        </p:nvSpPr>
        <p:spPr>
          <a:xfrm>
            <a:off x="15978659" y="1822256"/>
            <a:ext cx="2028627" cy="1840784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230429" y="8100798"/>
            <a:ext cx="2098217" cy="1903931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2F268-3157-E159-E263-8979F41916CE}"/>
              </a:ext>
            </a:extLst>
          </p:cNvPr>
          <p:cNvSpPr txBox="1"/>
          <p:nvPr/>
        </p:nvSpPr>
        <p:spPr>
          <a:xfrm>
            <a:off x="1676399" y="3508800"/>
            <a:ext cx="10106331" cy="3209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Khối văn bản được chọn có nền màu xám.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Nháy chuột tại vị trí bất kì trong trang văn bản để bỏ chọn.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3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894031" y="7748420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83979" flipV="1">
            <a:off x="-1386206" y="-251424"/>
            <a:ext cx="4277829" cy="252827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B839D0-AB0D-4818-5D5B-4FE426995E6C}"/>
              </a:ext>
            </a:extLst>
          </p:cNvPr>
          <p:cNvGrpSpPr/>
          <p:nvPr/>
        </p:nvGrpSpPr>
        <p:grpSpPr>
          <a:xfrm>
            <a:off x="1524000" y="1469375"/>
            <a:ext cx="8801102" cy="774186"/>
            <a:chOff x="696578" y="1357811"/>
            <a:chExt cx="8801102" cy="7741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BE9F01-4AB1-B10F-BA1A-703605F844D4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5F766C-FD9B-1399-596B-0DA3D26B7229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4CC9E9-EE6A-2508-4B56-2E2C6D49D621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A18AAE-322A-8DDC-995B-8E17919257CA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2DFD8C-65CB-6B6C-093C-AD7FEB36D16A}"/>
              </a:ext>
            </a:extLst>
          </p:cNvPr>
          <p:cNvSpPr txBox="1"/>
          <p:nvPr/>
        </p:nvSpPr>
        <p:spPr>
          <a:xfrm>
            <a:off x="1818639" y="2323718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988340-751B-6AB2-0259-AF2F28C9B676}"/>
              </a:ext>
            </a:extLst>
          </p:cNvPr>
          <p:cNvGrpSpPr/>
          <p:nvPr/>
        </p:nvGrpSpPr>
        <p:grpSpPr>
          <a:xfrm>
            <a:off x="1600201" y="3314700"/>
            <a:ext cx="15468599" cy="4419600"/>
            <a:chOff x="1600201" y="3390900"/>
            <a:chExt cx="15468599" cy="44196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B57903A-BD4A-0239-9506-714B0DBF1670}"/>
                </a:ext>
              </a:extLst>
            </p:cNvPr>
            <p:cNvGrpSpPr/>
            <p:nvPr/>
          </p:nvGrpSpPr>
          <p:grpSpPr>
            <a:xfrm>
              <a:off x="1600201" y="3390900"/>
              <a:ext cx="15468599" cy="4419600"/>
              <a:chOff x="815673" y="1816888"/>
              <a:chExt cx="5540786" cy="4419600"/>
            </a:xfrm>
          </p:grpSpPr>
          <p:sp>
            <p:nvSpPr>
              <p:cNvPr id="24" name="Rounded Rectangle 11">
                <a:extLst>
                  <a:ext uri="{FF2B5EF4-FFF2-40B4-BE49-F238E27FC236}">
                    <a16:creationId xmlns:a16="http://schemas.microsoft.com/office/drawing/2014/main" id="{BFDCC4E3-ED0F-FCB2-979B-5C468796091A}"/>
                  </a:ext>
                </a:extLst>
              </p:cNvPr>
              <p:cNvSpPr/>
              <p:nvPr/>
            </p:nvSpPr>
            <p:spPr>
              <a:xfrm>
                <a:off x="815673" y="1816888"/>
                <a:ext cx="5540786" cy="4419600"/>
              </a:xfrm>
              <a:prstGeom prst="roundRect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048E53D-BFD6-C5D4-4523-AE93AC2E17C1}"/>
                  </a:ext>
                </a:extLst>
              </p:cNvPr>
              <p:cNvSpPr/>
              <p:nvPr/>
            </p:nvSpPr>
            <p:spPr>
              <a:xfrm>
                <a:off x="912092" y="2731288"/>
                <a:ext cx="5383758" cy="3205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tabLst>
                    <a:tab pos="511175" algn="l"/>
                  </a:tabLst>
                </a:pP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[1]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Di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</a:p>
              <a:p>
                <a:pPr marL="623888" indent="-623888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tabLst>
                    <a:tab pos="511175" algn="l"/>
                  </a:tabLst>
                </a:pP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[2]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Shift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di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tabLst>
                    <a:tab pos="511175" algn="l"/>
                  </a:tabLst>
                </a:pP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[3]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EF8F80-8287-C038-A3D4-31DE9E6C3D23}"/>
                  </a:ext>
                </a:extLst>
              </p:cNvPr>
              <p:cNvSpPr txBox="1"/>
              <p:nvPr/>
            </p:nvSpPr>
            <p:spPr>
              <a:xfrm>
                <a:off x="910302" y="2071418"/>
                <a:ext cx="538375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tệp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TrongGiacMobuoiSang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9894EE-8908-0042-7AAB-978064A26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77600" y="5067300"/>
              <a:ext cx="1809750" cy="132397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C06DBBB-6381-D4DD-D6B5-2924254A666D}"/>
              </a:ext>
            </a:extLst>
          </p:cNvPr>
          <p:cNvGrpSpPr/>
          <p:nvPr/>
        </p:nvGrpSpPr>
        <p:grpSpPr>
          <a:xfrm>
            <a:off x="2976775" y="7479112"/>
            <a:ext cx="11586180" cy="2981234"/>
            <a:chOff x="2976775" y="7479112"/>
            <a:chExt cx="11586180" cy="2981234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4C15352-B359-9F95-89EB-6658CC3731CA}"/>
                </a:ext>
              </a:extLst>
            </p:cNvPr>
            <p:cNvSpPr/>
            <p:nvPr/>
          </p:nvSpPr>
          <p:spPr>
            <a:xfrm>
              <a:off x="2976775" y="7479112"/>
              <a:ext cx="11586180" cy="2981234"/>
            </a:xfrm>
            <a:custGeom>
              <a:avLst/>
              <a:gdLst/>
              <a:ahLst/>
              <a:cxnLst/>
              <a:rect l="l" t="t" r="r" b="b"/>
              <a:pathLst>
                <a:path w="7315200" h="2295144">
                  <a:moveTo>
                    <a:pt x="0" y="0"/>
                  </a:moveTo>
                  <a:lnTo>
                    <a:pt x="7315200" y="0"/>
                  </a:lnTo>
                  <a:lnTo>
                    <a:pt x="7315200" y="2295144"/>
                  </a:lnTo>
                  <a:lnTo>
                    <a:pt x="0" y="229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FE07DE-25BC-931D-9337-E6AA162AEEF6}"/>
                </a:ext>
              </a:extLst>
            </p:cNvPr>
            <p:cNvSpPr txBox="1"/>
            <p:nvPr/>
          </p:nvSpPr>
          <p:spPr>
            <a:xfrm>
              <a:off x="3858247" y="8143013"/>
              <a:ext cx="9838227" cy="1609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5891" y="382135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858778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DB202E-6BF3-931D-CEC6-640745443B27}"/>
              </a:ext>
            </a:extLst>
          </p:cNvPr>
          <p:cNvGrpSpPr/>
          <p:nvPr/>
        </p:nvGrpSpPr>
        <p:grpSpPr>
          <a:xfrm>
            <a:off x="1104898" y="1480579"/>
            <a:ext cx="8801102" cy="774186"/>
            <a:chOff x="696578" y="1357811"/>
            <a:chExt cx="8801102" cy="7741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BD5B6D5-FFB8-D30E-153C-ED3A2D705B7F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F997FFF-8CAD-3038-A599-47006F785E9A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3016CC-58A0-7023-103F-9BA9D10A9454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B1D41D-E61B-F760-3824-026E93CA3F7C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86E198-F6F2-1F1B-5D0C-71B5F7E01709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981643-6EA6-7DB8-28C5-F208C88630CF}"/>
              </a:ext>
            </a:extLst>
          </p:cNvPr>
          <p:cNvSpPr txBox="1"/>
          <p:nvPr/>
        </p:nvSpPr>
        <p:spPr>
          <a:xfrm>
            <a:off x="1227604" y="2400300"/>
            <a:ext cx="15383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557F1A-A28D-76B5-5458-B338E83C0437}"/>
              </a:ext>
            </a:extLst>
          </p:cNvPr>
          <p:cNvGrpSpPr/>
          <p:nvPr/>
        </p:nvGrpSpPr>
        <p:grpSpPr>
          <a:xfrm>
            <a:off x="1667104" y="3390900"/>
            <a:ext cx="15020696" cy="3750239"/>
            <a:chOff x="718202" y="1880181"/>
            <a:chExt cx="5380349" cy="3750239"/>
          </a:xfrm>
        </p:grpSpPr>
        <p:sp>
          <p:nvSpPr>
            <p:cNvPr id="27" name="Rounded Rectangle 11">
              <a:extLst>
                <a:ext uri="{FF2B5EF4-FFF2-40B4-BE49-F238E27FC236}">
                  <a16:creationId xmlns:a16="http://schemas.microsoft.com/office/drawing/2014/main" id="{8314FAA4-F341-DE75-9F93-6677BB71B3B4}"/>
                </a:ext>
              </a:extLst>
            </p:cNvPr>
            <p:cNvSpPr/>
            <p:nvPr/>
          </p:nvSpPr>
          <p:spPr>
            <a:xfrm>
              <a:off x="718202" y="1880181"/>
              <a:ext cx="5380349" cy="3750239"/>
            </a:xfrm>
            <a:prstGeom prst="round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3CD93D-6F36-02E5-1E0C-E011759C47DD}"/>
                </a:ext>
              </a:extLst>
            </p:cNvPr>
            <p:cNvSpPr/>
            <p:nvPr/>
          </p:nvSpPr>
          <p:spPr>
            <a:xfrm>
              <a:off x="912092" y="2841495"/>
              <a:ext cx="5089538" cy="24989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[1]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[2]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[3]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161026-C5FA-954A-1BC1-EAC1AB9DC202}"/>
                </a:ext>
              </a:extLst>
            </p:cNvPr>
            <p:cNvSpPr txBox="1"/>
            <p:nvPr/>
          </p:nvSpPr>
          <p:spPr>
            <a:xfrm>
              <a:off x="910302" y="2071418"/>
              <a:ext cx="5089538" cy="64633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tệp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TrongGiacMobuoiSang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03C5E9F-597A-BE1B-78C0-5352393B1BB5}"/>
              </a:ext>
            </a:extLst>
          </p:cNvPr>
          <p:cNvSpPr txBox="1"/>
          <p:nvPr/>
        </p:nvSpPr>
        <p:spPr>
          <a:xfrm>
            <a:off x="2203403" y="7457317"/>
            <a:ext cx="14033683" cy="2409699"/>
          </a:xfrm>
          <a:prstGeom prst="rect">
            <a:avLst/>
          </a:prstGeom>
          <a:solidFill>
            <a:srgbClr val="F4E1E0"/>
          </a:solidFill>
        </p:spPr>
        <p:txBody>
          <a:bodyPr wrap="square">
            <a:spAutoFit/>
          </a:bodyPr>
          <a:lstStyle/>
          <a:p>
            <a:pPr marL="793750" indent="-628650" algn="just">
              <a:lnSpc>
                <a:spcPct val="13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Lưu ý: </a:t>
            </a:r>
            <a:endParaRPr lang="en-US" sz="4000" b="1" dirty="0">
              <a:solidFill>
                <a:srgbClr val="FF0000"/>
              </a:solidFill>
            </a:endParaRPr>
          </a:p>
          <a:p>
            <a:pPr marL="914400" indent="-404813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C</a:t>
            </a:r>
            <a:r>
              <a:rPr lang="vi-VN" sz="4000" dirty="0"/>
              <a:t>ó thể chọn một từ bằng cách nháy đúp chuột vào từ đó.</a:t>
            </a:r>
            <a:endParaRPr lang="en-US" sz="4000" dirty="0"/>
          </a:p>
          <a:p>
            <a:pPr marL="914400" indent="-404813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000" dirty="0"/>
              <a:t>Nhấn tổ hợp phím </a:t>
            </a:r>
            <a:r>
              <a:rPr lang="vi-VN" sz="4000" dirty="0">
                <a:solidFill>
                  <a:srgbClr val="FF0000"/>
                </a:solidFill>
              </a:rPr>
              <a:t>Ctrl + A </a:t>
            </a:r>
            <a:r>
              <a:rPr lang="vi-VN" sz="4000" dirty="0"/>
              <a:t>để chọn cả văn bản.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7493" y="808234"/>
            <a:ext cx="16593015" cy="8670532"/>
          </a:xfrm>
          <a:custGeom>
            <a:avLst/>
            <a:gdLst/>
            <a:ahLst/>
            <a:cxnLst/>
            <a:rect l="l" t="t" r="r" b="b"/>
            <a:pathLst>
              <a:path w="4370177" h="2283597">
                <a:moveTo>
                  <a:pt x="23795" y="0"/>
                </a:moveTo>
                <a:lnTo>
                  <a:pt x="4346381" y="0"/>
                </a:lnTo>
                <a:cubicBezTo>
                  <a:pt x="4352692" y="0"/>
                  <a:pt x="4358745" y="2507"/>
                  <a:pt x="4363207" y="6970"/>
                </a:cubicBezTo>
                <a:cubicBezTo>
                  <a:pt x="4367670" y="11432"/>
                  <a:pt x="4370177" y="17484"/>
                  <a:pt x="4370177" y="23795"/>
                </a:cubicBezTo>
                <a:lnTo>
                  <a:pt x="4370177" y="2259802"/>
                </a:lnTo>
                <a:cubicBezTo>
                  <a:pt x="4370177" y="2266113"/>
                  <a:pt x="4367670" y="2272165"/>
                  <a:pt x="4363207" y="2276628"/>
                </a:cubicBezTo>
                <a:cubicBezTo>
                  <a:pt x="4358745" y="2281090"/>
                  <a:pt x="4352692" y="2283597"/>
                  <a:pt x="4346381" y="2283597"/>
                </a:cubicBezTo>
                <a:lnTo>
                  <a:pt x="23795" y="2283597"/>
                </a:lnTo>
                <a:cubicBezTo>
                  <a:pt x="17484" y="2283597"/>
                  <a:pt x="11432" y="2281090"/>
                  <a:pt x="6970" y="2276628"/>
                </a:cubicBezTo>
                <a:cubicBezTo>
                  <a:pt x="2507" y="2272165"/>
                  <a:pt x="0" y="2266113"/>
                  <a:pt x="0" y="2259802"/>
                </a:cubicBezTo>
                <a:lnTo>
                  <a:pt x="0" y="23795"/>
                </a:lnTo>
                <a:cubicBezTo>
                  <a:pt x="0" y="17484"/>
                  <a:pt x="2507" y="11432"/>
                  <a:pt x="6970" y="6970"/>
                </a:cubicBezTo>
                <a:cubicBezTo>
                  <a:pt x="11432" y="2507"/>
                  <a:pt x="17484" y="0"/>
                  <a:pt x="23795" y="0"/>
                </a:cubicBezTo>
                <a:close/>
              </a:path>
            </a:pathLst>
          </a:custGeom>
          <a:solidFill>
            <a:srgbClr val="FAFAF8">
              <a:alpha val="80000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847493" y="518912"/>
            <a:ext cx="16593015" cy="89598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1867" y="3824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9D2EE2-1DA1-E5BD-B714-22EBD8601AB1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5BE15-AA28-38D5-886F-435C466C9BA4}"/>
              </a:ext>
            </a:extLst>
          </p:cNvPr>
          <p:cNvGrpSpPr/>
          <p:nvPr/>
        </p:nvGrpSpPr>
        <p:grpSpPr>
          <a:xfrm>
            <a:off x="1524000" y="1706189"/>
            <a:ext cx="589278" cy="707886"/>
            <a:chOff x="1089340" y="1357751"/>
            <a:chExt cx="589278" cy="7078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9B4B07-A061-497D-6A37-AC72F7B1C615}"/>
                </a:ext>
              </a:extLst>
            </p:cNvPr>
            <p:cNvSpPr/>
            <p:nvPr/>
          </p:nvSpPr>
          <p:spPr>
            <a:xfrm>
              <a:off x="1089340" y="1470217"/>
              <a:ext cx="589278" cy="5539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E70681-9B2A-80FC-47E8-F9E4844D7AF0}"/>
                </a:ext>
              </a:extLst>
            </p:cNvPr>
            <p:cNvSpPr txBox="1"/>
            <p:nvPr/>
          </p:nvSpPr>
          <p:spPr>
            <a:xfrm>
              <a:off x="1143746" y="1357751"/>
              <a:ext cx="5116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7C22D0-1209-DCEF-053F-87251EB2FC71}"/>
              </a:ext>
            </a:extLst>
          </p:cNvPr>
          <p:cNvSpPr txBox="1"/>
          <p:nvPr/>
        </p:nvSpPr>
        <p:spPr>
          <a:xfrm>
            <a:off x="2190130" y="1741711"/>
            <a:ext cx="9392270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27AEA-8860-0AAC-342E-1CC16D24D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3876" y="1553544"/>
            <a:ext cx="5040535" cy="75076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7EC000-6569-9062-EC07-04D8DA95DF0B}"/>
              </a:ext>
            </a:extLst>
          </p:cNvPr>
          <p:cNvGrpSpPr/>
          <p:nvPr/>
        </p:nvGrpSpPr>
        <p:grpSpPr>
          <a:xfrm>
            <a:off x="871534" y="2538339"/>
            <a:ext cx="10982342" cy="6796161"/>
            <a:chOff x="871534" y="2538339"/>
            <a:chExt cx="10982342" cy="6796161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ECC093D8-CCE3-2690-8E0A-F35806D33945}"/>
                </a:ext>
              </a:extLst>
            </p:cNvPr>
            <p:cNvSpPr/>
            <p:nvPr/>
          </p:nvSpPr>
          <p:spPr>
            <a:xfrm>
              <a:off x="871534" y="2538339"/>
              <a:ext cx="10982342" cy="6796161"/>
            </a:xfrm>
            <a:custGeom>
              <a:avLst/>
              <a:gdLst/>
              <a:ahLst/>
              <a:cxnLst/>
              <a:rect l="l" t="t" r="r" b="b"/>
              <a:pathLst>
                <a:path w="5303716" h="4114800">
                  <a:moveTo>
                    <a:pt x="0" y="0"/>
                  </a:moveTo>
                  <a:lnTo>
                    <a:pt x="5303716" y="0"/>
                  </a:lnTo>
                  <a:lnTo>
                    <a:pt x="530371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D9412EF-3CC8-55E9-327D-1E23BAF43BFD}"/>
                </a:ext>
              </a:extLst>
            </p:cNvPr>
            <p:cNvSpPr txBox="1"/>
            <p:nvPr/>
          </p:nvSpPr>
          <p:spPr>
            <a:xfrm>
              <a:off x="1064831" y="3845948"/>
              <a:ext cx="10653307" cy="48103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[1] </a:t>
              </a:r>
              <a:r>
                <a:rPr lang="vi-VN" sz="4000" dirty="0"/>
                <a:t>Chọn khối văn bản (hình 10.1); 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[2] </a:t>
              </a:r>
              <a:r>
                <a:rPr lang="vi-VN" sz="4000" dirty="0"/>
                <a:t>Gõ phím </a:t>
              </a:r>
              <a:r>
                <a:rPr lang="vi-VN" sz="4000" dirty="0">
                  <a:solidFill>
                    <a:srgbClr val="FF0000"/>
                  </a:solidFill>
                </a:rPr>
                <a:t>Delete</a:t>
              </a:r>
              <a:r>
                <a:rPr lang="vi-VN" sz="4000" dirty="0"/>
                <a:t> hoặc </a:t>
              </a:r>
              <a:r>
                <a:rPr lang="vi-VN" sz="4000" dirty="0">
                  <a:solidFill>
                    <a:srgbClr val="FF0000"/>
                  </a:solidFill>
                </a:rPr>
                <a:t>Backspace</a:t>
              </a:r>
              <a:r>
                <a:rPr lang="vi-VN" sz="4000" dirty="0"/>
                <a:t>; 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[3] </a:t>
              </a:r>
              <a:r>
                <a:rPr lang="vi-VN" sz="4000" dirty="0"/>
                <a:t>Nhấn tổ hợp phím </a:t>
              </a:r>
              <a:r>
                <a:rPr lang="vi-VN" sz="4000" dirty="0">
                  <a:solidFill>
                    <a:srgbClr val="FF0000"/>
                  </a:solidFill>
                </a:rPr>
                <a:t>Ctrl + Z</a:t>
              </a:r>
              <a:r>
                <a:rPr lang="vi-VN" sz="4000" dirty="0"/>
                <a:t>; 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[4] </a:t>
              </a:r>
              <a:r>
                <a:rPr lang="vi-VN" sz="4000" dirty="0"/>
                <a:t>Nhận xét sự thay đổi của khối văn bản: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en-US" sz="4000" dirty="0"/>
                <a:t>	</a:t>
              </a:r>
              <a:r>
                <a:rPr lang="vi-VN" sz="4000" dirty="0"/>
                <a:t>– Sau bước 2.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en-US" sz="4000" dirty="0"/>
                <a:t>	</a:t>
              </a:r>
              <a:r>
                <a:rPr lang="vi-VN" sz="4000" dirty="0"/>
                <a:t>– Khi thực hiện bước 3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C2FDEF-FB80-AE5C-C15F-8BB05296B7B8}"/>
                </a:ext>
              </a:extLst>
            </p:cNvPr>
            <p:cNvSpPr txBox="1"/>
            <p:nvPr/>
          </p:nvSpPr>
          <p:spPr>
            <a:xfrm>
              <a:off x="3065992" y="3037714"/>
              <a:ext cx="645881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73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7493" y="808234"/>
            <a:ext cx="16593015" cy="8670532"/>
          </a:xfrm>
          <a:custGeom>
            <a:avLst/>
            <a:gdLst/>
            <a:ahLst/>
            <a:cxnLst/>
            <a:rect l="l" t="t" r="r" b="b"/>
            <a:pathLst>
              <a:path w="4370177" h="2283597">
                <a:moveTo>
                  <a:pt x="23795" y="0"/>
                </a:moveTo>
                <a:lnTo>
                  <a:pt x="4346381" y="0"/>
                </a:lnTo>
                <a:cubicBezTo>
                  <a:pt x="4352692" y="0"/>
                  <a:pt x="4358745" y="2507"/>
                  <a:pt x="4363207" y="6970"/>
                </a:cubicBezTo>
                <a:cubicBezTo>
                  <a:pt x="4367670" y="11432"/>
                  <a:pt x="4370177" y="17484"/>
                  <a:pt x="4370177" y="23795"/>
                </a:cubicBezTo>
                <a:lnTo>
                  <a:pt x="4370177" y="2259802"/>
                </a:lnTo>
                <a:cubicBezTo>
                  <a:pt x="4370177" y="2266113"/>
                  <a:pt x="4367670" y="2272165"/>
                  <a:pt x="4363207" y="2276628"/>
                </a:cubicBezTo>
                <a:cubicBezTo>
                  <a:pt x="4358745" y="2281090"/>
                  <a:pt x="4352692" y="2283597"/>
                  <a:pt x="4346381" y="2283597"/>
                </a:cubicBezTo>
                <a:lnTo>
                  <a:pt x="23795" y="2283597"/>
                </a:lnTo>
                <a:cubicBezTo>
                  <a:pt x="17484" y="2283597"/>
                  <a:pt x="11432" y="2281090"/>
                  <a:pt x="6970" y="2276628"/>
                </a:cubicBezTo>
                <a:cubicBezTo>
                  <a:pt x="2507" y="2272165"/>
                  <a:pt x="0" y="2266113"/>
                  <a:pt x="0" y="2259802"/>
                </a:cubicBezTo>
                <a:lnTo>
                  <a:pt x="0" y="23795"/>
                </a:lnTo>
                <a:cubicBezTo>
                  <a:pt x="0" y="17484"/>
                  <a:pt x="2507" y="11432"/>
                  <a:pt x="6970" y="6970"/>
                </a:cubicBezTo>
                <a:cubicBezTo>
                  <a:pt x="11432" y="2507"/>
                  <a:pt x="17484" y="0"/>
                  <a:pt x="23795" y="0"/>
                </a:cubicBezTo>
                <a:close/>
              </a:path>
            </a:pathLst>
          </a:custGeom>
          <a:solidFill>
            <a:srgbClr val="FAFAF8">
              <a:alpha val="80000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847493" y="518912"/>
            <a:ext cx="16593015" cy="89598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1867" y="3824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9D2EE2-1DA1-E5BD-B714-22EBD8601AB1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5BE15-AA28-38D5-886F-435C466C9BA4}"/>
              </a:ext>
            </a:extLst>
          </p:cNvPr>
          <p:cNvGrpSpPr/>
          <p:nvPr/>
        </p:nvGrpSpPr>
        <p:grpSpPr>
          <a:xfrm>
            <a:off x="1524000" y="1706189"/>
            <a:ext cx="589278" cy="707886"/>
            <a:chOff x="1089340" y="1357751"/>
            <a:chExt cx="589278" cy="7078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9B4B07-A061-497D-6A37-AC72F7B1C615}"/>
                </a:ext>
              </a:extLst>
            </p:cNvPr>
            <p:cNvSpPr/>
            <p:nvPr/>
          </p:nvSpPr>
          <p:spPr>
            <a:xfrm>
              <a:off x="1089340" y="1470217"/>
              <a:ext cx="589278" cy="5539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E70681-9B2A-80FC-47E8-F9E4844D7AF0}"/>
                </a:ext>
              </a:extLst>
            </p:cNvPr>
            <p:cNvSpPr txBox="1"/>
            <p:nvPr/>
          </p:nvSpPr>
          <p:spPr>
            <a:xfrm>
              <a:off x="1143746" y="1357751"/>
              <a:ext cx="5116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7C22D0-1209-DCEF-053F-87251EB2FC71}"/>
              </a:ext>
            </a:extLst>
          </p:cNvPr>
          <p:cNvSpPr txBox="1"/>
          <p:nvPr/>
        </p:nvSpPr>
        <p:spPr>
          <a:xfrm>
            <a:off x="2190130" y="1741711"/>
            <a:ext cx="9392270" cy="2690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Backspace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42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9412EF-3CC8-55E9-327D-1E23BAF43BFD}"/>
              </a:ext>
            </a:extLst>
          </p:cNvPr>
          <p:cNvSpPr txBox="1"/>
          <p:nvPr/>
        </p:nvSpPr>
        <p:spPr>
          <a:xfrm>
            <a:off x="1017803" y="4771718"/>
            <a:ext cx="16252394" cy="41660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319213" indent="-809625" algn="just">
              <a:lnSpc>
                <a:spcPct val="13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Lưu ý: </a:t>
            </a:r>
            <a:endParaRPr lang="en-US" sz="4000" b="1" dirty="0">
              <a:solidFill>
                <a:srgbClr val="FF0000"/>
              </a:solidFill>
            </a:endParaRPr>
          </a:p>
          <a:p>
            <a:pPr marL="914400" indent="-4064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200" dirty="0"/>
              <a:t>Khi gõ một phím kí tự trên bàn phím, kí tự đó sẽ thay thế khối văn bản được chọn trong văn bản.</a:t>
            </a:r>
            <a:endParaRPr lang="en-US" sz="4200" dirty="0"/>
          </a:p>
          <a:p>
            <a:pPr marL="914400" indent="-4064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200" dirty="0"/>
              <a:t>Em nhấn tổ hợp phím </a:t>
            </a:r>
            <a:r>
              <a:rPr lang="vi-VN" sz="4200" dirty="0">
                <a:solidFill>
                  <a:srgbClr val="FF0000"/>
                </a:solidFill>
              </a:rPr>
              <a:t>Ctrl + Z </a:t>
            </a:r>
            <a:r>
              <a:rPr lang="vi-VN" sz="4200" dirty="0"/>
              <a:t>để hoàn tác thao tác vừa thực hiện.</a:t>
            </a:r>
            <a:endParaRPr lang="en-US" sz="4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1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0ACE2D-E31E-15F4-FEE6-A30CB81B0169}"/>
              </a:ext>
            </a:extLst>
          </p:cNvPr>
          <p:cNvSpPr/>
          <p:nvPr/>
        </p:nvSpPr>
        <p:spPr>
          <a:xfrm>
            <a:off x="6934200" y="338826"/>
            <a:ext cx="4648200" cy="990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D194D252-D37F-8837-71FB-2F27C94E5F7E}"/>
              </a:ext>
            </a:extLst>
          </p:cNvPr>
          <p:cNvSpPr/>
          <p:nvPr/>
        </p:nvSpPr>
        <p:spPr>
          <a:xfrm>
            <a:off x="1297825" y="1775516"/>
            <a:ext cx="15122122" cy="7786018"/>
          </a:xfrm>
          <a:custGeom>
            <a:avLst/>
            <a:gdLst/>
            <a:ahLst/>
            <a:cxnLst/>
            <a:rect l="l" t="t" r="r" b="b"/>
            <a:pathLst>
              <a:path w="7192658" h="4114800">
                <a:moveTo>
                  <a:pt x="0" y="0"/>
                </a:moveTo>
                <a:lnTo>
                  <a:pt x="7192658" y="0"/>
                </a:lnTo>
                <a:lnTo>
                  <a:pt x="71926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38568">
            <a:off x="15826519" y="7072110"/>
            <a:ext cx="2298175" cy="3148185"/>
          </a:xfrm>
          <a:custGeom>
            <a:avLst/>
            <a:gdLst/>
            <a:ahLst/>
            <a:cxnLst/>
            <a:rect l="l" t="t" r="r" b="b"/>
            <a:pathLst>
              <a:path w="2298175" h="3148185">
                <a:moveTo>
                  <a:pt x="0" y="0"/>
                </a:moveTo>
                <a:lnTo>
                  <a:pt x="2298175" y="0"/>
                </a:lnTo>
                <a:lnTo>
                  <a:pt x="2298175" y="3148185"/>
                </a:lnTo>
                <a:lnTo>
                  <a:pt x="0" y="3148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9189" y="864620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3C130C-25C0-FE45-706B-7B20B4439835}"/>
              </a:ext>
            </a:extLst>
          </p:cNvPr>
          <p:cNvSpPr txBox="1"/>
          <p:nvPr/>
        </p:nvSpPr>
        <p:spPr>
          <a:xfrm>
            <a:off x="1905000" y="3086100"/>
            <a:ext cx="14097000" cy="5747744"/>
          </a:xfrm>
          <a:prstGeom prst="round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73138" indent="-625475" algn="just">
              <a:lnSpc>
                <a:spcPct val="130000"/>
              </a:lnSpc>
              <a:spcAft>
                <a:spcPts val="600"/>
              </a:spcAft>
              <a:buAutoNum type="alphaLcPeriod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73138" indent="-625475" algn="just">
              <a:lnSpc>
                <a:spcPct val="130000"/>
              </a:lnSpc>
              <a:spcAft>
                <a:spcPts val="600"/>
              </a:spcAft>
              <a:buAutoNum type="alphaLcPeriod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73138" indent="-625475" algn="just">
              <a:lnSpc>
                <a:spcPct val="130000"/>
              </a:lnSpc>
              <a:spcAft>
                <a:spcPts val="600"/>
              </a:spcAft>
              <a:buAutoNum type="alphaLcPeriod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cs typeface="Arial" panose="020B0604020202020204" pitchFamily="34" charset="0"/>
              </a:rPr>
              <a:t>2. Nêu các bước xoá khối văn bản. 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vi-VN" sz="4000" b="1" dirty="0">
                <a:solidFill>
                  <a:schemeClr val="bg1"/>
                </a:solidFill>
              </a:rPr>
              <a:t>Nêu cách để lấy lại khối văn bản vừa bị xoá.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705</Words>
  <Application>Microsoft Office PowerPoint</Application>
  <PresentationFormat>Custom</PresentationFormat>
  <Paragraphs>79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Wingdings</vt:lpstr>
      <vt:lpstr>Tahoma</vt:lpstr>
      <vt:lpstr>Arial</vt:lpstr>
      <vt:lpstr>Times New Roman</vt:lpstr>
      <vt:lpstr>Arial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MAYCHU</cp:lastModifiedBy>
  <cp:revision>23</cp:revision>
  <dcterms:created xsi:type="dcterms:W3CDTF">2006-08-16T00:00:00Z</dcterms:created>
  <dcterms:modified xsi:type="dcterms:W3CDTF">2025-11-18T11:37:07Z</dcterms:modified>
  <dc:identifier>DAGEvgh5pV8</dc:identifier>
</cp:coreProperties>
</file>