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61" r:id="rId3"/>
    <p:sldId id="267" r:id="rId4"/>
    <p:sldId id="268" r:id="rId5"/>
    <p:sldId id="495" r:id="rId6"/>
    <p:sldId id="496" r:id="rId7"/>
    <p:sldId id="500" r:id="rId8"/>
    <p:sldId id="499" r:id="rId9"/>
    <p:sldId id="369" r:id="rId10"/>
    <p:sldId id="462" r:id="rId11"/>
    <p:sldId id="463" r:id="rId12"/>
    <p:sldId id="488" r:id="rId13"/>
    <p:sldId id="489" r:id="rId14"/>
    <p:sldId id="490" r:id="rId15"/>
    <p:sldId id="491" r:id="rId16"/>
    <p:sldId id="492" r:id="rId17"/>
    <p:sldId id="493" r:id="rId18"/>
    <p:sldId id="280" r:id="rId19"/>
    <p:sldId id="469" r:id="rId20"/>
    <p:sldId id="502" r:id="rId21"/>
    <p:sldId id="503" r:id="rId22"/>
    <p:sldId id="293" r:id="rId23"/>
    <p:sldId id="471" r:id="rId24"/>
    <p:sldId id="473" r:id="rId25"/>
    <p:sldId id="474" r:id="rId26"/>
    <p:sldId id="475" r:id="rId27"/>
    <p:sldId id="476" r:id="rId28"/>
    <p:sldId id="477" r:id="rId29"/>
    <p:sldId id="294" r:id="rId30"/>
    <p:sldId id="487" r:id="rId31"/>
    <p:sldId id="296" r:id="rId32"/>
    <p:sldId id="501" r:id="rId33"/>
    <p:sldId id="300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90" autoAdjust="0"/>
  </p:normalViewPr>
  <p:slideViewPr>
    <p:cSldViewPr snapToGrid="0">
      <p:cViewPr varScale="1">
        <p:scale>
          <a:sx n="67" d="100"/>
          <a:sy n="67" d="100"/>
        </p:scale>
        <p:origin x="85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25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14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5489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9348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4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1/3/2024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0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0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1997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858500" y="0"/>
            <a:ext cx="2021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1.3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  <p:sldLayoutId id="2147483681" r:id="rId15"/>
    <p:sldLayoutId id="2147483694" r:id="rId16"/>
    <p:sldLayoutId id="2147483695" r:id="rId17"/>
    <p:sldLayoutId id="2147483699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3025068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1.3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94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19765"/>
            <a:ext cx="4033951" cy="46163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65" y="391179"/>
            <a:ext cx="6962673" cy="5970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7993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64870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9" y="4403323"/>
            <a:ext cx="3023781" cy="83450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She's a doctor.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613" y="1096627"/>
            <a:ext cx="4993451" cy="4993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1042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mother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498128" y="4394447"/>
            <a:ext cx="2926127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office worker.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478" y="1032862"/>
            <a:ext cx="515302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22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02724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brother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610036" y="4394447"/>
            <a:ext cx="3151573" cy="1100832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factory worker.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366" y="902287"/>
            <a:ext cx="5153025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2868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teacher.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23" y="1032863"/>
            <a:ext cx="508635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120800" y="2211602"/>
            <a:ext cx="6635108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grandmother do?</a:t>
            </a:r>
          </a:p>
        </p:txBody>
      </p:sp>
    </p:spTree>
    <p:extLst>
      <p:ext uri="{BB962C8B-B14F-4D97-AF65-F5344CB8AC3E}">
        <p14:creationId xmlns:p14="http://schemas.microsoft.com/office/powerpoint/2010/main" val="31148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782" y="921569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12378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She's a cashier.</a:t>
            </a:r>
          </a:p>
        </p:txBody>
      </p:sp>
      <p:sp>
        <p:nvSpPr>
          <p:cNvPr id="7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429376" y="2229358"/>
            <a:ext cx="5819671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does your sister do?</a:t>
            </a:r>
          </a:p>
        </p:txBody>
      </p:sp>
    </p:spTree>
    <p:extLst>
      <p:ext uri="{BB962C8B-B14F-4D97-AF65-F5344CB8AC3E}">
        <p14:creationId xmlns:p14="http://schemas.microsoft.com/office/powerpoint/2010/main" val="139183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316109" y="2203787"/>
            <a:ext cx="6226734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grandfather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farmer.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5908" y="1202442"/>
            <a:ext cx="5029200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63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4617BF-307E-BE9A-EDB3-B8F368B18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88" y="537520"/>
            <a:ext cx="4328535" cy="495343"/>
          </a:xfrm>
          <a:prstGeom prst="rect">
            <a:avLst/>
          </a:prstGeom>
        </p:spPr>
      </p:pic>
      <p:sp>
        <p:nvSpPr>
          <p:cNvPr id="2" name="Rounded Rectangular Callout 10">
            <a:extLst>
              <a:ext uri="{FF2B5EF4-FFF2-40B4-BE49-F238E27FC236}">
                <a16:creationId xmlns:a16="http://schemas.microsoft.com/office/drawing/2014/main" id="{EE1B0A01-204E-701D-9DEE-51F5530B5546}"/>
              </a:ext>
            </a:extLst>
          </p:cNvPr>
          <p:cNvSpPr/>
          <p:nvPr/>
        </p:nvSpPr>
        <p:spPr>
          <a:xfrm>
            <a:off x="896637" y="2203787"/>
            <a:ext cx="5442012" cy="889894"/>
          </a:xfrm>
          <a:prstGeom prst="wedgeRoundRectCallout">
            <a:avLst>
              <a:gd name="adj1" fmla="val 42090"/>
              <a:gd name="adj2" fmla="val 88148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i="1" dirty="0">
                <a:solidFill>
                  <a:srgbClr val="002060"/>
                </a:solidFill>
              </a:rPr>
              <a:t>What does your father do?</a:t>
            </a:r>
          </a:p>
        </p:txBody>
      </p:sp>
      <p:sp>
        <p:nvSpPr>
          <p:cNvPr id="6" name="Rounded Rectangular Callout 9">
            <a:extLst>
              <a:ext uri="{FF2B5EF4-FFF2-40B4-BE49-F238E27FC236}">
                <a16:creationId xmlns:a16="http://schemas.microsoft.com/office/drawing/2014/main" id="{16A8CF25-6613-C933-84DE-0FDF63B61127}"/>
              </a:ext>
            </a:extLst>
          </p:cNvPr>
          <p:cNvSpPr/>
          <p:nvPr/>
        </p:nvSpPr>
        <p:spPr>
          <a:xfrm>
            <a:off x="2574524" y="4518738"/>
            <a:ext cx="3355758" cy="870011"/>
          </a:xfrm>
          <a:prstGeom prst="wedgeRoundRectCallout">
            <a:avLst>
              <a:gd name="adj1" fmla="val 45594"/>
              <a:gd name="adj2" fmla="val -89498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He's a waiter.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867" y="973772"/>
            <a:ext cx="5114925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0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03" y="780026"/>
            <a:ext cx="8320548" cy="55470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7052" y="3918856"/>
            <a:ext cx="27937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Speaking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8744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18" y="1220417"/>
            <a:ext cx="11142687" cy="4818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7" name="Rectangle: Rounded Corners 10">
            <a:extLst>
              <a:ext uri="{FF2B5EF4-FFF2-40B4-BE49-F238E27FC236}">
                <a16:creationId xmlns:a16="http://schemas.microsoft.com/office/drawing/2014/main" id="{71E5DA33-1570-D983-E6B6-88346FCA785B}"/>
              </a:ext>
            </a:extLst>
          </p:cNvPr>
          <p:cNvSpPr/>
          <p:nvPr/>
        </p:nvSpPr>
        <p:spPr>
          <a:xfrm>
            <a:off x="862877" y="1867136"/>
            <a:ext cx="2115713" cy="667834"/>
          </a:xfrm>
          <a:prstGeom prst="roundRect">
            <a:avLst>
              <a:gd name="adj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608303" y="3009636"/>
            <a:ext cx="1881173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288536" y="3018689"/>
            <a:ext cx="1390433" cy="7113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4227082" y="4456681"/>
            <a:ext cx="743269" cy="397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722002" y="4468112"/>
            <a:ext cx="725697" cy="38613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90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9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405" y="262501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1275181" y="358918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Speaking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3741" y="409800"/>
            <a:ext cx="4459459" cy="606593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89140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301" y="1837676"/>
            <a:ext cx="1138329" cy="110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9916C539-BF2E-2A67-B223-7D500EF940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162" y="1907348"/>
            <a:ext cx="1147467" cy="102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72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224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377EFE-B754-67F8-C61D-6D58AA5D6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785" y="439116"/>
            <a:ext cx="4968671" cy="632515"/>
          </a:xfrm>
          <a:prstGeom prst="rect">
            <a:avLst/>
          </a:prstGeom>
        </p:spPr>
      </p:pic>
      <p:sp>
        <p:nvSpPr>
          <p:cNvPr id="11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4285313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3702936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025" y="1306364"/>
            <a:ext cx="5266030" cy="5008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: Rounded Corners 15">
            <a:extLst>
              <a:ext uri="{FF2B5EF4-FFF2-40B4-BE49-F238E27FC236}">
                <a16:creationId xmlns:a16="http://schemas.microsoft.com/office/drawing/2014/main" id="{2D0126CC-284B-DABE-ABA8-503F5121FF72}"/>
              </a:ext>
            </a:extLst>
          </p:cNvPr>
          <p:cNvSpPr/>
          <p:nvPr/>
        </p:nvSpPr>
        <p:spPr>
          <a:xfrm>
            <a:off x="10041114" y="3338288"/>
            <a:ext cx="1272103" cy="6389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CAD7838C-1319-3F12-57F2-AD422ACF5E10}"/>
              </a:ext>
            </a:extLst>
          </p:cNvPr>
          <p:cNvSpPr/>
          <p:nvPr/>
        </p:nvSpPr>
        <p:spPr>
          <a:xfrm>
            <a:off x="9458737" y="4723322"/>
            <a:ext cx="664870" cy="3902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1368" y="1899822"/>
            <a:ext cx="1122836" cy="1038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157" y="1864310"/>
            <a:ext cx="1107675" cy="1074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26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042656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3219" y="2734303"/>
            <a:ext cx="333446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_ _</a:t>
            </a:r>
            <a:r>
              <a:rPr kumimoji="0" lang="en-US" sz="51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 </a:t>
            </a:r>
            <a:r>
              <a:rPr lang="en-US" sz="5100" dirty="0">
                <a:solidFill>
                  <a:prstClr val="black"/>
                </a:solidFill>
              </a:rPr>
              <a:t>_ _ _</a:t>
            </a:r>
            <a:endParaRPr kumimoji="0" lang="en-US" sz="5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73373" y="2240527"/>
            <a:ext cx="48526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0000FF"/>
                </a:solidFill>
              </a:rPr>
              <a:t>Cash </a:t>
            </a:r>
            <a:r>
              <a:rPr lang="en-US" sz="8800" b="1" dirty="0" err="1">
                <a:solidFill>
                  <a:srgbClr val="0000FF"/>
                </a:solidFill>
              </a:rPr>
              <a:t>er</a:t>
            </a:r>
            <a:endParaRPr lang="en-US" sz="8800" b="1" dirty="0">
              <a:solidFill>
                <a:srgbClr val="0000FF"/>
              </a:solidFill>
            </a:endParaRPr>
          </a:p>
        </p:txBody>
      </p:sp>
      <p:sp>
        <p:nvSpPr>
          <p:cNvPr id="21" name="A"/>
          <p:cNvSpPr/>
          <p:nvPr/>
        </p:nvSpPr>
        <p:spPr>
          <a:xfrm>
            <a:off x="9044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22" name="Rectângulo arredondado 5"/>
          <p:cNvSpPr/>
          <p:nvPr/>
        </p:nvSpPr>
        <p:spPr>
          <a:xfrm>
            <a:off x="16966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23" name="C"/>
          <p:cNvSpPr/>
          <p:nvPr/>
        </p:nvSpPr>
        <p:spPr>
          <a:xfrm>
            <a:off x="24888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24" name="Rectângulo arredondado 7"/>
          <p:cNvSpPr/>
          <p:nvPr/>
        </p:nvSpPr>
        <p:spPr>
          <a:xfrm>
            <a:off x="328097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25" name="E"/>
          <p:cNvSpPr/>
          <p:nvPr/>
        </p:nvSpPr>
        <p:spPr>
          <a:xfrm>
            <a:off x="407313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i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6" name="F"/>
          <p:cNvSpPr/>
          <p:nvPr/>
        </p:nvSpPr>
        <p:spPr>
          <a:xfrm>
            <a:off x="486529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y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7" name="Rectângulo arredondado 10"/>
          <p:cNvSpPr/>
          <p:nvPr/>
        </p:nvSpPr>
        <p:spPr>
          <a:xfrm>
            <a:off x="565746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28" name="Rectângulo arredondado 11"/>
          <p:cNvSpPr/>
          <p:nvPr/>
        </p:nvSpPr>
        <p:spPr>
          <a:xfrm>
            <a:off x="6449624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29" name="I"/>
          <p:cNvSpPr/>
          <p:nvPr/>
        </p:nvSpPr>
        <p:spPr>
          <a:xfrm>
            <a:off x="7241787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30" name="Rectângulo arredondado 13"/>
          <p:cNvSpPr/>
          <p:nvPr/>
        </p:nvSpPr>
        <p:spPr>
          <a:xfrm>
            <a:off x="8033949" y="537618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31" name="K"/>
          <p:cNvSpPr/>
          <p:nvPr/>
        </p:nvSpPr>
        <p:spPr>
          <a:xfrm>
            <a:off x="8826112" y="537618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32" name="Rectângulo arredondado 15"/>
          <p:cNvSpPr/>
          <p:nvPr/>
        </p:nvSpPr>
        <p:spPr>
          <a:xfrm>
            <a:off x="9668041" y="538014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33" name="M"/>
          <p:cNvSpPr/>
          <p:nvPr/>
        </p:nvSpPr>
        <p:spPr>
          <a:xfrm>
            <a:off x="10460203" y="538014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34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7407" y="450304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ectângulo 36"/>
          <p:cNvSpPr/>
          <p:nvPr/>
        </p:nvSpPr>
        <p:spPr>
          <a:xfrm>
            <a:off x="8506768" y="2196137"/>
            <a:ext cx="79216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kumimoji="0" lang="pt-PT" sz="8800" b="1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289" y="1267359"/>
            <a:ext cx="3636058" cy="38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96791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A"/>
          <p:cNvSpPr/>
          <p:nvPr/>
        </p:nvSpPr>
        <p:spPr>
          <a:xfrm>
            <a:off x="8464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5" name="Rectângulo arredondado 5"/>
          <p:cNvSpPr/>
          <p:nvPr/>
        </p:nvSpPr>
        <p:spPr>
          <a:xfrm>
            <a:off x="16385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6" name="C"/>
          <p:cNvSpPr/>
          <p:nvPr/>
        </p:nvSpPr>
        <p:spPr>
          <a:xfrm>
            <a:off x="24307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7" name="Rectângulo arredondado 7"/>
          <p:cNvSpPr/>
          <p:nvPr/>
        </p:nvSpPr>
        <p:spPr>
          <a:xfrm>
            <a:off x="322291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8" name="E"/>
          <p:cNvSpPr/>
          <p:nvPr/>
        </p:nvSpPr>
        <p:spPr>
          <a:xfrm>
            <a:off x="401508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9" name="F"/>
          <p:cNvSpPr/>
          <p:nvPr/>
        </p:nvSpPr>
        <p:spPr>
          <a:xfrm>
            <a:off x="480724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Rectângulo arredondado 10"/>
          <p:cNvSpPr/>
          <p:nvPr/>
        </p:nvSpPr>
        <p:spPr>
          <a:xfrm>
            <a:off x="559940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1" name="Rectângulo arredondado 11"/>
          <p:cNvSpPr/>
          <p:nvPr/>
        </p:nvSpPr>
        <p:spPr>
          <a:xfrm>
            <a:off x="6391567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2" name="I"/>
          <p:cNvSpPr/>
          <p:nvPr/>
        </p:nvSpPr>
        <p:spPr>
          <a:xfrm>
            <a:off x="7183730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3" name="Rectângulo arredondado 13"/>
          <p:cNvSpPr/>
          <p:nvPr/>
        </p:nvSpPr>
        <p:spPr>
          <a:xfrm>
            <a:off x="7975892" y="5189771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4" name="K"/>
          <p:cNvSpPr/>
          <p:nvPr/>
        </p:nvSpPr>
        <p:spPr>
          <a:xfrm>
            <a:off x="8768055" y="5189771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w</a:t>
            </a:r>
          </a:p>
        </p:txBody>
      </p:sp>
      <p:sp>
        <p:nvSpPr>
          <p:cNvPr id="15" name="Rectângulo arredondado 15"/>
          <p:cNvSpPr/>
          <p:nvPr/>
        </p:nvSpPr>
        <p:spPr>
          <a:xfrm>
            <a:off x="9609984" y="5193733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M"/>
          <p:cNvSpPr/>
          <p:nvPr/>
        </p:nvSpPr>
        <p:spPr>
          <a:xfrm>
            <a:off x="10402146" y="5193733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sp>
        <p:nvSpPr>
          <p:cNvPr id="17" name="Rectângulo 35"/>
          <p:cNvSpPr/>
          <p:nvPr/>
        </p:nvSpPr>
        <p:spPr>
          <a:xfrm>
            <a:off x="6102975" y="2244244"/>
            <a:ext cx="448543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  ctor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50" y="4316639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348101" y="2236545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o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60777" y="2642575"/>
            <a:ext cx="401597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5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 _ </a:t>
            </a:r>
            <a:r>
              <a:rPr lang="en-US" sz="5500" dirty="0">
                <a:solidFill>
                  <a:prstClr val="black"/>
                </a:solidFill>
              </a:rPr>
              <a:t>_ _ _ _ </a:t>
            </a:r>
            <a:endParaRPr kumimoji="0" lang="en-US" sz="5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28" y="1289180"/>
            <a:ext cx="3551195" cy="3740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0832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8099" y="2631383"/>
            <a:ext cx="412277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__ _ _ _ </a:t>
            </a:r>
            <a:r>
              <a:rPr lang="en-US" sz="5000" dirty="0">
                <a:solidFill>
                  <a:prstClr val="black"/>
                </a:solidFill>
              </a:rPr>
              <a:t>_ _</a:t>
            </a: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u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w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m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87165" y="2171713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cs typeface="Arial" charset="0"/>
              </a:rPr>
              <a:t>w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cs typeface="Arial" charset="0"/>
            </a:endParaRPr>
          </a:p>
        </p:txBody>
      </p:sp>
      <p:sp>
        <p:nvSpPr>
          <p:cNvPr id="20" name="Rectângulo 35"/>
          <p:cNvSpPr/>
          <p:nvPr/>
        </p:nvSpPr>
        <p:spPr>
          <a:xfrm>
            <a:off x="5232351" y="2244060"/>
            <a:ext cx="62642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Office    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7" y="1047795"/>
            <a:ext cx="3672202" cy="3882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34769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3615792" y="2124144"/>
            <a:ext cx="86579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  tory worker</a:t>
            </a:r>
            <a:endParaRPr kumimoji="0" lang="pt-PT" sz="80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o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e</a:t>
            </a: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c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5496397" y="2058445"/>
            <a:ext cx="844854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endParaRPr kumimoji="0" lang="pt-PT" sz="86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26087" y="2478180"/>
            <a:ext cx="41494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 _ _ _ _ _ _ 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0" y="1281710"/>
            <a:ext cx="3591079" cy="37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651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84325" y="305473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6888" y="2254387"/>
            <a:ext cx="3805799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6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_ _ _ _ </a:t>
            </a:r>
            <a:r>
              <a:rPr lang="en-US" sz="6200" dirty="0">
                <a:solidFill>
                  <a:prstClr val="black"/>
                </a:solidFill>
              </a:rPr>
              <a:t>_ _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" name="A"/>
          <p:cNvSpPr/>
          <p:nvPr/>
        </p:nvSpPr>
        <p:spPr>
          <a:xfrm>
            <a:off x="8754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a</a:t>
            </a:r>
          </a:p>
        </p:txBody>
      </p:sp>
      <p:sp>
        <p:nvSpPr>
          <p:cNvPr id="6" name="Rectângulo arredondado 5"/>
          <p:cNvSpPr/>
          <p:nvPr/>
        </p:nvSpPr>
        <p:spPr>
          <a:xfrm>
            <a:off x="16676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4597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25194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404410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0" name="F"/>
          <p:cNvSpPr/>
          <p:nvPr/>
        </p:nvSpPr>
        <p:spPr>
          <a:xfrm>
            <a:off x="483627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62843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420595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212758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n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8004920" y="5153485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797083" y="5153485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 dirty="0">
                <a:solidFill>
                  <a:prstClr val="black"/>
                </a:solidFill>
                <a:latin typeface="Cooper Black" pitchFamily="18" charset="0"/>
              </a:rPr>
              <a:t>m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6" name="Rectângulo arredondado 15"/>
          <p:cNvSpPr/>
          <p:nvPr/>
        </p:nvSpPr>
        <p:spPr>
          <a:xfrm>
            <a:off x="9639012" y="5157447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431174" y="5157447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8378" y="4280353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918095" y="2010449"/>
            <a:ext cx="844854" cy="13849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84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</a:p>
        </p:txBody>
      </p:sp>
      <p:sp>
        <p:nvSpPr>
          <p:cNvPr id="20" name="Rectângulo 35"/>
          <p:cNvSpPr/>
          <p:nvPr/>
        </p:nvSpPr>
        <p:spPr>
          <a:xfrm>
            <a:off x="6430162" y="1971344"/>
            <a:ext cx="48006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  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778" y="1028327"/>
            <a:ext cx="3622096" cy="397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49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94214" y="555171"/>
            <a:ext cx="4800600" cy="67831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Choose a letter to fill in.</a:t>
            </a:r>
          </a:p>
        </p:txBody>
      </p:sp>
      <p:sp>
        <p:nvSpPr>
          <p:cNvPr id="4" name="Rectângulo 35"/>
          <p:cNvSpPr/>
          <p:nvPr/>
        </p:nvSpPr>
        <p:spPr>
          <a:xfrm>
            <a:off x="4875990" y="2324642"/>
            <a:ext cx="674522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  iter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5" name="A"/>
          <p:cNvSpPr/>
          <p:nvPr/>
        </p:nvSpPr>
        <p:spPr>
          <a:xfrm>
            <a:off x="7230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noProof="0">
                <a:solidFill>
                  <a:prstClr val="black"/>
                </a:solidFill>
                <a:latin typeface="Cooper Black" pitchFamily="18" charset="0"/>
              </a:rPr>
              <a:t>n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6" name="Rectângulo arredondado 5"/>
          <p:cNvSpPr/>
          <p:nvPr/>
        </p:nvSpPr>
        <p:spPr>
          <a:xfrm>
            <a:off x="15152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b</a:t>
            </a:r>
          </a:p>
        </p:txBody>
      </p:sp>
      <p:sp>
        <p:nvSpPr>
          <p:cNvPr id="7" name="C"/>
          <p:cNvSpPr/>
          <p:nvPr/>
        </p:nvSpPr>
        <p:spPr>
          <a:xfrm>
            <a:off x="23073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c</a:t>
            </a:r>
          </a:p>
        </p:txBody>
      </p:sp>
      <p:sp>
        <p:nvSpPr>
          <p:cNvPr id="8" name="Rectângulo arredondado 7"/>
          <p:cNvSpPr/>
          <p:nvPr/>
        </p:nvSpPr>
        <p:spPr>
          <a:xfrm>
            <a:off x="309954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d</a:t>
            </a:r>
          </a:p>
        </p:txBody>
      </p:sp>
      <p:sp>
        <p:nvSpPr>
          <p:cNvPr id="9" name="E"/>
          <p:cNvSpPr/>
          <p:nvPr/>
        </p:nvSpPr>
        <p:spPr>
          <a:xfrm>
            <a:off x="389170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o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sp>
        <p:nvSpPr>
          <p:cNvPr id="10" name="F"/>
          <p:cNvSpPr/>
          <p:nvPr/>
        </p:nvSpPr>
        <p:spPr>
          <a:xfrm>
            <a:off x="468387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f</a:t>
            </a:r>
          </a:p>
        </p:txBody>
      </p:sp>
      <p:sp>
        <p:nvSpPr>
          <p:cNvPr id="11" name="Rectângulo arredondado 10"/>
          <p:cNvSpPr/>
          <p:nvPr/>
        </p:nvSpPr>
        <p:spPr>
          <a:xfrm>
            <a:off x="547603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g</a:t>
            </a:r>
          </a:p>
        </p:txBody>
      </p:sp>
      <p:sp>
        <p:nvSpPr>
          <p:cNvPr id="12" name="Rectângulo arredondado 11"/>
          <p:cNvSpPr/>
          <p:nvPr/>
        </p:nvSpPr>
        <p:spPr>
          <a:xfrm>
            <a:off x="6268195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h</a:t>
            </a:r>
          </a:p>
        </p:txBody>
      </p:sp>
      <p:sp>
        <p:nvSpPr>
          <p:cNvPr id="13" name="I"/>
          <p:cNvSpPr/>
          <p:nvPr/>
        </p:nvSpPr>
        <p:spPr>
          <a:xfrm>
            <a:off x="7060358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i</a:t>
            </a:r>
          </a:p>
        </p:txBody>
      </p:sp>
      <p:sp>
        <p:nvSpPr>
          <p:cNvPr id="14" name="Rectângulo arredondado 13"/>
          <p:cNvSpPr/>
          <p:nvPr/>
        </p:nvSpPr>
        <p:spPr>
          <a:xfrm>
            <a:off x="7852520" y="5168000"/>
            <a:ext cx="792162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j</a:t>
            </a:r>
          </a:p>
        </p:txBody>
      </p:sp>
      <p:sp>
        <p:nvSpPr>
          <p:cNvPr id="15" name="K"/>
          <p:cNvSpPr/>
          <p:nvPr/>
        </p:nvSpPr>
        <p:spPr>
          <a:xfrm>
            <a:off x="8644683" y="5168000"/>
            <a:ext cx="792163" cy="720725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k</a:t>
            </a:r>
          </a:p>
        </p:txBody>
      </p:sp>
      <p:sp>
        <p:nvSpPr>
          <p:cNvPr id="16" name="Rectângulo arredondado 15"/>
          <p:cNvSpPr/>
          <p:nvPr/>
        </p:nvSpPr>
        <p:spPr>
          <a:xfrm>
            <a:off x="9486612" y="5171962"/>
            <a:ext cx="792163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oper Black" pitchFamily="18" charset="0"/>
                <a:ea typeface="+mn-ea"/>
                <a:cs typeface="+mn-cs"/>
              </a:rPr>
              <a:t>l</a:t>
            </a:r>
          </a:p>
        </p:txBody>
      </p:sp>
      <p:sp>
        <p:nvSpPr>
          <p:cNvPr id="17" name="M"/>
          <p:cNvSpPr/>
          <p:nvPr/>
        </p:nvSpPr>
        <p:spPr>
          <a:xfrm>
            <a:off x="10278774" y="5171962"/>
            <a:ext cx="792162" cy="719137"/>
          </a:xfrm>
          <a:prstGeom prst="roundRect">
            <a:avLst/>
          </a:prstGeom>
          <a:solidFill>
            <a:srgbClr val="FFCCFF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4800" dirty="0">
                <a:solidFill>
                  <a:prstClr val="black"/>
                </a:solidFill>
                <a:latin typeface="Cooper Black" pitchFamily="18" charset="0"/>
              </a:rPr>
              <a:t>a</a:t>
            </a:r>
            <a:endParaRPr kumimoji="0" lang="pt-PT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oper Black" pitchFamily="18" charset="0"/>
              <a:ea typeface="+mn-ea"/>
              <a:cs typeface="+mn-cs"/>
            </a:endParaRPr>
          </a:p>
        </p:txBody>
      </p:sp>
      <p:pic>
        <p:nvPicPr>
          <p:cNvPr id="18" name="Imagem 38" descr="next-button-arrow-559256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978" y="4294868"/>
            <a:ext cx="62865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ângulo 36"/>
          <p:cNvSpPr/>
          <p:nvPr/>
        </p:nvSpPr>
        <p:spPr>
          <a:xfrm>
            <a:off x="7485936" y="2303646"/>
            <a:ext cx="844854" cy="1446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PT" sz="88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endParaRPr kumimoji="0" lang="pt-PT" sz="8800" b="1" i="0" u="none" strike="noStrike" kern="1200" cap="none" spc="0" normalizeH="0" baseline="0" noProof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29190" y="2762731"/>
            <a:ext cx="393240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__ _ _ _ _ _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7" y="1289386"/>
            <a:ext cx="3533357" cy="3705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937599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3783370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57945" y="1242134"/>
            <a:ext cx="1027610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what job their family members do.</a:t>
            </a: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i="1" dirty="0">
                <a:solidFill>
                  <a:srgbClr val="0070C0"/>
                </a:solidFill>
              </a:rPr>
              <a:t>What does your mother do?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 She's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What does your father do? 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He's a farmer.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246867"/>
      </p:ext>
    </p:extLst>
  </p:cSld>
  <p:clrMapOvr>
    <a:masterClrMapping/>
  </p:clrMapOvr>
  <p:transition spd="med">
    <p:split orient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2" y="2025364"/>
            <a:ext cx="4611706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cashier, doctor, office worker, factory worker, farmer, waiter.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10942" y="1997839"/>
            <a:ext cx="5780314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father do? He's a doctor.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What does your mother do?  She's an office worker.</a:t>
            </a:r>
          </a:p>
        </p:txBody>
      </p:sp>
    </p:spTree>
    <p:extLst>
      <p:ext uri="{BB962C8B-B14F-4D97-AF65-F5344CB8AC3E}">
        <p14:creationId xmlns:p14="http://schemas.microsoft.com/office/powerpoint/2010/main" val="3445204735"/>
      </p:ext>
    </p:extLst>
  </p:cSld>
  <p:clrMapOvr>
    <a:masterClrMapping/>
  </p:clrMapOvr>
  <p:transition spd="med">
    <p:split orient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469135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595" y="1273530"/>
            <a:ext cx="11872029" cy="397031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Practice the vocabularies and structure;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WB </a:t>
            </a:r>
            <a:r>
              <a:rPr lang="en-US" sz="3600" i="1" dirty="0">
                <a:solidFill>
                  <a:srgbClr val="0070C0"/>
                </a:solidFill>
              </a:rPr>
              <a:t>(page 63)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95 SB)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4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 </a:t>
            </a:r>
            <a:r>
              <a:rPr lang="en-US" sz="3600" i="1" dirty="0">
                <a:solidFill>
                  <a:srgbClr val="0070C0"/>
                </a:solidFill>
              </a:rPr>
              <a:t>on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r>
              <a:rPr lang="en-US" sz="3600" b="1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b="1" i="1" dirty="0">
                <a:solidFill>
                  <a:srgbClr val="0070C0"/>
                </a:solidFill>
              </a:rPr>
              <a:t>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15724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5105"/>
          <a:stretch/>
        </p:blipFill>
        <p:spPr>
          <a:xfrm>
            <a:off x="0" y="357051"/>
            <a:ext cx="11558106" cy="65102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350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1" y="1298575"/>
            <a:ext cx="12169939" cy="4253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843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2476888630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341" y="589486"/>
            <a:ext cx="3418120" cy="3409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doctor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1. She’s a__________</a:t>
            </a:r>
          </a:p>
        </p:txBody>
      </p:sp>
    </p:spTree>
    <p:extLst>
      <p:ext uri="{BB962C8B-B14F-4D97-AF65-F5344CB8AC3E}">
        <p14:creationId xmlns:p14="http://schemas.microsoft.com/office/powerpoint/2010/main" val="706866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6884512" y="5484714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waiter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4843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2. He’s a__________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8731" y="450327"/>
            <a:ext cx="3386830" cy="3378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55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399" y="4152900"/>
            <a:ext cx="3411793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0" name="Hexagon 9"/>
          <p:cNvSpPr/>
          <p:nvPr/>
        </p:nvSpPr>
        <p:spPr>
          <a:xfrm>
            <a:off x="7162800" y="4114800"/>
            <a:ext cx="318073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1" name="Hexagon 10"/>
          <p:cNvSpPr/>
          <p:nvPr/>
        </p:nvSpPr>
        <p:spPr>
          <a:xfrm>
            <a:off x="3336295" y="2609295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A</a:t>
            </a:r>
          </a:p>
        </p:txBody>
      </p:sp>
      <p:sp>
        <p:nvSpPr>
          <p:cNvPr id="12" name="Hexagon 11"/>
          <p:cNvSpPr/>
          <p:nvPr/>
        </p:nvSpPr>
        <p:spPr>
          <a:xfrm>
            <a:off x="2438400" y="5486400"/>
            <a:ext cx="34117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3" name="Hexagon 12"/>
          <p:cNvSpPr/>
          <p:nvPr/>
        </p:nvSpPr>
        <p:spPr>
          <a:xfrm>
            <a:off x="7162799" y="5442012"/>
            <a:ext cx="3180735" cy="595544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farmer</a:t>
            </a:r>
          </a:p>
        </p:txBody>
      </p:sp>
      <p:sp>
        <p:nvSpPr>
          <p:cNvPr id="14" name="Hexagon 13"/>
          <p:cNvSpPr/>
          <p:nvPr/>
        </p:nvSpPr>
        <p:spPr>
          <a:xfrm>
            <a:off x="394317" y="998553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3. She’s a__________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019" y="483093"/>
            <a:ext cx="3412400" cy="3335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291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524000" y="43815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1524000" y="5753100"/>
            <a:ext cx="9144000" cy="0"/>
          </a:xfrm>
          <a:prstGeom prst="line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exagon 8"/>
          <p:cNvSpPr/>
          <p:nvPr/>
        </p:nvSpPr>
        <p:spPr>
          <a:xfrm>
            <a:off x="2438400" y="4152900"/>
            <a:ext cx="3403894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A. cashier</a:t>
            </a:r>
          </a:p>
        </p:txBody>
      </p:sp>
      <p:sp>
        <p:nvSpPr>
          <p:cNvPr id="11" name="Hexagon 10"/>
          <p:cNvSpPr/>
          <p:nvPr/>
        </p:nvSpPr>
        <p:spPr>
          <a:xfrm>
            <a:off x="2438400" y="2702689"/>
            <a:ext cx="2909886" cy="788276"/>
          </a:xfrm>
          <a:prstGeom prst="hexagon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2" name="Hexagon 11"/>
          <p:cNvSpPr/>
          <p:nvPr/>
        </p:nvSpPr>
        <p:spPr>
          <a:xfrm>
            <a:off x="6884512" y="4066516"/>
            <a:ext cx="2959510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B. doctor</a:t>
            </a:r>
          </a:p>
        </p:txBody>
      </p:sp>
      <p:sp>
        <p:nvSpPr>
          <p:cNvPr id="13" name="Hexagon 12"/>
          <p:cNvSpPr/>
          <p:nvPr/>
        </p:nvSpPr>
        <p:spPr>
          <a:xfrm>
            <a:off x="2340077" y="5516610"/>
            <a:ext cx="3180735" cy="533400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C. waiter</a:t>
            </a:r>
          </a:p>
        </p:txBody>
      </p:sp>
      <p:sp>
        <p:nvSpPr>
          <p:cNvPr id="14" name="Hexagon 13"/>
          <p:cNvSpPr/>
          <p:nvPr/>
        </p:nvSpPr>
        <p:spPr>
          <a:xfrm>
            <a:off x="426128" y="1148919"/>
            <a:ext cx="6858000" cy="990600"/>
          </a:xfrm>
          <a:prstGeom prst="hexagon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4. He’s a__________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809" y="447953"/>
            <a:ext cx="3485651" cy="3383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Hexagon 14"/>
          <p:cNvSpPr/>
          <p:nvPr/>
        </p:nvSpPr>
        <p:spPr>
          <a:xfrm>
            <a:off x="6949727" y="5255584"/>
            <a:ext cx="3180735" cy="967666"/>
          </a:xfrm>
          <a:prstGeom prst="hexagon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D. factory </a:t>
            </a:r>
          </a:p>
          <a:p>
            <a:pPr algn="ctr"/>
            <a:r>
              <a:rPr lang="en-US" sz="3200" dirty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worker</a:t>
            </a:r>
          </a:p>
        </p:txBody>
      </p:sp>
    </p:spTree>
    <p:extLst>
      <p:ext uri="{BB962C8B-B14F-4D97-AF65-F5344CB8AC3E}">
        <p14:creationId xmlns:p14="http://schemas.microsoft.com/office/powerpoint/2010/main" val="740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" y="795174"/>
            <a:ext cx="8237400" cy="5491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98866" y="4310748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518</Words>
  <Application>Microsoft Office PowerPoint</Application>
  <PresentationFormat>Widescreen</PresentationFormat>
  <Paragraphs>180</Paragraphs>
  <Slides>33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Calibri Light</vt:lpstr>
      <vt:lpstr>Comic Sans MS</vt:lpstr>
      <vt:lpstr>Cooper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Vu Thu Giang</cp:lastModifiedBy>
  <cp:revision>94</cp:revision>
  <dcterms:created xsi:type="dcterms:W3CDTF">2023-01-31T08:21:18Z</dcterms:created>
  <dcterms:modified xsi:type="dcterms:W3CDTF">2024-01-03T04:07:17Z</dcterms:modified>
</cp:coreProperties>
</file>