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59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794" autoAdjust="0"/>
  </p:normalViewPr>
  <p:slideViewPr>
    <p:cSldViewPr snapToGrid="0">
      <p:cViewPr varScale="1">
        <p:scale>
          <a:sx n="61" d="100"/>
          <a:sy n="61" d="100"/>
        </p:scale>
        <p:origin x="10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76BD9-DA7C-407E-89A8-F3F6D235B4A8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7B6E8-820D-4805-823A-EC9267826B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4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96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0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9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1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97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says</a:t>
            </a:r>
          </a:p>
          <a:p>
            <a:r>
              <a:rPr lang="en-US" dirty="0"/>
              <a:t>Tea</a:t>
            </a:r>
          </a:p>
          <a:p>
            <a:r>
              <a:rPr lang="en-US" dirty="0"/>
              <a:t>Teacher</a:t>
            </a:r>
          </a:p>
          <a:p>
            <a:r>
              <a:rPr lang="en-US" dirty="0"/>
              <a:t>Chant </a:t>
            </a:r>
          </a:p>
          <a:p>
            <a:r>
              <a:rPr lang="en-US" dirty="0"/>
              <a:t>Pan</a:t>
            </a:r>
          </a:p>
          <a:p>
            <a:r>
              <a:rPr lang="en-US" dirty="0"/>
              <a:t>Can </a:t>
            </a:r>
          </a:p>
          <a:p>
            <a:r>
              <a:rPr lang="en-US" dirty="0"/>
              <a:t>Tired </a:t>
            </a:r>
          </a:p>
          <a:p>
            <a:r>
              <a:rPr lang="en-US" dirty="0"/>
              <a:t>Stop</a:t>
            </a:r>
          </a:p>
          <a:p>
            <a:r>
              <a:rPr lang="en-US" dirty="0"/>
              <a:t>What</a:t>
            </a:r>
          </a:p>
          <a:p>
            <a:r>
              <a:rPr lang="en-US" dirty="0"/>
              <a:t>Hat</a:t>
            </a:r>
          </a:p>
          <a:p>
            <a:r>
              <a:rPr lang="en-US" dirty="0"/>
              <a:t>Fat</a:t>
            </a:r>
          </a:p>
          <a:p>
            <a:r>
              <a:rPr lang="en-US" dirty="0"/>
              <a:t>Run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3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6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6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4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3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90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2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02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201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09451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940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50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47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444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5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0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01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163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40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95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40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22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93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94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7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2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0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6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5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18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My friends and I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79369" y="-6217"/>
            <a:ext cx="130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 Anh 4 i-Learn Smart Start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DTP Education Solutions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3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9.png"/><Relationship Id="rId5" Type="http://schemas.microsoft.com/office/2007/relationships/media" Target="../media/media10.mp3"/><Relationship Id="rId10" Type="http://schemas.openxmlformats.org/officeDocument/2006/relationships/image" Target="../media/image8.png"/><Relationship Id="rId4" Type="http://schemas.openxmlformats.org/officeDocument/2006/relationships/audio" Target="../media/media9.mp3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11.jfif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media5.mp3"/><Relationship Id="rId11" Type="http://schemas.openxmlformats.org/officeDocument/2006/relationships/audio" Target="../media/audio1.wav"/><Relationship Id="rId5" Type="http://schemas.microsoft.com/office/2007/relationships/media" Target="../media/media5.mp3"/><Relationship Id="rId15" Type="http://schemas.openxmlformats.org/officeDocument/2006/relationships/image" Target="../media/image11.jfif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microsoft.com/office/2007/relationships/media" Target="../media/media6.mp3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audio" Target="../media/media5.mp3"/><Relationship Id="rId11" Type="http://schemas.openxmlformats.org/officeDocument/2006/relationships/audio" Target="../media/audio1.wav"/><Relationship Id="rId5" Type="http://schemas.microsoft.com/office/2007/relationships/media" Target="../media/media5.mp3"/><Relationship Id="rId15" Type="http://schemas.openxmlformats.org/officeDocument/2006/relationships/image" Target="../media/image11.jfif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2BF23-7F57-4716-891A-CB0D044236D8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</a:t>
            </a:r>
            <a:r>
              <a:rPr lang="vi-VN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8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: MY FRIENDS AND I</a:t>
            </a:r>
          </a:p>
          <a:p>
            <a:pPr algn="ctr"/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1 - Page 107</a:t>
            </a:r>
          </a:p>
        </p:txBody>
      </p:sp>
    </p:spTree>
    <p:extLst>
      <p:ext uri="{BB962C8B-B14F-4D97-AF65-F5344CB8AC3E}">
        <p14:creationId xmlns:p14="http://schemas.microsoft.com/office/powerpoint/2010/main" val="2377704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0768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</a:t>
            </a:r>
            <a:r>
              <a:rPr lang="vi-VN" sz="6600" i="1" dirty="0"/>
              <a:t>t</a:t>
            </a:r>
            <a:r>
              <a:rPr lang="en-US" sz="6600" i="1" dirty="0"/>
              <a:t>/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721349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23" y="413267"/>
            <a:ext cx="10428049" cy="3366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42" y="2830538"/>
            <a:ext cx="3190173" cy="3309005"/>
          </a:xfrm>
          <a:prstGeom prst="rect">
            <a:avLst/>
          </a:prstGeom>
        </p:spPr>
      </p:pic>
      <p:pic>
        <p:nvPicPr>
          <p:cNvPr id="8" name="CD3 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4929" y="14871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086" y="4580569"/>
            <a:ext cx="3232431" cy="669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1488" y="4580569"/>
            <a:ext cx="4318429" cy="604822"/>
          </a:xfrm>
          <a:prstGeom prst="rect">
            <a:avLst/>
          </a:prstGeom>
        </p:spPr>
      </p:pic>
      <p:pic>
        <p:nvPicPr>
          <p:cNvPr id="6" name="CD3 TRACK 28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81154" y="5600225"/>
            <a:ext cx="450362" cy="450362"/>
          </a:xfrm>
          <a:prstGeom prst="rect">
            <a:avLst/>
          </a:prstGeom>
        </p:spPr>
      </p:pic>
      <p:pic>
        <p:nvPicPr>
          <p:cNvPr id="7" name="CD3 TRACK 28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88911" y="5509724"/>
            <a:ext cx="476018" cy="476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42217" y="6335487"/>
            <a:ext cx="333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FF0000"/>
                </a:solidFill>
              </a:rPr>
              <a:t>Click on the sentence to hear the sound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E7FBBC-4765-4691-9211-460B1A5961D5}"/>
              </a:ext>
            </a:extLst>
          </p:cNvPr>
          <p:cNvSpPr txBox="1"/>
          <p:nvPr/>
        </p:nvSpPr>
        <p:spPr>
          <a:xfrm>
            <a:off x="441240" y="3507623"/>
            <a:ext cx="969225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MyriadPro-It"/>
              </a:rPr>
              <a:t>Tom wasn’t scared. He was tired.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1000460" y="4296706"/>
            <a:ext cx="93178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effectLst/>
                <a:latin typeface="MyriadPro-It"/>
              </a:rPr>
              <a:t>Kim wasn’t su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r</a:t>
            </a:r>
            <a:r>
              <a:rPr lang="vi-VN" sz="3600" b="1" i="1" dirty="0">
                <a:solidFill>
                  <a:srgbClr val="0070C0"/>
                </a:solidFill>
                <a:effectLst/>
                <a:latin typeface="MyriadPro-It"/>
              </a:rPr>
              <a:t>prised. She was excited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1328656" y="5013781"/>
            <a:ext cx="1049399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MyriadPro-It"/>
              </a:rPr>
              <a:t>And they weren’t hungry, but they were very thirsty.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40" y="373395"/>
            <a:ext cx="10877547" cy="3101411"/>
          </a:xfrm>
          <a:prstGeom prst="rect">
            <a:avLst/>
          </a:prstGeom>
        </p:spPr>
      </p:pic>
      <p:pic>
        <p:nvPicPr>
          <p:cNvPr id="3" name="CD3 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9720" y="57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vi-VN" sz="3000" dirty="0">
                <a:solidFill>
                  <a:srgbClr val="00B050"/>
                </a:solidFill>
              </a:rPr>
              <a:t>t</a:t>
            </a:r>
            <a:r>
              <a:rPr lang="en-US" sz="3000" dirty="0">
                <a:solidFill>
                  <a:srgbClr val="FF0000"/>
                </a:solidFill>
              </a:rPr>
              <a:t>/ sound.</a:t>
            </a:r>
          </a:p>
        </p:txBody>
      </p:sp>
    </p:spTree>
    <p:extLst>
      <p:ext uri="{BB962C8B-B14F-4D97-AF65-F5344CB8AC3E}">
        <p14:creationId xmlns:p14="http://schemas.microsoft.com/office/powerpoint/2010/main" val="239990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0" y="829385"/>
            <a:ext cx="8387380" cy="5555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BEFORE 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17" y="1255367"/>
            <a:ext cx="6916550" cy="3760385"/>
          </a:xfrm>
          <a:prstGeom prst="rect">
            <a:avLst/>
          </a:prstGeom>
        </p:spPr>
      </p:pic>
      <p:sp>
        <p:nvSpPr>
          <p:cNvPr id="3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1048507" y="1255367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Where</a:t>
            </a:r>
            <a:r>
              <a:rPr lang="vi-VN" sz="3200" dirty="0">
                <a:solidFill>
                  <a:schemeClr val="tx1"/>
                </a:solidFill>
              </a:rPr>
              <a:t> was</a:t>
            </a:r>
            <a:r>
              <a:rPr lang="en-US" sz="3200" dirty="0">
                <a:solidFill>
                  <a:schemeClr val="tx1"/>
                </a:solidFill>
              </a:rPr>
              <a:t> Tom?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1048506" y="3411379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/>
              </a:solidFill>
            </a:endParaRPr>
          </a:p>
          <a:p>
            <a:pPr algn="ctr"/>
            <a:r>
              <a:rPr lang="vi-VN" sz="3200" dirty="0">
                <a:solidFill>
                  <a:schemeClr val="tx1"/>
                </a:solidFill>
              </a:rPr>
              <a:t>Was Tom hungry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5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401" y="1167630"/>
            <a:ext cx="7473055" cy="3874633"/>
          </a:xfrm>
          <a:prstGeom prst="rect">
            <a:avLst/>
          </a:prstGeom>
        </p:spPr>
      </p:pic>
      <p:sp>
        <p:nvSpPr>
          <p:cNvPr id="3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591307" y="1359870"/>
            <a:ext cx="3405927" cy="1409456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Was Lucy happy?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291" y="1084217"/>
            <a:ext cx="7416388" cy="4049486"/>
          </a:xfrm>
          <a:prstGeom prst="rect">
            <a:avLst/>
          </a:prstGeom>
        </p:spPr>
      </p:pic>
      <p:sp>
        <p:nvSpPr>
          <p:cNvPr id="3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591307" y="1359870"/>
            <a:ext cx="3405927" cy="1409456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How did they feel?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5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11" y="656217"/>
            <a:ext cx="3913516" cy="55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75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49" y="1241923"/>
            <a:ext cx="7067266" cy="3904843"/>
          </a:xfrm>
          <a:prstGeom prst="rect">
            <a:avLst/>
          </a:prstGeom>
        </p:spPr>
      </p:pic>
      <p:sp>
        <p:nvSpPr>
          <p:cNvPr id="3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591307" y="1359869"/>
            <a:ext cx="3706373" cy="1605399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How did Tom and his friends feel?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5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555"/>
            <a:ext cx="8843787" cy="1112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80" y="1616980"/>
            <a:ext cx="8427971" cy="4582113"/>
          </a:xfrm>
          <a:prstGeom prst="rect">
            <a:avLst/>
          </a:prstGeom>
        </p:spPr>
      </p:pic>
      <p:pic>
        <p:nvPicPr>
          <p:cNvPr id="9" name="CD3 TRACK 3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9858" y="89198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66960" y="891988"/>
            <a:ext cx="222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i="1" dirty="0">
                <a:solidFill>
                  <a:srgbClr val="FF0000"/>
                </a:solidFill>
              </a:rPr>
              <a:t>Click on the picture to hear the sound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9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555"/>
            <a:ext cx="8843787" cy="1112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46" y="1616981"/>
            <a:ext cx="8785710" cy="4555219"/>
          </a:xfrm>
          <a:prstGeom prst="rect">
            <a:avLst/>
          </a:prstGeom>
        </p:spPr>
      </p:pic>
      <p:pic>
        <p:nvPicPr>
          <p:cNvPr id="4" name="CD3 TRACK 30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3611" y="75596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6960" y="891988"/>
            <a:ext cx="222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i="1" dirty="0">
                <a:solidFill>
                  <a:srgbClr val="FF0000"/>
                </a:solidFill>
              </a:rPr>
              <a:t>Click on the picture to hear the sound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369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555"/>
            <a:ext cx="8843787" cy="1112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61" y="1616981"/>
            <a:ext cx="8539626" cy="4662795"/>
          </a:xfrm>
          <a:prstGeom prst="rect">
            <a:avLst/>
          </a:prstGeom>
        </p:spPr>
      </p:pic>
      <p:pic>
        <p:nvPicPr>
          <p:cNvPr id="6" name="CD3 TRACK 30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7776" y="863544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6960" y="891988"/>
            <a:ext cx="222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i="1" dirty="0">
                <a:solidFill>
                  <a:srgbClr val="FF0000"/>
                </a:solidFill>
              </a:rPr>
              <a:t>Click on the picture to hear the sound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225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555"/>
            <a:ext cx="8843787" cy="1112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09" y="1616981"/>
            <a:ext cx="8614003" cy="4759454"/>
          </a:xfrm>
          <a:prstGeom prst="rect">
            <a:avLst/>
          </a:prstGeom>
        </p:spPr>
      </p:pic>
      <p:pic>
        <p:nvPicPr>
          <p:cNvPr id="3" name="CD3 TRACK 30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6412" y="75596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6960" y="891988"/>
            <a:ext cx="222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i="1" dirty="0">
                <a:solidFill>
                  <a:srgbClr val="FF0000"/>
                </a:solidFill>
              </a:rPr>
              <a:t>Click on the picture to hear the sound</a:t>
            </a:r>
            <a:endParaRPr lang="en-US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137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58" y="348646"/>
            <a:ext cx="7112752" cy="97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426410" y="63063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the headphone icon to hear the sound.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58" y="1488849"/>
            <a:ext cx="4186893" cy="227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51" y="2289804"/>
            <a:ext cx="7316621" cy="3802244"/>
          </a:xfrm>
          <a:prstGeom prst="rect">
            <a:avLst/>
          </a:prstGeom>
        </p:spPr>
      </p:pic>
      <p:pic>
        <p:nvPicPr>
          <p:cNvPr id="7" name="CD3 TRACK 3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5783" y="13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58" y="399828"/>
            <a:ext cx="7112752" cy="97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426410" y="63063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the headphone icon to hear the sound.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9" y="1370407"/>
            <a:ext cx="4411338" cy="2287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167" y="2880770"/>
            <a:ext cx="7395785" cy="3580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27E7B-74B4-4567-9FDA-79EB4DEEC44A}"/>
              </a:ext>
            </a:extLst>
          </p:cNvPr>
          <p:cNvSpPr txBox="1"/>
          <p:nvPr/>
        </p:nvSpPr>
        <p:spPr>
          <a:xfrm>
            <a:off x="881085" y="4422278"/>
            <a:ext cx="24600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number </a:t>
            </a:r>
            <a:r>
              <a:rPr lang="en-US" sz="2000" b="1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to show the answer.</a:t>
            </a:r>
          </a:p>
        </p:txBody>
      </p:sp>
      <p:pic>
        <p:nvPicPr>
          <p:cNvPr id="7" name="CD3 TRACK 31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1460" y="1300591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8220A3-6348-40F4-B894-2FFA7966FC5D}"/>
              </a:ext>
            </a:extLst>
          </p:cNvPr>
          <p:cNvSpPr/>
          <p:nvPr/>
        </p:nvSpPr>
        <p:spPr>
          <a:xfrm>
            <a:off x="6826262" y="5435563"/>
            <a:ext cx="1678822" cy="5682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08" y="440670"/>
            <a:ext cx="7112752" cy="97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426410" y="63063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the headphone icon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27E7B-74B4-4567-9FDA-79EB4DEEC44A}"/>
              </a:ext>
            </a:extLst>
          </p:cNvPr>
          <p:cNvSpPr txBox="1"/>
          <p:nvPr/>
        </p:nvSpPr>
        <p:spPr>
          <a:xfrm>
            <a:off x="881085" y="4422278"/>
            <a:ext cx="24600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number </a:t>
            </a:r>
            <a:r>
              <a:rPr lang="en-US" sz="2000" b="1" dirty="0">
                <a:solidFill>
                  <a:srgbClr val="00B050"/>
                </a:solidFill>
              </a:rPr>
              <a:t>3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to show the answer.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61" y="1563193"/>
            <a:ext cx="4277542" cy="2335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303" y="2141180"/>
            <a:ext cx="6986148" cy="4161715"/>
          </a:xfrm>
          <a:prstGeom prst="rect">
            <a:avLst/>
          </a:prstGeom>
        </p:spPr>
      </p:pic>
      <p:pic>
        <p:nvPicPr>
          <p:cNvPr id="11" name="CD3 TRACK 31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6810" y="1411249"/>
            <a:ext cx="609600" cy="6096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98220A3-6348-40F4-B894-2FFA7966FC5D}"/>
              </a:ext>
            </a:extLst>
          </p:cNvPr>
          <p:cNvSpPr/>
          <p:nvPr/>
        </p:nvSpPr>
        <p:spPr>
          <a:xfrm>
            <a:off x="8360799" y="5516245"/>
            <a:ext cx="1678822" cy="5682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0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08" y="363071"/>
            <a:ext cx="7012080" cy="937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426410" y="63063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the headphone icon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27E7B-74B4-4567-9FDA-79EB4DEEC44A}"/>
              </a:ext>
            </a:extLst>
          </p:cNvPr>
          <p:cNvSpPr txBox="1"/>
          <p:nvPr/>
        </p:nvSpPr>
        <p:spPr>
          <a:xfrm>
            <a:off x="881085" y="4422278"/>
            <a:ext cx="24600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Click on number </a:t>
            </a:r>
            <a:r>
              <a:rPr lang="en-US" sz="2000" b="1" dirty="0">
                <a:solidFill>
                  <a:srgbClr val="00B050"/>
                </a:solidFill>
              </a:rPr>
              <a:t>4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to show the answer.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61" y="1482512"/>
            <a:ext cx="4638051" cy="2562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412" y="2860861"/>
            <a:ext cx="7252561" cy="3566833"/>
          </a:xfrm>
          <a:prstGeom prst="rect">
            <a:avLst/>
          </a:prstGeom>
        </p:spPr>
      </p:pic>
      <p:pic>
        <p:nvPicPr>
          <p:cNvPr id="5" name="CD3 TRACK 31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0788" y="1482512"/>
            <a:ext cx="609600" cy="609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98220A3-6348-40F4-B894-2FFA7966FC5D}"/>
              </a:ext>
            </a:extLst>
          </p:cNvPr>
          <p:cNvSpPr/>
          <p:nvPr/>
        </p:nvSpPr>
        <p:spPr>
          <a:xfrm>
            <a:off x="8130383" y="5395222"/>
            <a:ext cx="1833888" cy="57527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121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1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133356"/>
            <a:ext cx="108328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>
                <a:solidFill>
                  <a:srgbClr val="FF0000"/>
                </a:solidFill>
              </a:rPr>
              <a:t>pronounce the sound /</a:t>
            </a:r>
            <a:r>
              <a:rPr lang="vi-VN" sz="3000" dirty="0">
                <a:solidFill>
                  <a:srgbClr val="00B050"/>
                </a:solidFill>
              </a:rPr>
              <a:t>t</a:t>
            </a:r>
            <a:r>
              <a:rPr lang="en-US" sz="3000" dirty="0">
                <a:solidFill>
                  <a:srgbClr val="FF0000"/>
                </a:solidFill>
              </a:rPr>
              <a:t>/</a:t>
            </a:r>
            <a:r>
              <a:rPr lang="vi-VN" sz="3000" dirty="0">
                <a:solidFill>
                  <a:srgbClr val="FF0000"/>
                </a:solidFill>
              </a:rPr>
              <a:t> </a:t>
            </a:r>
            <a:r>
              <a:rPr lang="en-US" sz="3000" dirty="0">
                <a:solidFill>
                  <a:srgbClr val="FF0000"/>
                </a:solidFill>
              </a:rPr>
              <a:t>and practice the conversations</a:t>
            </a:r>
            <a:r>
              <a:rPr lang="vi-VN" sz="3000" dirty="0">
                <a:solidFill>
                  <a:srgbClr val="FF0000"/>
                </a:solidFill>
              </a:rPr>
              <a:t>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Vocabulary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200" i="1" dirty="0">
                <a:solidFill>
                  <a:srgbClr val="0070C0"/>
                </a:solidFill>
              </a:rPr>
              <a:t>hungry, thirsty, scared,</a:t>
            </a:r>
            <a:r>
              <a:rPr lang="vi-VN" sz="3200" i="1" dirty="0">
                <a:solidFill>
                  <a:srgbClr val="0070C0"/>
                </a:solidFill>
              </a:rPr>
              <a:t> </a:t>
            </a:r>
            <a:r>
              <a:rPr lang="en-US" sz="3200" i="1" dirty="0">
                <a:solidFill>
                  <a:srgbClr val="0070C0"/>
                </a:solidFill>
              </a:rPr>
              <a:t>surprised, tired, excited</a:t>
            </a:r>
            <a:r>
              <a:rPr lang="vi-VN" sz="3200" i="1" dirty="0">
                <a:solidFill>
                  <a:srgbClr val="0070C0"/>
                </a:solidFill>
              </a:rPr>
              <a:t>.</a:t>
            </a:r>
            <a:endParaRPr lang="vi-VN" sz="3000" dirty="0">
              <a:solidFill>
                <a:srgbClr val="0070C0"/>
              </a:solidFill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Structure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endParaRPr lang="vi-VN" sz="3000" dirty="0">
              <a:solidFill>
                <a:srgbClr val="0070C0"/>
              </a:solidFill>
            </a:endParaRPr>
          </a:p>
          <a:p>
            <a:r>
              <a:rPr lang="vi-VN" sz="3200" i="1" dirty="0">
                <a:solidFill>
                  <a:srgbClr val="0070C0"/>
                </a:solidFill>
              </a:rPr>
              <a:t>- </a:t>
            </a:r>
            <a:r>
              <a:rPr lang="en-US" sz="3200" i="1" dirty="0">
                <a:solidFill>
                  <a:srgbClr val="0070C0"/>
                </a:solidFill>
              </a:rPr>
              <a:t>I was tired.</a:t>
            </a:r>
          </a:p>
          <a:p>
            <a:r>
              <a:rPr lang="vi-VN" sz="3200" i="1" dirty="0">
                <a:solidFill>
                  <a:srgbClr val="0070C0"/>
                </a:solidFill>
              </a:rPr>
              <a:t>- </a:t>
            </a:r>
            <a:r>
              <a:rPr lang="en-US" sz="3200" i="1" dirty="0">
                <a:solidFill>
                  <a:srgbClr val="0070C0"/>
                </a:solidFill>
              </a:rPr>
              <a:t>Alfie wasn't thirsty. He was hungry.</a:t>
            </a:r>
          </a:p>
          <a:p>
            <a:r>
              <a:rPr lang="vi-VN" sz="3200" i="1" dirty="0">
                <a:solidFill>
                  <a:srgbClr val="0070C0"/>
                </a:solidFill>
              </a:rPr>
              <a:t>- </a:t>
            </a:r>
            <a:r>
              <a:rPr lang="en-US" sz="3200" i="1" dirty="0">
                <a:solidFill>
                  <a:srgbClr val="0070C0"/>
                </a:solidFill>
              </a:rPr>
              <a:t>Lucy and Ben weren't scared. They were excited</a:t>
            </a:r>
            <a:r>
              <a:rPr lang="vi-VN" sz="3200" i="1" dirty="0">
                <a:solidFill>
                  <a:srgbClr val="0070C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  <a:p>
            <a:endParaRPr lang="en-US" sz="3000" dirty="0">
              <a:solidFill>
                <a:srgbClr val="0070C0"/>
              </a:solidFill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Phonics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i="1" dirty="0">
                <a:solidFill>
                  <a:srgbClr val="0070C0"/>
                </a:solidFill>
              </a:rPr>
              <a:t>/</a:t>
            </a:r>
            <a:r>
              <a:rPr lang="vi-VN" sz="3000" i="1" dirty="0">
                <a:solidFill>
                  <a:srgbClr val="0070C0"/>
                </a:solidFill>
              </a:rPr>
              <a:t>t</a:t>
            </a:r>
            <a:r>
              <a:rPr lang="en-US" sz="3000" i="1" dirty="0">
                <a:solidFill>
                  <a:srgbClr val="0070C0"/>
                </a:solidFill>
              </a:rPr>
              <a:t>/, </a:t>
            </a:r>
            <a:r>
              <a:rPr lang="vi-VN" sz="3000" i="1" dirty="0">
                <a:solidFill>
                  <a:srgbClr val="0070C0"/>
                </a:solidFill>
              </a:rPr>
              <a:t>wasn’t</a:t>
            </a:r>
            <a:r>
              <a:rPr lang="en-US" sz="3000" i="1" dirty="0">
                <a:solidFill>
                  <a:srgbClr val="0070C0"/>
                </a:solidFill>
              </a:rPr>
              <a:t>, </a:t>
            </a:r>
            <a:r>
              <a:rPr lang="vi-VN" sz="3000" i="1" dirty="0">
                <a:solidFill>
                  <a:srgbClr val="0070C0"/>
                </a:solidFill>
              </a:rPr>
              <a:t>weren’t</a:t>
            </a:r>
            <a:r>
              <a:rPr lang="en-US" sz="3000" i="1" dirty="0">
                <a:solidFill>
                  <a:srgbClr val="0070C0"/>
                </a:solidFill>
              </a:rPr>
              <a:t>.</a:t>
            </a:r>
            <a:endParaRPr lang="en-US" sz="30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31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91" y="870285"/>
            <a:ext cx="4405961" cy="2395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29" y="3930788"/>
            <a:ext cx="1625168" cy="15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323" y="763596"/>
            <a:ext cx="1459433" cy="1789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peech Bubble: Rectangle 9">
            <a:extLst>
              <a:ext uri="{FF2B5EF4-FFF2-40B4-BE49-F238E27FC236}">
                <a16:creationId xmlns:a16="http://schemas.microsoft.com/office/drawing/2014/main" id="{9605092E-384A-475A-A0FD-920669C62945}"/>
              </a:ext>
            </a:extLst>
          </p:cNvPr>
          <p:cNvSpPr/>
          <p:nvPr/>
        </p:nvSpPr>
        <p:spPr>
          <a:xfrm>
            <a:off x="4814044" y="3930787"/>
            <a:ext cx="5309670" cy="1660116"/>
          </a:xfrm>
          <a:prstGeom prst="wedgeRectCallout">
            <a:avLst>
              <a:gd name="adj1" fmla="val -54639"/>
              <a:gd name="adj2" fmla="val 4659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It’s a photo of me and my friends. I was scared.</a:t>
            </a:r>
          </a:p>
        </p:txBody>
      </p:sp>
      <p:sp>
        <p:nvSpPr>
          <p:cNvPr id="9" name="Speech Bubble: Rectangle 15">
            <a:extLst>
              <a:ext uri="{FF2B5EF4-FFF2-40B4-BE49-F238E27FC236}">
                <a16:creationId xmlns:a16="http://schemas.microsoft.com/office/drawing/2014/main" id="{365A88DA-F1A4-460D-8A72-1C842DE1A054}"/>
              </a:ext>
            </a:extLst>
          </p:cNvPr>
          <p:cNvSpPr/>
          <p:nvPr/>
        </p:nvSpPr>
        <p:spPr>
          <a:xfrm>
            <a:off x="5394959" y="1332411"/>
            <a:ext cx="4231157" cy="897337"/>
          </a:xfrm>
          <a:prstGeom prst="wedgeRectCallout">
            <a:avLst>
              <a:gd name="adj1" fmla="val 57820"/>
              <a:gd name="adj2" fmla="val 113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What’s that, Tom?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5499462" y="1593169"/>
            <a:ext cx="1711235" cy="35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5757644" y="4344117"/>
            <a:ext cx="4183190" cy="35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5757644" y="4967510"/>
            <a:ext cx="1048105" cy="353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76" y="788257"/>
            <a:ext cx="4289720" cy="222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322" y="437522"/>
            <a:ext cx="1459433" cy="1789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322" y="3202506"/>
            <a:ext cx="1459433" cy="1789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996" y="4897439"/>
            <a:ext cx="1625168" cy="15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382" y="2387738"/>
            <a:ext cx="1625168" cy="15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15">
            <a:extLst>
              <a:ext uri="{FF2B5EF4-FFF2-40B4-BE49-F238E27FC236}">
                <a16:creationId xmlns:a16="http://schemas.microsoft.com/office/drawing/2014/main" id="{365A88DA-F1A4-460D-8A72-1C842DE1A054}"/>
              </a:ext>
            </a:extLst>
          </p:cNvPr>
          <p:cNvSpPr/>
          <p:nvPr/>
        </p:nvSpPr>
        <p:spPr>
          <a:xfrm>
            <a:off x="5743302" y="1258575"/>
            <a:ext cx="4231157" cy="527349"/>
          </a:xfrm>
          <a:prstGeom prst="wedgeRectCallout">
            <a:avLst>
              <a:gd name="adj1" fmla="val 57820"/>
              <a:gd name="adj2" fmla="val 113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What about this one?</a:t>
            </a:r>
          </a:p>
        </p:txBody>
      </p:sp>
      <p:sp>
        <p:nvSpPr>
          <p:cNvPr id="8" name="Speech Bubble: Rectangle 15">
            <a:extLst>
              <a:ext uri="{FF2B5EF4-FFF2-40B4-BE49-F238E27FC236}">
                <a16:creationId xmlns:a16="http://schemas.microsoft.com/office/drawing/2014/main" id="{365A88DA-F1A4-460D-8A72-1C842DE1A054}"/>
              </a:ext>
            </a:extLst>
          </p:cNvPr>
          <p:cNvSpPr/>
          <p:nvPr/>
        </p:nvSpPr>
        <p:spPr>
          <a:xfrm>
            <a:off x="5743302" y="4120593"/>
            <a:ext cx="4231157" cy="527348"/>
          </a:xfrm>
          <a:prstGeom prst="wedgeRectCallout">
            <a:avLst>
              <a:gd name="adj1" fmla="val 57820"/>
              <a:gd name="adj2" fmla="val 113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Lucy looks thirsty.</a:t>
            </a:r>
          </a:p>
        </p:txBody>
      </p:sp>
      <p:sp>
        <p:nvSpPr>
          <p:cNvPr id="9" name="Speech Bubble: Rectangle 9">
            <a:extLst>
              <a:ext uri="{FF2B5EF4-FFF2-40B4-BE49-F238E27FC236}">
                <a16:creationId xmlns:a16="http://schemas.microsoft.com/office/drawing/2014/main" id="{9605092E-384A-475A-A0FD-920669C62945}"/>
              </a:ext>
            </a:extLst>
          </p:cNvPr>
          <p:cNvSpPr/>
          <p:nvPr/>
        </p:nvSpPr>
        <p:spPr>
          <a:xfrm>
            <a:off x="6355986" y="2704011"/>
            <a:ext cx="3505262" cy="498495"/>
          </a:xfrm>
          <a:prstGeom prst="wedgeRectCallout">
            <a:avLst>
              <a:gd name="adj1" fmla="val -54639"/>
              <a:gd name="adj2" fmla="val 4659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We were at the park.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605092E-384A-475A-A0FD-920669C62945}"/>
              </a:ext>
            </a:extLst>
          </p:cNvPr>
          <p:cNvSpPr/>
          <p:nvPr/>
        </p:nvSpPr>
        <p:spPr>
          <a:xfrm>
            <a:off x="6469197" y="5073444"/>
            <a:ext cx="3505262" cy="927462"/>
          </a:xfrm>
          <a:prstGeom prst="wedgeRectCallout">
            <a:avLst>
              <a:gd name="adj1" fmla="val -54639"/>
              <a:gd name="adj2" fmla="val 4659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She wasn’t thirsty. She was hungry.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7858880" y="2834909"/>
            <a:ext cx="1832897" cy="334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6583680" y="4190924"/>
            <a:ext cx="1933304" cy="374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8229600" y="5128983"/>
            <a:ext cx="1005840" cy="374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7192168" y="5566028"/>
            <a:ext cx="1832897" cy="374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9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322" y="437522"/>
            <a:ext cx="1459433" cy="1789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322" y="3202506"/>
            <a:ext cx="1459433" cy="1789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96" y="4897439"/>
            <a:ext cx="1625168" cy="15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382" y="2387738"/>
            <a:ext cx="1625168" cy="15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15">
            <a:extLst>
              <a:ext uri="{FF2B5EF4-FFF2-40B4-BE49-F238E27FC236}">
                <a16:creationId xmlns:a16="http://schemas.microsoft.com/office/drawing/2014/main" id="{365A88DA-F1A4-460D-8A72-1C842DE1A054}"/>
              </a:ext>
            </a:extLst>
          </p:cNvPr>
          <p:cNvSpPr/>
          <p:nvPr/>
        </p:nvSpPr>
        <p:spPr>
          <a:xfrm>
            <a:off x="5743302" y="1258575"/>
            <a:ext cx="4231157" cy="527349"/>
          </a:xfrm>
          <a:prstGeom prst="wedgeRectCallout">
            <a:avLst>
              <a:gd name="adj1" fmla="val 57820"/>
              <a:gd name="adj2" fmla="val 113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I see lots of your friends.</a:t>
            </a:r>
          </a:p>
        </p:txBody>
      </p:sp>
      <p:sp>
        <p:nvSpPr>
          <p:cNvPr id="8" name="Speech Bubble: Rectangle 15">
            <a:extLst>
              <a:ext uri="{FF2B5EF4-FFF2-40B4-BE49-F238E27FC236}">
                <a16:creationId xmlns:a16="http://schemas.microsoft.com/office/drawing/2014/main" id="{365A88DA-F1A4-460D-8A72-1C842DE1A054}"/>
              </a:ext>
            </a:extLst>
          </p:cNvPr>
          <p:cNvSpPr/>
          <p:nvPr/>
        </p:nvSpPr>
        <p:spPr>
          <a:xfrm>
            <a:off x="5743302" y="4120593"/>
            <a:ext cx="4231157" cy="527348"/>
          </a:xfrm>
          <a:prstGeom prst="wedgeRectCallout">
            <a:avLst>
              <a:gd name="adj1" fmla="val 57820"/>
              <a:gd name="adj2" fmla="val 113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Nick looks suprised.</a:t>
            </a:r>
          </a:p>
        </p:txBody>
      </p:sp>
      <p:sp>
        <p:nvSpPr>
          <p:cNvPr id="9" name="Speech Bubble: Rectangle 9">
            <a:extLst>
              <a:ext uri="{FF2B5EF4-FFF2-40B4-BE49-F238E27FC236}">
                <a16:creationId xmlns:a16="http://schemas.microsoft.com/office/drawing/2014/main" id="{9605092E-384A-475A-A0FD-920669C62945}"/>
              </a:ext>
            </a:extLst>
          </p:cNvPr>
          <p:cNvSpPr/>
          <p:nvPr/>
        </p:nvSpPr>
        <p:spPr>
          <a:xfrm>
            <a:off x="6355986" y="2704011"/>
            <a:ext cx="3505262" cy="498495"/>
          </a:xfrm>
          <a:prstGeom prst="wedgeRectCallout">
            <a:avLst>
              <a:gd name="adj1" fmla="val -54639"/>
              <a:gd name="adj2" fmla="val 4659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Yes, It was a nice day.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605092E-384A-475A-A0FD-920669C62945}"/>
              </a:ext>
            </a:extLst>
          </p:cNvPr>
          <p:cNvSpPr/>
          <p:nvPr/>
        </p:nvSpPr>
        <p:spPr>
          <a:xfrm>
            <a:off x="6469196" y="5073444"/>
            <a:ext cx="4425227" cy="927462"/>
          </a:xfrm>
          <a:prstGeom prst="wedgeRectCallout">
            <a:avLst>
              <a:gd name="adj1" fmla="val -54639"/>
              <a:gd name="adj2" fmla="val 4659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He wasn’t. He was excited.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8028351" y="2820025"/>
            <a:ext cx="1832897" cy="334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6583679" y="4169420"/>
            <a:ext cx="2142310" cy="396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8725989" y="5378611"/>
            <a:ext cx="1832897" cy="374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82" y="917006"/>
            <a:ext cx="4185753" cy="25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322" y="437522"/>
            <a:ext cx="1459433" cy="1789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250" y="4098972"/>
            <a:ext cx="1625168" cy="1533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15">
            <a:extLst>
              <a:ext uri="{FF2B5EF4-FFF2-40B4-BE49-F238E27FC236}">
                <a16:creationId xmlns:a16="http://schemas.microsoft.com/office/drawing/2014/main" id="{365A88DA-F1A4-460D-8A72-1C842DE1A054}"/>
              </a:ext>
            </a:extLst>
          </p:cNvPr>
          <p:cNvSpPr/>
          <p:nvPr/>
        </p:nvSpPr>
        <p:spPr>
          <a:xfrm>
            <a:off x="5743303" y="1171921"/>
            <a:ext cx="4231157" cy="962964"/>
          </a:xfrm>
          <a:prstGeom prst="wedgeRectCallout">
            <a:avLst>
              <a:gd name="adj1" fmla="val 57820"/>
              <a:gd name="adj2" fmla="val 113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What’s about this? I don’t see you.</a:t>
            </a:r>
          </a:p>
        </p:txBody>
      </p:sp>
      <p:sp>
        <p:nvSpPr>
          <p:cNvPr id="9" name="Speech Bubble: Rectangle 9">
            <a:extLst>
              <a:ext uri="{FF2B5EF4-FFF2-40B4-BE49-F238E27FC236}">
                <a16:creationId xmlns:a16="http://schemas.microsoft.com/office/drawing/2014/main" id="{9605092E-384A-475A-A0FD-920669C62945}"/>
              </a:ext>
            </a:extLst>
          </p:cNvPr>
          <p:cNvSpPr/>
          <p:nvPr/>
        </p:nvSpPr>
        <p:spPr>
          <a:xfrm>
            <a:off x="6367159" y="3769299"/>
            <a:ext cx="4344383" cy="1416654"/>
          </a:xfrm>
          <a:prstGeom prst="wedgeRectCallout">
            <a:avLst>
              <a:gd name="adj1" fmla="val -55842"/>
              <a:gd name="adj2" fmla="val 3183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I was there, too.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You don’t see me because… I was surprised.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5852418" y="1252981"/>
            <a:ext cx="2006462" cy="374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9" y="945979"/>
            <a:ext cx="4931330" cy="27246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6640286" y="3918857"/>
            <a:ext cx="1471748" cy="347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E21C15-2E09-497E-9ADC-FB25F1B70250}"/>
              </a:ext>
            </a:extLst>
          </p:cNvPr>
          <p:cNvSpPr/>
          <p:nvPr/>
        </p:nvSpPr>
        <p:spPr>
          <a:xfrm>
            <a:off x="6640286" y="4698378"/>
            <a:ext cx="2111828" cy="334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11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7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4030205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CD542C1-CBA9-4DD6-9F30-7370CEBD0D9F}"/>
              </a:ext>
            </a:extLst>
          </p:cNvPr>
          <p:cNvSpPr txBox="1"/>
          <p:nvPr/>
        </p:nvSpPr>
        <p:spPr>
          <a:xfrm>
            <a:off x="4013886" y="5596925"/>
            <a:ext cx="41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_____________________________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0" y="1774967"/>
            <a:ext cx="2237821" cy="2209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201" y="1774967"/>
            <a:ext cx="2335570" cy="22054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096" y="1774967"/>
            <a:ext cx="2237821" cy="22092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27" y="1774967"/>
            <a:ext cx="2234057" cy="2205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70" y="639887"/>
            <a:ext cx="6367187" cy="83621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6DFCEBF-BACE-40F9-958E-DF697CE75364}"/>
              </a:ext>
            </a:extLst>
          </p:cNvPr>
          <p:cNvSpPr/>
          <p:nvPr/>
        </p:nvSpPr>
        <p:spPr>
          <a:xfrm>
            <a:off x="6082622" y="1588315"/>
            <a:ext cx="2438400" cy="25787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DBFEF-6491-4B32-9762-5F855A8E22CF}"/>
              </a:ext>
            </a:extLst>
          </p:cNvPr>
          <p:cNvSpPr txBox="1"/>
          <p:nvPr/>
        </p:nvSpPr>
        <p:spPr>
          <a:xfrm>
            <a:off x="4262060" y="5319926"/>
            <a:ext cx="303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thirsty</a:t>
            </a:r>
          </a:p>
        </p:txBody>
      </p:sp>
    </p:spTree>
    <p:extLst>
      <p:ext uri="{BB962C8B-B14F-4D97-AF65-F5344CB8AC3E}">
        <p14:creationId xmlns:p14="http://schemas.microsoft.com/office/powerpoint/2010/main" val="12402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CD542C1-CBA9-4DD6-9F30-7370CEBD0D9F}"/>
              </a:ext>
            </a:extLst>
          </p:cNvPr>
          <p:cNvSpPr txBox="1"/>
          <p:nvPr/>
        </p:nvSpPr>
        <p:spPr>
          <a:xfrm>
            <a:off x="4013886" y="5596925"/>
            <a:ext cx="41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0" y="639887"/>
            <a:ext cx="6367187" cy="836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19" y="1788657"/>
            <a:ext cx="2047875" cy="1971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650" y="1788658"/>
            <a:ext cx="2047875" cy="1971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163" y="1788655"/>
            <a:ext cx="1986280" cy="1971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109" y="1788655"/>
            <a:ext cx="2047875" cy="197167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6DFCEBF-BACE-40F9-958E-DF697CE75364}"/>
              </a:ext>
            </a:extLst>
          </p:cNvPr>
          <p:cNvSpPr/>
          <p:nvPr/>
        </p:nvSpPr>
        <p:spPr>
          <a:xfrm>
            <a:off x="3563376" y="1476103"/>
            <a:ext cx="2438400" cy="25787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0DBFEF-6491-4B32-9762-5F855A8E22CF}"/>
              </a:ext>
            </a:extLst>
          </p:cNvPr>
          <p:cNvSpPr txBox="1"/>
          <p:nvPr/>
        </p:nvSpPr>
        <p:spPr>
          <a:xfrm>
            <a:off x="4262060" y="5319926"/>
            <a:ext cx="303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scared </a:t>
            </a:r>
          </a:p>
        </p:txBody>
      </p:sp>
    </p:spTree>
    <p:extLst>
      <p:ext uri="{BB962C8B-B14F-4D97-AF65-F5344CB8AC3E}">
        <p14:creationId xmlns:p14="http://schemas.microsoft.com/office/powerpoint/2010/main" val="27980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CD542C1-CBA9-4DD6-9F30-7370CEBD0D9F}"/>
              </a:ext>
            </a:extLst>
          </p:cNvPr>
          <p:cNvSpPr txBox="1"/>
          <p:nvPr/>
        </p:nvSpPr>
        <p:spPr>
          <a:xfrm>
            <a:off x="4013886" y="5596925"/>
            <a:ext cx="41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_____________________________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65" y="1876117"/>
            <a:ext cx="1751033" cy="1728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70" y="639887"/>
            <a:ext cx="6367187" cy="8362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0DBFEF-6491-4B32-9762-5F855A8E22CF}"/>
              </a:ext>
            </a:extLst>
          </p:cNvPr>
          <p:cNvSpPr txBox="1"/>
          <p:nvPr/>
        </p:nvSpPr>
        <p:spPr>
          <a:xfrm>
            <a:off x="4262060" y="5319926"/>
            <a:ext cx="303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hungry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42" y="1885247"/>
            <a:ext cx="1821458" cy="1719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28" y="1876118"/>
            <a:ext cx="1827010" cy="1724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392" y="1876117"/>
            <a:ext cx="1821459" cy="1719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009" y="1870876"/>
            <a:ext cx="1827009" cy="172475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6DFCEBF-BACE-40F9-958E-DF697CE75364}"/>
              </a:ext>
            </a:extLst>
          </p:cNvPr>
          <p:cNvSpPr/>
          <p:nvPr/>
        </p:nvSpPr>
        <p:spPr>
          <a:xfrm>
            <a:off x="7132888" y="1740356"/>
            <a:ext cx="2438400" cy="20881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4060166304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CD542C1-CBA9-4DD6-9F30-7370CEBD0D9F}"/>
              </a:ext>
            </a:extLst>
          </p:cNvPr>
          <p:cNvSpPr txBox="1"/>
          <p:nvPr/>
        </p:nvSpPr>
        <p:spPr>
          <a:xfrm>
            <a:off x="4013886" y="5596925"/>
            <a:ext cx="41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0" y="639887"/>
            <a:ext cx="6367187" cy="8362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0DBFEF-6491-4B32-9762-5F855A8E22CF}"/>
              </a:ext>
            </a:extLst>
          </p:cNvPr>
          <p:cNvSpPr txBox="1"/>
          <p:nvPr/>
        </p:nvSpPr>
        <p:spPr>
          <a:xfrm>
            <a:off x="4262060" y="5319926"/>
            <a:ext cx="303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surprised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91" y="2014144"/>
            <a:ext cx="2060712" cy="1956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446" y="1999404"/>
            <a:ext cx="1986280" cy="1971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825" y="2014144"/>
            <a:ext cx="1986280" cy="19716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803" y="2014144"/>
            <a:ext cx="1986280" cy="197167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6DFCEBF-BACE-40F9-958E-DF697CE75364}"/>
              </a:ext>
            </a:extLst>
          </p:cNvPr>
          <p:cNvSpPr/>
          <p:nvPr/>
        </p:nvSpPr>
        <p:spPr>
          <a:xfrm>
            <a:off x="376947" y="1964175"/>
            <a:ext cx="2438400" cy="20716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7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CD542C1-CBA9-4DD6-9F30-7370CEBD0D9F}"/>
              </a:ext>
            </a:extLst>
          </p:cNvPr>
          <p:cNvSpPr txBox="1"/>
          <p:nvPr/>
        </p:nvSpPr>
        <p:spPr>
          <a:xfrm>
            <a:off x="4013886" y="5596925"/>
            <a:ext cx="416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0" y="639887"/>
            <a:ext cx="6367187" cy="8362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0DBFEF-6491-4B32-9762-5F855A8E22CF}"/>
              </a:ext>
            </a:extLst>
          </p:cNvPr>
          <p:cNvSpPr txBox="1"/>
          <p:nvPr/>
        </p:nvSpPr>
        <p:spPr>
          <a:xfrm>
            <a:off x="4262060" y="5319926"/>
            <a:ext cx="303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</a:rPr>
              <a:t>exc</a:t>
            </a:r>
            <a:r>
              <a:rPr lang="en-US" sz="3600" b="1" dirty="0" err="1">
                <a:solidFill>
                  <a:srgbClr val="7030A0"/>
                </a:solidFill>
              </a:rPr>
              <a:t>ited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0" y="2014142"/>
            <a:ext cx="2060712" cy="1956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269" y="1975734"/>
            <a:ext cx="2072958" cy="1956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341" y="2014141"/>
            <a:ext cx="2060712" cy="1956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798" y="1975733"/>
            <a:ext cx="2060712" cy="195693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6DFCEBF-BACE-40F9-958E-DF697CE75364}"/>
              </a:ext>
            </a:extLst>
          </p:cNvPr>
          <p:cNvSpPr/>
          <p:nvPr/>
        </p:nvSpPr>
        <p:spPr>
          <a:xfrm>
            <a:off x="5883715" y="1956802"/>
            <a:ext cx="2438400" cy="20716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46803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hungry, thirsty, scared, surprised, tired, excited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/>
              <a:t>I was </a:t>
            </a:r>
            <a:r>
              <a:rPr lang="en-US" sz="3600" i="1" dirty="0">
                <a:solidFill>
                  <a:srgbClr val="0070C0"/>
                </a:solidFill>
              </a:rPr>
              <a:t>tired.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/>
              <a:t>Alfie wasn't </a:t>
            </a:r>
            <a:r>
              <a:rPr lang="en-US" sz="3600" i="1" dirty="0">
                <a:solidFill>
                  <a:srgbClr val="0070C0"/>
                </a:solidFill>
              </a:rPr>
              <a:t>thirsty. </a:t>
            </a:r>
            <a:r>
              <a:rPr lang="en-US" sz="3600" i="1" dirty="0"/>
              <a:t>He was </a:t>
            </a:r>
            <a:r>
              <a:rPr lang="en-US" sz="3600" i="1" dirty="0">
                <a:solidFill>
                  <a:srgbClr val="0070C0"/>
                </a:solidFill>
              </a:rPr>
              <a:t>hungry.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/>
              <a:t>Lucy and Ben weren't </a:t>
            </a:r>
            <a:r>
              <a:rPr lang="en-US" sz="3600" i="1" dirty="0">
                <a:solidFill>
                  <a:srgbClr val="0070C0"/>
                </a:solidFill>
              </a:rPr>
              <a:t>scared. </a:t>
            </a:r>
            <a:r>
              <a:rPr lang="en-US" sz="3600" i="1" dirty="0"/>
              <a:t>They were </a:t>
            </a:r>
            <a:r>
              <a:rPr lang="en-US" sz="3600" i="1" dirty="0">
                <a:solidFill>
                  <a:srgbClr val="0070C0"/>
                </a:solidFill>
              </a:rPr>
              <a:t>excited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52430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Tiếng Anh 4 i-Learn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Tiếng Anh 4 i-Learn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46)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108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4 i-Learn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013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8435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289938"/>
            <a:ext cx="1578601" cy="1018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1806F6-BDBE-A416-12A3-A46F0F04CC4F}"/>
              </a:ext>
            </a:extLst>
          </p:cNvPr>
          <p:cNvGrpSpPr/>
          <p:nvPr/>
        </p:nvGrpSpPr>
        <p:grpSpPr>
          <a:xfrm>
            <a:off x="6992932" y="3580606"/>
            <a:ext cx="4814675" cy="737756"/>
            <a:chOff x="6992933" y="3573677"/>
            <a:chExt cx="4814675" cy="737756"/>
          </a:xfrm>
        </p:grpSpPr>
        <p:sp>
          <p:nvSpPr>
            <p:cNvPr id="6" name="wrong box">
              <a:extLst>
                <a:ext uri="{FF2B5EF4-FFF2-40B4-BE49-F238E27FC236}">
                  <a16:creationId xmlns:a16="http://schemas.microsoft.com/office/drawing/2014/main" id="{1F449C18-5E5F-AF0A-8AF6-9BAEA88A1FB3}"/>
                </a:ext>
              </a:extLst>
            </p:cNvPr>
            <p:cNvSpPr/>
            <p:nvPr/>
          </p:nvSpPr>
          <p:spPr>
            <a:xfrm>
              <a:off x="7966102" y="3573677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thirsty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D841C48-F4DE-39AF-7A48-0F8D57094F71}"/>
                </a:ext>
              </a:extLst>
            </p:cNvPr>
            <p:cNvSpPr/>
            <p:nvPr/>
          </p:nvSpPr>
          <p:spPr>
            <a:xfrm>
              <a:off x="6992933" y="357991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ADF1E3-8EDC-644C-8B8E-205D5B1E417E}"/>
              </a:ext>
            </a:extLst>
          </p:cNvPr>
          <p:cNvGrpSpPr/>
          <p:nvPr/>
        </p:nvGrpSpPr>
        <p:grpSpPr>
          <a:xfrm>
            <a:off x="6992932" y="4494962"/>
            <a:ext cx="4814676" cy="731520"/>
            <a:chOff x="6992932" y="4576128"/>
            <a:chExt cx="4814676" cy="731520"/>
          </a:xfrm>
        </p:grpSpPr>
        <p:sp>
          <p:nvSpPr>
            <p:cNvPr id="11" name="correct box">
              <a:extLst>
                <a:ext uri="{FF2B5EF4-FFF2-40B4-BE49-F238E27FC236}">
                  <a16:creationId xmlns:a16="http://schemas.microsoft.com/office/drawing/2014/main" id="{D9B9F214-1B9F-D8C9-4DFE-C5598627E8DA}"/>
                </a:ext>
              </a:extLst>
            </p:cNvPr>
            <p:cNvSpPr/>
            <p:nvPr/>
          </p:nvSpPr>
          <p:spPr>
            <a:xfrm>
              <a:off x="7966102" y="457612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tired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F9C337-037C-96D1-D6D6-3B6BE7E85A59}"/>
                </a:ext>
              </a:extLst>
            </p:cNvPr>
            <p:cNvSpPr/>
            <p:nvPr/>
          </p:nvSpPr>
          <p:spPr>
            <a:xfrm>
              <a:off x="6992932" y="4576128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6" y="536246"/>
            <a:ext cx="1878073" cy="21005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B3074-E894-5415-B4D8-DABB29572BC4}"/>
              </a:ext>
            </a:extLst>
          </p:cNvPr>
          <p:cNvGrpSpPr/>
          <p:nvPr/>
        </p:nvGrpSpPr>
        <p:grpSpPr>
          <a:xfrm>
            <a:off x="6992933" y="2612987"/>
            <a:ext cx="4814675" cy="737756"/>
            <a:chOff x="6992933" y="2583698"/>
            <a:chExt cx="4814675" cy="737756"/>
          </a:xfrm>
        </p:grpSpPr>
        <p:sp>
          <p:nvSpPr>
            <p:cNvPr id="21" name="wrong box">
              <a:extLst>
                <a:ext uri="{FF2B5EF4-FFF2-40B4-BE49-F238E27FC236}">
                  <a16:creationId xmlns:a16="http://schemas.microsoft.com/office/drawing/2014/main" id="{1B27ED80-C214-0AD1-DA01-C141C3D3BC14}"/>
                </a:ext>
              </a:extLst>
            </p:cNvPr>
            <p:cNvSpPr/>
            <p:nvPr/>
          </p:nvSpPr>
          <p:spPr>
            <a:xfrm>
              <a:off x="7966102" y="258369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hungry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B73A37-7B77-E64C-05C7-3DCA78F38A70}"/>
                </a:ext>
              </a:extLst>
            </p:cNvPr>
            <p:cNvSpPr/>
            <p:nvPr/>
          </p:nvSpPr>
          <p:spPr>
            <a:xfrm>
              <a:off x="6992933" y="2589934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37990C2-4827-4007-4AB8-A76085515D21}"/>
              </a:ext>
            </a:extLst>
          </p:cNvPr>
          <p:cNvSpPr txBox="1"/>
          <p:nvPr/>
        </p:nvSpPr>
        <p:spPr>
          <a:xfrm>
            <a:off x="187884" y="1141305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Choose the correct answer.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137" y="2159563"/>
            <a:ext cx="3707952" cy="35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790" y="1621993"/>
            <a:ext cx="1578601" cy="1018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1806F6-BDBE-A416-12A3-A46F0F04CC4F}"/>
              </a:ext>
            </a:extLst>
          </p:cNvPr>
          <p:cNvGrpSpPr/>
          <p:nvPr/>
        </p:nvGrpSpPr>
        <p:grpSpPr>
          <a:xfrm>
            <a:off x="7017870" y="4698392"/>
            <a:ext cx="4814675" cy="737756"/>
            <a:chOff x="6992933" y="3573677"/>
            <a:chExt cx="4814675" cy="737756"/>
          </a:xfrm>
        </p:grpSpPr>
        <p:sp>
          <p:nvSpPr>
            <p:cNvPr id="6" name="wrong box">
              <a:extLst>
                <a:ext uri="{FF2B5EF4-FFF2-40B4-BE49-F238E27FC236}">
                  <a16:creationId xmlns:a16="http://schemas.microsoft.com/office/drawing/2014/main" id="{1F449C18-5E5F-AF0A-8AF6-9BAEA88A1FB3}"/>
                </a:ext>
              </a:extLst>
            </p:cNvPr>
            <p:cNvSpPr/>
            <p:nvPr/>
          </p:nvSpPr>
          <p:spPr>
            <a:xfrm>
              <a:off x="7966102" y="3573677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surpris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D841C48-F4DE-39AF-7A48-0F8D57094F71}"/>
                </a:ext>
              </a:extLst>
            </p:cNvPr>
            <p:cNvSpPr/>
            <p:nvPr/>
          </p:nvSpPr>
          <p:spPr>
            <a:xfrm>
              <a:off x="6992933" y="357991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ADF1E3-8EDC-644C-8B8E-205D5B1E417E}"/>
              </a:ext>
            </a:extLst>
          </p:cNvPr>
          <p:cNvGrpSpPr/>
          <p:nvPr/>
        </p:nvGrpSpPr>
        <p:grpSpPr>
          <a:xfrm>
            <a:off x="7017869" y="3672788"/>
            <a:ext cx="4814676" cy="731520"/>
            <a:chOff x="6992932" y="4576128"/>
            <a:chExt cx="4814676" cy="731520"/>
          </a:xfrm>
        </p:grpSpPr>
        <p:sp>
          <p:nvSpPr>
            <p:cNvPr id="11" name="correct box">
              <a:extLst>
                <a:ext uri="{FF2B5EF4-FFF2-40B4-BE49-F238E27FC236}">
                  <a16:creationId xmlns:a16="http://schemas.microsoft.com/office/drawing/2014/main" id="{D9B9F214-1B9F-D8C9-4DFE-C5598627E8DA}"/>
                </a:ext>
              </a:extLst>
            </p:cNvPr>
            <p:cNvSpPr/>
            <p:nvPr/>
          </p:nvSpPr>
          <p:spPr>
            <a:xfrm>
              <a:off x="7966102" y="457612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scar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F9C337-037C-96D1-D6D6-3B6BE7E85A59}"/>
                </a:ext>
              </a:extLst>
            </p:cNvPr>
            <p:cNvSpPr/>
            <p:nvPr/>
          </p:nvSpPr>
          <p:spPr>
            <a:xfrm>
              <a:off x="6992932" y="4576128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6" y="571717"/>
            <a:ext cx="1878073" cy="210055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B3074-E894-5415-B4D8-DABB29572BC4}"/>
              </a:ext>
            </a:extLst>
          </p:cNvPr>
          <p:cNvGrpSpPr/>
          <p:nvPr/>
        </p:nvGrpSpPr>
        <p:grpSpPr>
          <a:xfrm>
            <a:off x="6992933" y="2715810"/>
            <a:ext cx="4814675" cy="737756"/>
            <a:chOff x="6992933" y="2583698"/>
            <a:chExt cx="4814675" cy="737756"/>
          </a:xfrm>
        </p:grpSpPr>
        <p:sp>
          <p:nvSpPr>
            <p:cNvPr id="21" name="wrong box">
              <a:extLst>
                <a:ext uri="{FF2B5EF4-FFF2-40B4-BE49-F238E27FC236}">
                  <a16:creationId xmlns:a16="http://schemas.microsoft.com/office/drawing/2014/main" id="{1B27ED80-C214-0AD1-DA01-C141C3D3BC14}"/>
                </a:ext>
              </a:extLst>
            </p:cNvPr>
            <p:cNvSpPr/>
            <p:nvPr/>
          </p:nvSpPr>
          <p:spPr>
            <a:xfrm>
              <a:off x="7966102" y="2583698"/>
              <a:ext cx="3841506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excited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B73A37-7B77-E64C-05C7-3DCA78F38A70}"/>
                </a:ext>
              </a:extLst>
            </p:cNvPr>
            <p:cNvSpPr/>
            <p:nvPr/>
          </p:nvSpPr>
          <p:spPr>
            <a:xfrm>
              <a:off x="6992933" y="2589934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8ECAD7-4093-5754-553E-08FA7510C8DA}"/>
              </a:ext>
            </a:extLst>
          </p:cNvPr>
          <p:cNvSpPr txBox="1"/>
          <p:nvPr/>
        </p:nvSpPr>
        <p:spPr>
          <a:xfrm>
            <a:off x="102159" y="503907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Choose the correct answer.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487" y="2055031"/>
            <a:ext cx="3502235" cy="33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841C48-F4DE-39AF-7A48-0F8D57094F71}"/>
              </a:ext>
            </a:extLst>
          </p:cNvPr>
          <p:cNvSpPr/>
          <p:nvPr/>
        </p:nvSpPr>
        <p:spPr>
          <a:xfrm>
            <a:off x="7003120" y="5008534"/>
            <a:ext cx="812933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9C337-037C-96D1-D6D6-3B6BE7E85A59}"/>
              </a:ext>
            </a:extLst>
          </p:cNvPr>
          <p:cNvSpPr/>
          <p:nvPr/>
        </p:nvSpPr>
        <p:spPr>
          <a:xfrm>
            <a:off x="7003121" y="3962214"/>
            <a:ext cx="81293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B73A37-7B77-E64C-05C7-3DCA78F38A70}"/>
              </a:ext>
            </a:extLst>
          </p:cNvPr>
          <p:cNvSpPr/>
          <p:nvPr/>
        </p:nvSpPr>
        <p:spPr>
          <a:xfrm>
            <a:off x="6992932" y="2988807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72" y="3016873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71" y="5044545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4003673"/>
            <a:ext cx="690061" cy="6900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7949" y="2175974"/>
            <a:ext cx="3721251" cy="3585933"/>
          </a:xfrm>
          <a:prstGeom prst="rect">
            <a:avLst/>
          </a:prstGeom>
        </p:spPr>
      </p:pic>
      <p:pic>
        <p:nvPicPr>
          <p:cNvPr id="2" name="excit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1960" y="5084775"/>
            <a:ext cx="609600" cy="609600"/>
          </a:xfrm>
          <a:prstGeom prst="rect">
            <a:avLst/>
          </a:prstGeom>
        </p:spPr>
      </p:pic>
      <p:pic>
        <p:nvPicPr>
          <p:cNvPr id="6" name="thirst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1960" y="3057103"/>
            <a:ext cx="609600" cy="609600"/>
          </a:xfrm>
          <a:prstGeom prst="rect">
            <a:avLst/>
          </a:prstGeom>
        </p:spPr>
      </p:pic>
      <p:pic>
        <p:nvPicPr>
          <p:cNvPr id="7" name="surpris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9695" y="400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24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841C48-F4DE-39AF-7A48-0F8D57094F71}"/>
              </a:ext>
            </a:extLst>
          </p:cNvPr>
          <p:cNvSpPr/>
          <p:nvPr/>
        </p:nvSpPr>
        <p:spPr>
          <a:xfrm>
            <a:off x="7024466" y="4003673"/>
            <a:ext cx="73434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9C337-037C-96D1-D6D6-3B6BE7E85A59}"/>
              </a:ext>
            </a:extLst>
          </p:cNvPr>
          <p:cNvSpPr/>
          <p:nvPr/>
        </p:nvSpPr>
        <p:spPr>
          <a:xfrm>
            <a:off x="7007942" y="5013846"/>
            <a:ext cx="767390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B73A37-7B77-E64C-05C7-3DCA78F38A70}"/>
              </a:ext>
            </a:extLst>
          </p:cNvPr>
          <p:cNvSpPr/>
          <p:nvPr/>
        </p:nvSpPr>
        <p:spPr>
          <a:xfrm>
            <a:off x="6992932" y="2988807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72" y="3016873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4" y="4018166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4" y="4985985"/>
            <a:ext cx="690061" cy="6900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B138A3-C5DA-42EA-A6DC-0E1143AA08A5}"/>
              </a:ext>
            </a:extLst>
          </p:cNvPr>
          <p:cNvSpPr txBox="1"/>
          <p:nvPr/>
        </p:nvSpPr>
        <p:spPr>
          <a:xfrm>
            <a:off x="7908324" y="6042454"/>
            <a:ext cx="410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speaker icon to hear the sound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137D5E-1946-4C2B-A40A-EEB7E7067EF3}"/>
              </a:ext>
            </a:extLst>
          </p:cNvPr>
          <p:cNvSpPr txBox="1"/>
          <p:nvPr/>
        </p:nvSpPr>
        <p:spPr>
          <a:xfrm>
            <a:off x="1876539" y="1533622"/>
            <a:ext cx="538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A, B, C  box to check the correct answer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1541" y="2574513"/>
            <a:ext cx="3296039" cy="3367953"/>
          </a:xfrm>
          <a:prstGeom prst="rect">
            <a:avLst/>
          </a:prstGeom>
        </p:spPr>
      </p:pic>
      <p:pic>
        <p:nvPicPr>
          <p:cNvPr id="2" name="excit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4151" y="3097334"/>
            <a:ext cx="609600" cy="609600"/>
          </a:xfrm>
          <a:prstGeom prst="rect">
            <a:avLst/>
          </a:prstGeom>
        </p:spPr>
      </p:pic>
      <p:pic>
        <p:nvPicPr>
          <p:cNvPr id="4" name="scar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69561" y="4091965"/>
            <a:ext cx="609600" cy="609600"/>
          </a:xfrm>
          <a:prstGeom prst="rect">
            <a:avLst/>
          </a:prstGeom>
        </p:spPr>
      </p:pic>
      <p:pic>
        <p:nvPicPr>
          <p:cNvPr id="5" name="tir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13302" y="5070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772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66FBF-49A6-7B57-93FF-E7C5471D40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3399" y="1882006"/>
            <a:ext cx="1578601" cy="10189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841C48-F4DE-39AF-7A48-0F8D57094F71}"/>
              </a:ext>
            </a:extLst>
          </p:cNvPr>
          <p:cNvSpPr/>
          <p:nvPr/>
        </p:nvSpPr>
        <p:spPr>
          <a:xfrm>
            <a:off x="7003120" y="5044545"/>
            <a:ext cx="812933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F9C337-037C-96D1-D6D6-3B6BE7E85A59}"/>
              </a:ext>
            </a:extLst>
          </p:cNvPr>
          <p:cNvSpPr/>
          <p:nvPr/>
        </p:nvSpPr>
        <p:spPr>
          <a:xfrm>
            <a:off x="7003121" y="3962214"/>
            <a:ext cx="812932" cy="7315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9" name="right-happy">
            <a:extLst>
              <a:ext uri="{FF2B5EF4-FFF2-40B4-BE49-F238E27FC236}">
                <a16:creationId xmlns:a16="http://schemas.microsoft.com/office/drawing/2014/main" id="{1B57ADD7-7ED9-E6ED-B2B8-8D95E6B78A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r="4304"/>
          <a:stretch/>
        </p:blipFill>
        <p:spPr>
          <a:xfrm flipH="1">
            <a:off x="8735325" y="916321"/>
            <a:ext cx="1878073" cy="210055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B73A37-7B77-E64C-05C7-3DCA78F38A70}"/>
              </a:ext>
            </a:extLst>
          </p:cNvPr>
          <p:cNvSpPr/>
          <p:nvPr/>
        </p:nvSpPr>
        <p:spPr>
          <a:xfrm>
            <a:off x="6947425" y="2972619"/>
            <a:ext cx="823122" cy="77856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3" name="teo teo">
            <a:hlinkClick r:id="" action="ppaction://media"/>
            <a:extLst>
              <a:ext uri="{FF2B5EF4-FFF2-40B4-BE49-F238E27FC236}">
                <a16:creationId xmlns:a16="http://schemas.microsoft.com/office/drawing/2014/main" id="{4A76A769-3C8A-863A-AA75-F16E898B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04408" y="7374373"/>
            <a:ext cx="406400" cy="406400"/>
          </a:xfrm>
          <a:prstGeom prst="rect">
            <a:avLst/>
          </a:prstGeom>
        </p:spPr>
      </p:pic>
      <p:pic>
        <p:nvPicPr>
          <p:cNvPr id="24" name="teo teo">
            <a:hlinkClick r:id="" action="ppaction://media"/>
            <a:extLst>
              <a:ext uri="{FF2B5EF4-FFF2-40B4-BE49-F238E27FC236}">
                <a16:creationId xmlns:a16="http://schemas.microsoft.com/office/drawing/2014/main" id="{D5838C67-0A4F-CB0D-9391-7CAA507B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52916" y="7323573"/>
            <a:ext cx="406400" cy="406400"/>
          </a:xfrm>
          <a:prstGeom prst="rect">
            <a:avLst/>
          </a:prstGeom>
        </p:spPr>
      </p:pic>
      <p:pic>
        <p:nvPicPr>
          <p:cNvPr id="25" name="teo teo">
            <a:hlinkClick r:id="" action="ppaction://media"/>
            <a:extLst>
              <a:ext uri="{FF2B5EF4-FFF2-40B4-BE49-F238E27FC236}">
                <a16:creationId xmlns:a16="http://schemas.microsoft.com/office/drawing/2014/main" id="{C10D878C-58F7-B92F-7836-99FD7F976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8662" y="7346815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B16C6-1A2A-8490-BC6C-7C54B2064D78}"/>
              </a:ext>
            </a:extLst>
          </p:cNvPr>
          <p:cNvSpPr txBox="1"/>
          <p:nvPr/>
        </p:nvSpPr>
        <p:spPr>
          <a:xfrm>
            <a:off x="286422" y="685800"/>
            <a:ext cx="728272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Listen. Choose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92291-F04F-4984-91C0-1730197D3B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95" y="5161288"/>
            <a:ext cx="690061" cy="690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134DB0-AC42-4CD8-A625-6B328C6FB5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3016873"/>
            <a:ext cx="690061" cy="6900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379CDB-8A11-401C-8261-81B1130D8F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48" y="4003673"/>
            <a:ext cx="690061" cy="6900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8048" y="2298574"/>
            <a:ext cx="3464659" cy="3477491"/>
          </a:xfrm>
          <a:prstGeom prst="rect">
            <a:avLst/>
          </a:prstGeom>
        </p:spPr>
      </p:pic>
      <p:pic>
        <p:nvPicPr>
          <p:cNvPr id="2" name="hung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75852" y="5241749"/>
            <a:ext cx="609600" cy="609600"/>
          </a:xfrm>
          <a:prstGeom prst="rect">
            <a:avLst/>
          </a:prstGeom>
        </p:spPr>
      </p:pic>
      <p:pic>
        <p:nvPicPr>
          <p:cNvPr id="4" name="scar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07186" y="3057103"/>
            <a:ext cx="609600" cy="609600"/>
          </a:xfrm>
          <a:prstGeom prst="rect">
            <a:avLst/>
          </a:prstGeom>
        </p:spPr>
      </p:pic>
      <p:pic>
        <p:nvPicPr>
          <p:cNvPr id="10" name="tire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76867" y="4098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140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645</Words>
  <Application>Microsoft Office PowerPoint</Application>
  <PresentationFormat>Widescreen</PresentationFormat>
  <Paragraphs>151</Paragraphs>
  <Slides>45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Comic Sans MS</vt:lpstr>
      <vt:lpstr>MyriadPro-It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Thu Giang</cp:lastModifiedBy>
  <cp:revision>49</cp:revision>
  <dcterms:created xsi:type="dcterms:W3CDTF">2023-02-21T04:53:31Z</dcterms:created>
  <dcterms:modified xsi:type="dcterms:W3CDTF">2024-01-04T08:55:47Z</dcterms:modified>
</cp:coreProperties>
</file>