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48" r:id="rId3"/>
    <p:sldId id="302" r:id="rId4"/>
    <p:sldId id="292" r:id="rId5"/>
    <p:sldId id="361" r:id="rId6"/>
    <p:sldId id="364" r:id="rId7"/>
    <p:sldId id="334" r:id="rId8"/>
    <p:sldId id="338" r:id="rId9"/>
    <p:sldId id="363" r:id="rId10"/>
    <p:sldId id="365" r:id="rId11"/>
    <p:sldId id="344" r:id="rId12"/>
    <p:sldId id="374" r:id="rId13"/>
    <p:sldId id="375" r:id="rId14"/>
    <p:sldId id="366" r:id="rId15"/>
    <p:sldId id="337" r:id="rId16"/>
    <p:sldId id="367" r:id="rId17"/>
    <p:sldId id="368" r:id="rId18"/>
    <p:sldId id="369" r:id="rId19"/>
    <p:sldId id="370" r:id="rId20"/>
    <p:sldId id="373" r:id="rId21"/>
    <p:sldId id="372" r:id="rId22"/>
    <p:sldId id="371" r:id="rId23"/>
    <p:sldId id="376" r:id="rId24"/>
    <p:sldId id="377" r:id="rId25"/>
    <p:sldId id="315" r:id="rId26"/>
    <p:sldId id="378" r:id="rId27"/>
    <p:sldId id="331" r:id="rId28"/>
    <p:sldId id="295" r:id="rId29"/>
    <p:sldId id="329" r:id="rId30"/>
    <p:sldId id="34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Admin" initials="A" lastIdx="1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94657"/>
  </p:normalViewPr>
  <p:slideViewPr>
    <p:cSldViewPr snapToGrid="0">
      <p:cViewPr varScale="1">
        <p:scale>
          <a:sx n="73" d="100"/>
          <a:sy n="73" d="100"/>
        </p:scale>
        <p:origin x="8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0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0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</a:t>
            </a:r>
            <a:r>
              <a:rPr lang="en-US" sz="1800" b="1" dirty="0" smtClean="0">
                <a:solidFill>
                  <a:schemeClr val="bg1"/>
                </a:solidFill>
              </a:rPr>
              <a:t>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</a:t>
            </a:r>
            <a:r>
              <a:rPr lang="en-US" sz="1400" baseline="0" dirty="0" smtClean="0">
                <a:solidFill>
                  <a:schemeClr val="bg1"/>
                </a:solidFill>
              </a:rPr>
              <a:t>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</a:t>
            </a:r>
            <a:r>
              <a:rPr lang="en-US" sz="1400" baseline="0" dirty="0" smtClean="0">
                <a:solidFill>
                  <a:schemeClr val="bg1"/>
                </a:solidFill>
              </a:rPr>
              <a:t>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Lesson</a:t>
            </a:r>
            <a:r>
              <a:rPr lang="en-US" sz="1800" b="1" baseline="0" dirty="0" smtClean="0">
                <a:solidFill>
                  <a:schemeClr val="bg1"/>
                </a:solidFill>
              </a:rPr>
              <a:t> </a:t>
            </a:r>
            <a:r>
              <a:rPr lang="en-US" sz="1800" b="1" baseline="0" dirty="0" smtClean="0">
                <a:solidFill>
                  <a:schemeClr val="bg1"/>
                </a:solidFill>
              </a:rPr>
              <a:t>3.2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Lesson </a:t>
            </a:r>
            <a:r>
              <a:rPr lang="en-US" sz="4800" b="1" dirty="0">
                <a:solidFill>
                  <a:srgbClr val="00B050"/>
                </a:solidFill>
              </a:rPr>
              <a:t>3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Page 31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133" y="720151"/>
            <a:ext cx="3638550" cy="80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389" y="797036"/>
            <a:ext cx="225188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C.2. Chant.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69065" y="1648428"/>
            <a:ext cx="5759355" cy="4462760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chemeClr val="bg1"/>
                </a:solidFill>
              </a:rPr>
              <a:t>/pl/, /pl/, /pl</a:t>
            </a:r>
            <a:r>
              <a:rPr lang="en-US" sz="4400" b="1" i="1" dirty="0" smtClean="0">
                <a:solidFill>
                  <a:schemeClr val="bg1"/>
                </a:solidFill>
              </a:rPr>
              <a:t>/,</a:t>
            </a:r>
          </a:p>
          <a:p>
            <a:endParaRPr lang="en-US" sz="2400" b="1" i="1" dirty="0" smtClean="0">
              <a:solidFill>
                <a:schemeClr val="bg1"/>
              </a:solidFill>
            </a:endParaRPr>
          </a:p>
          <a:p>
            <a:r>
              <a:rPr lang="en-US" sz="4400" b="1" i="1" dirty="0" smtClean="0">
                <a:solidFill>
                  <a:schemeClr val="bg1"/>
                </a:solidFill>
              </a:rPr>
              <a:t>/</a:t>
            </a:r>
            <a:r>
              <a:rPr lang="en-US" sz="4400" b="1" i="1" dirty="0">
                <a:solidFill>
                  <a:schemeClr val="bg1"/>
                </a:solidFill>
              </a:rPr>
              <a:t>pl/, /pl/, /pl</a:t>
            </a:r>
            <a:r>
              <a:rPr lang="en-US" sz="4400" b="1" i="1" dirty="0" smtClean="0">
                <a:solidFill>
                  <a:schemeClr val="bg1"/>
                </a:solidFill>
              </a:rPr>
              <a:t>/,</a:t>
            </a:r>
          </a:p>
          <a:p>
            <a:endParaRPr lang="en-US" sz="2400" b="1" i="1" dirty="0" smtClean="0">
              <a:solidFill>
                <a:schemeClr val="bg1"/>
              </a:solidFill>
            </a:endParaRPr>
          </a:p>
          <a:p>
            <a:r>
              <a:rPr lang="en-US" sz="4400" b="1" i="1" dirty="0" smtClean="0">
                <a:solidFill>
                  <a:schemeClr val="bg1"/>
                </a:solidFill>
              </a:rPr>
              <a:t>play</a:t>
            </a:r>
            <a:r>
              <a:rPr lang="en-US" sz="4400" b="1" i="1" dirty="0">
                <a:solidFill>
                  <a:schemeClr val="bg1"/>
                </a:solidFill>
              </a:rPr>
              <a:t>, please</a:t>
            </a:r>
            <a:r>
              <a:rPr lang="en-US" sz="4400" b="1" i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4400" b="1" i="1" dirty="0" smtClean="0">
                <a:solidFill>
                  <a:schemeClr val="bg1"/>
                </a:solidFill>
              </a:rPr>
              <a:t>/</a:t>
            </a:r>
            <a:r>
              <a:rPr lang="en-US" sz="4400" b="1" i="1" dirty="0">
                <a:solidFill>
                  <a:schemeClr val="bg1"/>
                </a:solidFill>
              </a:rPr>
              <a:t>pl/, /pl/, /pl</a:t>
            </a:r>
            <a:r>
              <a:rPr lang="en-US" sz="4400" b="1" i="1" dirty="0" smtClean="0">
                <a:solidFill>
                  <a:schemeClr val="bg1"/>
                </a:solidFill>
              </a:rPr>
              <a:t>/.</a:t>
            </a: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CD1-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7415" y="833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6" y="349982"/>
            <a:ext cx="9825831" cy="6050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637" y="4631038"/>
            <a:ext cx="52813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2. Does </a:t>
            </a:r>
            <a:r>
              <a:rPr lang="en-US" sz="3600" dirty="0"/>
              <a:t>Mom look happy?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510" y="763328"/>
            <a:ext cx="4533434" cy="51734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7583" y="1274537"/>
            <a:ext cx="42182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 smtClean="0">
                <a:solidFill>
                  <a:prstClr val="black"/>
                </a:solidFill>
              </a:rPr>
              <a:t>1. Who </a:t>
            </a:r>
            <a:r>
              <a:rPr lang="en-US" sz="3600" dirty="0">
                <a:solidFill>
                  <a:prstClr val="black"/>
                </a:solidFill>
              </a:rPr>
              <a:t>can you see?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9161" y="2140948"/>
            <a:ext cx="36413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Mom/Mrs. Brown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9157761" y="1266180"/>
            <a:ext cx="10406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Lucy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8245144" y="3782296"/>
            <a:ext cx="9975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Tom</a:t>
            </a:r>
            <a:endParaRPr lang="en-US" sz="3600" b="1" dirty="0"/>
          </a:p>
        </p:txBody>
      </p:sp>
      <p:sp>
        <p:nvSpPr>
          <p:cNvPr id="12" name="Rectangle 11"/>
          <p:cNvSpPr/>
          <p:nvPr/>
        </p:nvSpPr>
        <p:spPr>
          <a:xfrm>
            <a:off x="9594958" y="3640890"/>
            <a:ext cx="1071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Alfie</a:t>
            </a:r>
            <a:endParaRPr lang="en-US" sz="3600" b="1" dirty="0"/>
          </a:p>
        </p:txBody>
      </p:sp>
      <p:sp>
        <p:nvSpPr>
          <p:cNvPr id="13" name="Rectangle 12"/>
          <p:cNvSpPr/>
          <p:nvPr/>
        </p:nvSpPr>
        <p:spPr>
          <a:xfrm>
            <a:off x="1126449" y="5442877"/>
            <a:ext cx="737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prstClr val="black"/>
                </a:solidFill>
              </a:rPr>
              <a:t>N</a:t>
            </a:r>
            <a:r>
              <a:rPr lang="en-US" sz="3600" dirty="0" smtClean="0">
                <a:solidFill>
                  <a:prstClr val="black"/>
                </a:solidFill>
              </a:rPr>
              <a:t>o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764" y="462698"/>
            <a:ext cx="260153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Pre-Listening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462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173" y="732672"/>
            <a:ext cx="3772182" cy="5089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638" y="3092555"/>
            <a:ext cx="542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3. What </a:t>
            </a:r>
            <a:r>
              <a:rPr lang="en-US" sz="3600" dirty="0"/>
              <a:t>are the kids doing?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63097" y="1429181"/>
            <a:ext cx="1633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reading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5085780" y="4390747"/>
            <a:ext cx="1382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</a:rPr>
              <a:t>eating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4764" y="462698"/>
            <a:ext cx="2601532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Pre-Listening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7272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120" y="4563369"/>
            <a:ext cx="2180816" cy="1616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244" y="3481590"/>
            <a:ext cx="2697183" cy="1399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805" y="2260775"/>
            <a:ext cx="2792960" cy="1535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08698" y="463640"/>
            <a:ext cx="416413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smtClean="0"/>
              <a:t>D.1</a:t>
            </a:r>
            <a:r>
              <a:rPr lang="en-US" sz="3600" b="1" dirty="0" smtClean="0"/>
              <a:t>.  Look and listen</a:t>
            </a:r>
            <a:endParaRPr lang="en-US" sz="3600" b="1" dirty="0"/>
          </a:p>
        </p:txBody>
      </p:sp>
      <p:pic>
        <p:nvPicPr>
          <p:cNvPr id="15" name="CD1-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5331" y="522059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739" y="463640"/>
            <a:ext cx="307805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While Listening</a:t>
            </a:r>
            <a:endParaRPr lang="en-US" sz="36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77" y="1551627"/>
            <a:ext cx="2814573" cy="1591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0736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1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943208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 smtClean="0"/>
              <a:t>Structures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chemeClr val="bg1"/>
                </a:solidFill>
              </a:rPr>
              <a:t>Clean </a:t>
            </a:r>
            <a:r>
              <a:rPr lang="en-US" sz="3600">
                <a:solidFill>
                  <a:schemeClr val="bg1"/>
                </a:solidFill>
              </a:rPr>
              <a:t>your </a:t>
            </a:r>
            <a:r>
              <a:rPr lang="en-US" sz="3600" smtClean="0">
                <a:solidFill>
                  <a:schemeClr val="bg1"/>
                </a:solidFill>
              </a:rPr>
              <a:t>room</a:t>
            </a:r>
            <a:r>
              <a:rPr lang="en-US" sz="3600">
                <a:solidFill>
                  <a:schemeClr val="bg1"/>
                </a:solidFill>
              </a:rPr>
              <a:t>.</a:t>
            </a:r>
            <a:endParaRPr lang="en-US" sz="360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chemeClr val="bg1"/>
                </a:solidFill>
              </a:rPr>
              <a:t>Wake up.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chemeClr val="bg1"/>
                </a:solidFill>
              </a:rPr>
              <a:t>Do your homework.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910" y="514659"/>
            <a:ext cx="1944727" cy="1099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133" y="641759"/>
            <a:ext cx="4628819" cy="820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877" y="1867451"/>
            <a:ext cx="2029250" cy="1115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713" y="1522913"/>
            <a:ext cx="4099899" cy="19146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614" y="3437587"/>
            <a:ext cx="2066677" cy="107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9877" y="4964598"/>
            <a:ext cx="1490824" cy="1105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7544" y="3479570"/>
            <a:ext cx="3743325" cy="1123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4492" y="4603520"/>
            <a:ext cx="3638642" cy="1727436"/>
          </a:xfrm>
          <a:prstGeom prst="rect">
            <a:avLst/>
          </a:prstGeom>
        </p:spPr>
      </p:pic>
      <p:pic>
        <p:nvPicPr>
          <p:cNvPr id="3" name="CD1-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910" y="838327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22206" y="2683281"/>
            <a:ext cx="1417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</a:t>
            </a:r>
            <a:r>
              <a:rPr lang="en-US" sz="1200" b="1" dirty="0" smtClean="0"/>
              <a:t>o your homework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46091" y="3842948"/>
            <a:ext cx="1247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</a:t>
            </a:r>
            <a:r>
              <a:rPr lang="en-US" sz="1200" b="1" dirty="0" smtClean="0"/>
              <a:t>lean your room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970869" y="4964598"/>
            <a:ext cx="923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Go to bed</a:t>
            </a:r>
            <a:endParaRPr lang="en-US" sz="12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14634"/>
            <a:ext cx="27813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8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0" y="423079"/>
            <a:ext cx="8731155" cy="5820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079" y="367319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9399" y="1837911"/>
            <a:ext cx="28625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words?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637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376" y="649238"/>
            <a:ext cx="6837528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Practice: Which words are missing?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10" y="695650"/>
            <a:ext cx="1771419" cy="723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0" y="1744280"/>
            <a:ext cx="2558418" cy="1389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66208" y="2209214"/>
            <a:ext cx="4762073" cy="5847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Mrs</a:t>
            </a:r>
            <a:r>
              <a:rPr lang="en-US" sz="3200" dirty="0"/>
              <a:t>. Brown</a:t>
            </a:r>
            <a:r>
              <a:rPr lang="en-US" sz="3200" dirty="0" smtClean="0"/>
              <a:t>: </a:t>
            </a:r>
            <a:r>
              <a:rPr lang="en-US" sz="3200" dirty="0" err="1" smtClean="0"/>
              <a:t>L____w</a:t>
            </a:r>
            <a:r>
              <a:rPr lang="en-US" sz="3200" dirty="0" smtClean="0"/>
              <a:t>_____!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226510" y="3639131"/>
            <a:ext cx="7014947" cy="25545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/>
              <a:t>Mrs</a:t>
            </a:r>
            <a:r>
              <a:rPr lang="en-US" sz="3200" dirty="0"/>
              <a:t>. Brown</a:t>
            </a:r>
            <a:r>
              <a:rPr lang="en-US" sz="3200" dirty="0" smtClean="0"/>
              <a:t>: Tom! </a:t>
            </a:r>
            <a:r>
              <a:rPr lang="en-US" sz="3200" dirty="0" err="1" smtClean="0"/>
              <a:t>Wh</a:t>
            </a:r>
            <a:r>
              <a:rPr lang="en-US" sz="3200" dirty="0" smtClean="0"/>
              <a:t>_____</a:t>
            </a:r>
            <a:r>
              <a:rPr lang="en-US" sz="3200" dirty="0" err="1" smtClean="0"/>
              <a:t>y___d</a:t>
            </a:r>
            <a:r>
              <a:rPr lang="en-US" sz="3200" dirty="0" smtClean="0"/>
              <a:t>____? </a:t>
            </a:r>
          </a:p>
          <a:p>
            <a:r>
              <a:rPr lang="en-US" sz="3200" dirty="0" smtClean="0"/>
              <a:t>             Tom: Pl_____ </a:t>
            </a:r>
            <a:endParaRPr lang="en-US" sz="3200" dirty="0"/>
          </a:p>
          <a:p>
            <a:r>
              <a:rPr lang="en-US" sz="3200" dirty="0"/>
              <a:t>Mrs. Brown</a:t>
            </a:r>
            <a:r>
              <a:rPr lang="en-US" sz="3200" dirty="0" smtClean="0"/>
              <a:t>: ____</a:t>
            </a:r>
            <a:r>
              <a:rPr lang="en-US" sz="3200" dirty="0" err="1" smtClean="0"/>
              <a:t>playing_____do</a:t>
            </a:r>
            <a:r>
              <a:rPr lang="en-US" sz="3200" dirty="0" smtClean="0"/>
              <a:t>__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___________, please, ____! </a:t>
            </a:r>
          </a:p>
          <a:p>
            <a:r>
              <a:rPr lang="en-US" sz="3200" dirty="0" smtClean="0"/>
              <a:t>             Tom: ___, M______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50" y="4143805"/>
            <a:ext cx="2558418" cy="143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6716" y="225415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716" y="4731737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33965" y="2204728"/>
            <a:ext cx="2398780" cy="589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 smtClean="0">
                <a:solidFill>
                  <a:srgbClr val="FF0000"/>
                </a:solidFill>
              </a:rPr>
              <a:t>ucy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smtClean="0">
                <a:solidFill>
                  <a:srgbClr val="FF0000"/>
                </a:solidFill>
              </a:rPr>
              <a:t>    </a:t>
            </a:r>
            <a:r>
              <a:rPr lang="en-US" sz="3200" dirty="0" err="1" smtClean="0">
                <a:solidFill>
                  <a:srgbClr val="FF0000"/>
                </a:solidFill>
              </a:rPr>
              <a:t>ake</a:t>
            </a:r>
            <a:r>
              <a:rPr lang="en-US" sz="3200" dirty="0" smtClean="0">
                <a:solidFill>
                  <a:srgbClr val="FF0000"/>
                </a:solidFill>
              </a:rPr>
              <a:t> up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30886" y="3648293"/>
            <a:ext cx="3342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</a:rPr>
              <a:t>at </a:t>
            </a:r>
            <a:r>
              <a:rPr lang="en-US" sz="3200" dirty="0">
                <a:solidFill>
                  <a:srgbClr val="FF0000"/>
                </a:solidFill>
              </a:rPr>
              <a:t>are  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ou</a:t>
            </a:r>
            <a:r>
              <a:rPr lang="en-US" sz="3200" dirty="0" smtClean="0">
                <a:solidFill>
                  <a:srgbClr val="FF0000"/>
                </a:solidFill>
              </a:rPr>
              <a:t>    </a:t>
            </a:r>
            <a:r>
              <a:rPr lang="en-US" sz="3200" dirty="0" err="1" smtClean="0">
                <a:solidFill>
                  <a:srgbClr val="FF0000"/>
                </a:solidFill>
              </a:rPr>
              <a:t>oing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51613" y="4122089"/>
            <a:ext cx="1169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aying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03331" y="4619830"/>
            <a:ext cx="4883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Stop  </a:t>
            </a:r>
            <a:r>
              <a:rPr lang="en-US" sz="3200" dirty="0" smtClean="0">
                <a:solidFill>
                  <a:srgbClr val="FF0000"/>
                </a:solidFill>
              </a:rPr>
              <a:t>               and        your </a:t>
            </a:r>
          </a:p>
          <a:p>
            <a:pPr lvl="0"/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 smtClean="0">
                <a:solidFill>
                  <a:srgbClr val="FF0000"/>
                </a:solidFill>
              </a:rPr>
              <a:t>omework                 Tom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56798" y="5608901"/>
            <a:ext cx="20469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FF0000"/>
                </a:solidFill>
              </a:rPr>
              <a:t>OK      </a:t>
            </a:r>
            <a:r>
              <a:rPr lang="en-US" sz="3200" dirty="0" err="1" smtClean="0">
                <a:solidFill>
                  <a:srgbClr val="FF0000"/>
                </a:solidFill>
              </a:rPr>
              <a:t>om</a:t>
            </a:r>
            <a:r>
              <a:rPr lang="en-US" sz="3200" dirty="0" err="1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2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376" y="512758"/>
            <a:ext cx="6848971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Practice: Which words are missing? 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277" y="572859"/>
            <a:ext cx="1737882" cy="709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23" y="1675565"/>
            <a:ext cx="2406349" cy="1310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78" y="4153697"/>
            <a:ext cx="2275308" cy="1443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35104" y="1609050"/>
            <a:ext cx="7665492" cy="15696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 smtClean="0"/>
              <a:t>Mrs</a:t>
            </a:r>
            <a:r>
              <a:rPr lang="en-US" sz="3200" dirty="0"/>
              <a:t>. Brown</a:t>
            </a:r>
            <a:r>
              <a:rPr lang="en-US" sz="3200" dirty="0" smtClean="0"/>
              <a:t>: Ben,____ place____________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 Clean _____________ now. </a:t>
            </a:r>
          </a:p>
          <a:p>
            <a:r>
              <a:rPr lang="en-US" sz="3200" dirty="0" smtClean="0"/>
              <a:t>              Ben: ____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35104" y="3739393"/>
            <a:ext cx="7665492" cy="20621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 smtClean="0"/>
              <a:t>Mrs. Brown: ___ look ____, Ben. ___to bed.</a:t>
            </a:r>
          </a:p>
          <a:p>
            <a:r>
              <a:rPr lang="en-US" sz="3200" dirty="0" smtClean="0"/>
              <a:t>              Ben: OK,_____</a:t>
            </a:r>
          </a:p>
          <a:p>
            <a:r>
              <a:rPr lang="en-US" sz="3200" dirty="0" smtClean="0"/>
              <a:t>             Alfie: _____</a:t>
            </a:r>
            <a:endParaRPr lang="en-US" sz="3200" dirty="0"/>
          </a:p>
          <a:p>
            <a:r>
              <a:rPr lang="en-US" sz="3200" dirty="0"/>
              <a:t>Mrs. Brown</a:t>
            </a:r>
            <a:r>
              <a:rPr lang="en-US" sz="3200" dirty="0" smtClean="0"/>
              <a:t>: ___ no! ______ bed, Alfie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0086" y="220921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5456" y="4942609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03203" y="1609050"/>
            <a:ext cx="4826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 </a:t>
            </a:r>
            <a:r>
              <a:rPr lang="en-US" sz="3200" dirty="0">
                <a:solidFill>
                  <a:srgbClr val="FF0000"/>
                </a:solidFill>
              </a:rPr>
              <a:t>this  </a:t>
            </a:r>
            <a:r>
              <a:rPr lang="en-US" sz="3200" dirty="0" smtClean="0">
                <a:solidFill>
                  <a:srgbClr val="FF0000"/>
                </a:solidFill>
              </a:rPr>
              <a:t>            is </a:t>
            </a:r>
            <a:r>
              <a:rPr lang="en-US" sz="3200" dirty="0">
                <a:solidFill>
                  <a:srgbClr val="FF0000"/>
                </a:solidFill>
              </a:rPr>
              <a:t>so messy!        </a:t>
            </a:r>
            <a:r>
              <a:rPr lang="en-US" sz="3200" dirty="0" smtClean="0">
                <a:solidFill>
                  <a:srgbClr val="FF0000"/>
                </a:solidFill>
              </a:rPr>
              <a:t>  </a:t>
            </a:r>
          </a:p>
          <a:p>
            <a:pPr lvl="0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      </a:t>
            </a:r>
            <a:r>
              <a:rPr lang="en-US" sz="3200" dirty="0">
                <a:solidFill>
                  <a:srgbClr val="FF0000"/>
                </a:solidFill>
              </a:rPr>
              <a:t>your room </a:t>
            </a:r>
            <a:r>
              <a:rPr lang="en-US" sz="3200" dirty="0" smtClean="0">
                <a:solidFill>
                  <a:srgbClr val="FF0000"/>
                </a:solidFill>
              </a:rPr>
              <a:t>right      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95907" y="2593935"/>
            <a:ext cx="670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OK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75941" y="3723758"/>
            <a:ext cx="3912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You  </a:t>
            </a:r>
            <a:r>
              <a:rPr lang="en-US" sz="3200" dirty="0" smtClean="0">
                <a:solidFill>
                  <a:srgbClr val="FF0000"/>
                </a:solidFill>
              </a:rPr>
              <a:t>        tired          Go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1095" y="4220685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Mom.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0512" y="4669685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Zzzzz.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3970" y="5197852"/>
            <a:ext cx="25226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</a:rPr>
              <a:t>Oh   </a:t>
            </a:r>
            <a:r>
              <a:rPr lang="en-US" sz="3200" dirty="0" smtClean="0">
                <a:solidFill>
                  <a:srgbClr val="FF0000"/>
                </a:solidFill>
              </a:rPr>
              <a:t>      Go to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982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9" y="368488"/>
            <a:ext cx="8731155" cy="5820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0728" y="3673197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</a:rPr>
              <a:t>Practice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95645" y="1116550"/>
            <a:ext cx="36985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Role-play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17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0376" y="649238"/>
            <a:ext cx="3776134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Practice: Role-plays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021" y="765929"/>
            <a:ext cx="2396959" cy="978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50" y="1744280"/>
            <a:ext cx="2558418" cy="13890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66208" y="2209214"/>
            <a:ext cx="4778103" cy="5847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Mrs</a:t>
            </a:r>
            <a:r>
              <a:rPr lang="en-US" sz="3200" dirty="0"/>
              <a:t>. Brown</a:t>
            </a:r>
            <a:r>
              <a:rPr lang="en-US" sz="3200" dirty="0" smtClean="0"/>
              <a:t>: ____________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4226510" y="3639131"/>
            <a:ext cx="7014947" cy="25545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smtClean="0"/>
              <a:t>Mrs</a:t>
            </a:r>
            <a:r>
              <a:rPr lang="en-US" sz="3200" dirty="0"/>
              <a:t>. Brown</a:t>
            </a:r>
            <a:r>
              <a:rPr lang="en-US" sz="3200" dirty="0" smtClean="0"/>
              <a:t>: ______________________ </a:t>
            </a:r>
          </a:p>
          <a:p>
            <a:r>
              <a:rPr lang="en-US" sz="3200" dirty="0" smtClean="0"/>
              <a:t>             Tom: _______ </a:t>
            </a:r>
            <a:endParaRPr lang="en-US" sz="3200" dirty="0"/>
          </a:p>
          <a:p>
            <a:r>
              <a:rPr lang="en-US" sz="3200" dirty="0"/>
              <a:t>Mrs. Brown</a:t>
            </a:r>
            <a:r>
              <a:rPr lang="en-US" sz="3200" dirty="0" smtClean="0"/>
              <a:t>: ______________________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 ______________________ </a:t>
            </a:r>
          </a:p>
          <a:p>
            <a:r>
              <a:rPr lang="en-US" sz="3200" dirty="0" smtClean="0"/>
              <a:t>             Tom: _________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050" y="4143805"/>
            <a:ext cx="2558418" cy="143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46716" y="225415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6716" y="4731737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3657" y="2214391"/>
            <a:ext cx="2620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Lucy, wake up!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10009" y="3636202"/>
            <a:ext cx="45921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Tom! What are you doing?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23657" y="4146963"/>
            <a:ext cx="1475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Playing.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423657" y="4595885"/>
            <a:ext cx="481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Stop playing and do your homework, please, Tom!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23657" y="5581010"/>
            <a:ext cx="1866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OK, Mom.</a:t>
            </a:r>
          </a:p>
        </p:txBody>
      </p:sp>
    </p:spTree>
    <p:extLst>
      <p:ext uri="{BB962C8B-B14F-4D97-AF65-F5344CB8AC3E}">
        <p14:creationId xmlns:p14="http://schemas.microsoft.com/office/powerpoint/2010/main" val="237518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330" y="512758"/>
            <a:ext cx="3868942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Practice: Role-plays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272" y="619369"/>
            <a:ext cx="1737882" cy="709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23" y="1675565"/>
            <a:ext cx="2406349" cy="1310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78" y="4153697"/>
            <a:ext cx="2275308" cy="1443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935104" y="1609050"/>
            <a:ext cx="7665492" cy="15696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 smtClean="0"/>
              <a:t>Mrs</a:t>
            </a:r>
            <a:r>
              <a:rPr lang="en-US" sz="3200" dirty="0"/>
              <a:t>. Brown</a:t>
            </a:r>
            <a:r>
              <a:rPr lang="en-US" sz="3200" dirty="0" smtClean="0"/>
              <a:t>: _______________________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                _______________________ </a:t>
            </a:r>
          </a:p>
          <a:p>
            <a:r>
              <a:rPr lang="en-US" sz="3200" dirty="0" smtClean="0"/>
              <a:t>              Ben: ____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35104" y="3739393"/>
            <a:ext cx="7665492" cy="20621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3200" dirty="0" smtClean="0"/>
              <a:t>Mrs. Brown: __________________________</a:t>
            </a:r>
          </a:p>
          <a:p>
            <a:r>
              <a:rPr lang="en-US" sz="3200" dirty="0" smtClean="0"/>
              <a:t>              Ben: _________ </a:t>
            </a:r>
          </a:p>
          <a:p>
            <a:r>
              <a:rPr lang="en-US" sz="3200" dirty="0" smtClean="0"/>
              <a:t>             Alfie: _____</a:t>
            </a:r>
            <a:endParaRPr lang="en-US" sz="3200" dirty="0"/>
          </a:p>
          <a:p>
            <a:r>
              <a:rPr lang="en-US" sz="3200" dirty="0"/>
              <a:t>Mrs. Brown</a:t>
            </a:r>
            <a:r>
              <a:rPr lang="en-US" sz="3200" dirty="0" smtClean="0"/>
              <a:t>: ____________________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00086" y="2209214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95456" y="4942609"/>
            <a:ext cx="39578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95908" y="1595402"/>
            <a:ext cx="5063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Ben</a:t>
            </a:r>
            <a:r>
              <a:rPr lang="en-US" sz="3200" dirty="0">
                <a:solidFill>
                  <a:prstClr val="black"/>
                </a:solidFill>
              </a:rPr>
              <a:t>, this place is so messy!       Clean your room right now.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95907" y="2593935"/>
            <a:ext cx="6703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1373" y="3712479"/>
            <a:ext cx="52645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You look tired, Ben. Go to bed.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11373" y="4204539"/>
            <a:ext cx="1920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OK, Mom.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70512" y="4682748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Zzzzz.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111373" y="5176592"/>
            <a:ext cx="4024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Oh no! Go to bed, Alfie</a:t>
            </a:r>
          </a:p>
        </p:txBody>
      </p:sp>
    </p:spTree>
    <p:extLst>
      <p:ext uri="{BB962C8B-B14F-4D97-AF65-F5344CB8AC3E}">
        <p14:creationId xmlns:p14="http://schemas.microsoft.com/office/powerpoint/2010/main" val="35412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2890" y="360609"/>
            <a:ext cx="2859110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Extra Practice 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" y="1840198"/>
            <a:ext cx="2467319" cy="2476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313" y="1893124"/>
            <a:ext cx="2457793" cy="2476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941" y="1825908"/>
            <a:ext cx="2476846" cy="250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38" y="1878835"/>
            <a:ext cx="2467319" cy="24768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516" y="916788"/>
            <a:ext cx="3284113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Look and write.</a:t>
            </a:r>
            <a:endParaRPr lang="en-US" sz="3600"/>
          </a:p>
        </p:txBody>
      </p:sp>
      <p:sp>
        <p:nvSpPr>
          <p:cNvPr id="8" name="TextBox 7"/>
          <p:cNvSpPr txBox="1"/>
          <p:nvPr/>
        </p:nvSpPr>
        <p:spPr>
          <a:xfrm>
            <a:off x="75729" y="4357874"/>
            <a:ext cx="277949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Clean your room!</a:t>
            </a:r>
            <a:endParaRPr lang="en-US" sz="2800"/>
          </a:p>
        </p:txBody>
      </p:sp>
      <p:sp>
        <p:nvSpPr>
          <p:cNvPr id="9" name="TextBox 8"/>
          <p:cNvSpPr txBox="1"/>
          <p:nvPr/>
        </p:nvSpPr>
        <p:spPr>
          <a:xfrm>
            <a:off x="3617158" y="4347616"/>
            <a:ext cx="162273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Wake up!</a:t>
            </a:r>
            <a:endParaRPr lang="en-US" sz="2800"/>
          </a:p>
        </p:txBody>
      </p:sp>
      <p:sp>
        <p:nvSpPr>
          <p:cNvPr id="10" name="TextBox 9"/>
          <p:cNvSpPr txBox="1"/>
          <p:nvPr/>
        </p:nvSpPr>
        <p:spPr>
          <a:xfrm>
            <a:off x="5947071" y="4344995"/>
            <a:ext cx="330987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Do your homework!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9708523" y="4369970"/>
            <a:ext cx="186743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smtClean="0"/>
              <a:t>Go to bed!</a:t>
            </a:r>
            <a:endParaRPr lang="en-US" sz="2800"/>
          </a:p>
        </p:txBody>
      </p:sp>
      <p:sp>
        <p:nvSpPr>
          <p:cNvPr id="16" name="TextBox 15"/>
          <p:cNvSpPr txBox="1"/>
          <p:nvPr/>
        </p:nvSpPr>
        <p:spPr>
          <a:xfrm>
            <a:off x="0" y="4610635"/>
            <a:ext cx="290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_______________________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94176" y="4600553"/>
            <a:ext cx="1922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_______________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828289" y="4592613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___________________________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557703" y="4618371"/>
            <a:ext cx="226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__________________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15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32890" y="360609"/>
            <a:ext cx="2859110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smtClean="0"/>
              <a:t>Extra Practice </a:t>
            </a:r>
            <a:endParaRPr lang="en-US" sz="36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30" y="421474"/>
            <a:ext cx="4552950" cy="6381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5" y="1307537"/>
            <a:ext cx="2994229" cy="40469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35" y="1268900"/>
            <a:ext cx="3007692" cy="40855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018" y="1313644"/>
            <a:ext cx="2972480" cy="4040849"/>
          </a:xfrm>
          <a:prstGeom prst="rect">
            <a:avLst/>
          </a:prstGeom>
        </p:spPr>
      </p:pic>
      <p:pic>
        <p:nvPicPr>
          <p:cNvPr id="23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2887" y="501022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9930" y="2205372"/>
            <a:ext cx="563586" cy="5635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5251" y="2205372"/>
            <a:ext cx="561759" cy="5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818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/>
          </p:cNvPr>
          <p:cNvSpPr txBox="1"/>
          <p:nvPr/>
        </p:nvSpPr>
        <p:spPr>
          <a:xfrm>
            <a:off x="125731" y="2566475"/>
            <a:ext cx="1737360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Click here to play the game.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5467350" y="423418"/>
            <a:ext cx="2305049" cy="646331"/>
          </a:xfrm>
          <a:prstGeom prst="rect">
            <a:avLst/>
          </a:prstGeom>
          <a:solidFill>
            <a:srgbClr val="C0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LET’S PLAY!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60" y="1878265"/>
            <a:ext cx="9457756" cy="41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WRAP-UP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Today’s lesson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433129" cy="29238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</a:rPr>
              <a:t>Vocabularies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do your homework,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clean your room,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wake up,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go to </a:t>
            </a:r>
            <a:r>
              <a:rPr lang="en-US" sz="3600" dirty="0" smtClean="0">
                <a:solidFill>
                  <a:prstClr val="black"/>
                </a:solidFill>
              </a:rPr>
              <a:t>bed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4929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Structures/ </a:t>
            </a:r>
            <a:r>
              <a:rPr lang="en-US" sz="3600" i="1" smtClean="0">
                <a:solidFill>
                  <a:srgbClr val="FF0000"/>
                </a:solidFill>
              </a:rPr>
              <a:t>Sentence patterns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prstClr val="black"/>
                </a:solidFill>
              </a:rPr>
              <a:t>Do your homework! 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prstClr val="black"/>
                </a:solidFill>
              </a:rPr>
              <a:t>Clean </a:t>
            </a:r>
            <a:r>
              <a:rPr lang="en-US" sz="2400" dirty="0">
                <a:solidFill>
                  <a:prstClr val="black"/>
                </a:solidFill>
              </a:rPr>
              <a:t>your </a:t>
            </a:r>
            <a:r>
              <a:rPr lang="en-US" sz="2400">
                <a:solidFill>
                  <a:prstClr val="black"/>
                </a:solidFill>
              </a:rPr>
              <a:t>room</a:t>
            </a:r>
            <a:r>
              <a:rPr lang="en-US" sz="2400" smtClean="0">
                <a:solidFill>
                  <a:prstClr val="black"/>
                </a:solidFill>
              </a:rPr>
              <a:t>!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prstClr val="black"/>
                </a:solidFill>
              </a:rPr>
              <a:t>Wake up!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prstClr val="black"/>
                </a:solidFill>
              </a:rPr>
              <a:t>Go to bed!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042212" y="13648"/>
            <a:ext cx="104868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Homework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vocabularies,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on page 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3600" i="1" dirty="0" smtClean="0">
                <a:solidFill>
                  <a:srgbClr val="0070C0"/>
                </a:solidFill>
              </a:rPr>
              <a:t> WB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3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 smtClean="0">
                <a:solidFill>
                  <a:srgbClr val="0070C0"/>
                </a:solidFill>
              </a:rPr>
              <a:t> on page 18.</a:t>
            </a:r>
            <a:endParaRPr lang="en-US" sz="3600" i="1" dirty="0" smtClean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the next lesson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 dirty="0" smtClean="0">
                <a:solidFill>
                  <a:srgbClr val="0070C0"/>
                </a:solidFill>
              </a:rPr>
              <a:t>page </a:t>
            </a:r>
            <a:r>
              <a:rPr lang="en-US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 </a:t>
            </a:r>
            <a:r>
              <a:rPr lang="en-US" sz="3600" i="1" dirty="0" smtClean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Start DHA App </a:t>
            </a:r>
            <a:r>
              <a:rPr lang="en-US" sz="3600" i="1" dirty="0" smtClean="0">
                <a:solidFill>
                  <a:srgbClr val="0070C0"/>
                </a:solidFill>
              </a:rPr>
              <a:t>on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442" y="570193"/>
            <a:ext cx="3181739" cy="662473"/>
          </a:xfrm>
          <a:prstGeom prst="rect">
            <a:avLst/>
          </a:prstGeom>
          <a:solidFill>
            <a:srgbClr val="00B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2353" y="1381472"/>
            <a:ext cx="11104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lesson, students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will be able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to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&amp;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use simple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instructions.</a:t>
            </a:r>
            <a:endParaRPr lang="en-US" sz="5400" baseline="-25000" dirty="0"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2353" y="2875930"/>
            <a:ext cx="3338688" cy="285782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Vocabulary:</a:t>
            </a:r>
            <a:r>
              <a:rPr lang="en-US" dirty="0"/>
              <a:t>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do </a:t>
            </a:r>
            <a:r>
              <a:rPr lang="en-US" sz="2400" dirty="0"/>
              <a:t>your homework,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clean </a:t>
            </a:r>
            <a:r>
              <a:rPr lang="en-US" sz="2400" dirty="0"/>
              <a:t>your room,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wake </a:t>
            </a:r>
            <a:r>
              <a:rPr lang="en-US" sz="2400" dirty="0"/>
              <a:t>up,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go </a:t>
            </a:r>
            <a:r>
              <a:rPr lang="en-US" sz="2400" dirty="0"/>
              <a:t>to bed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82524" y="2879412"/>
            <a:ext cx="3118657" cy="2857829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Structure: 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/>
              <a:t>Clean </a:t>
            </a:r>
            <a:r>
              <a:rPr lang="en-US" sz="2400" dirty="0"/>
              <a:t>your room</a:t>
            </a:r>
            <a:r>
              <a:rPr lang="en-US" sz="2400" dirty="0" smtClean="0"/>
              <a:t>!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/>
              <a:t>Imperative for giving </a:t>
            </a:r>
            <a:r>
              <a:rPr lang="en-US" sz="2400" dirty="0" smtClean="0"/>
              <a:t>command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8102664" y="2875931"/>
            <a:ext cx="2961564" cy="2857828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Phonics: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 smtClean="0"/>
              <a:t>/</a:t>
            </a:r>
            <a:r>
              <a:rPr lang="en-US" sz="2400" b="1" dirty="0">
                <a:solidFill>
                  <a:srgbClr val="FF0000"/>
                </a:solidFill>
              </a:rPr>
              <a:t>pl</a:t>
            </a:r>
            <a:r>
              <a:rPr lang="en-US" sz="2400" dirty="0"/>
              <a:t>/ sound: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play</a:t>
            </a:r>
            <a:r>
              <a:rPr lang="en-US" sz="2400" dirty="0"/>
              <a:t>, 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please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B0F0"/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97" y="1300353"/>
            <a:ext cx="2337388" cy="1867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2" y="3900918"/>
            <a:ext cx="2337388" cy="1919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239" y="1377251"/>
            <a:ext cx="2373924" cy="1896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239" y="3957693"/>
            <a:ext cx="2373924" cy="19244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4129" y="4489476"/>
            <a:ext cx="373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</a:t>
            </a:r>
            <a:r>
              <a:rPr lang="en-US" sz="3600" dirty="0" smtClean="0"/>
              <a:t>o your homework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228640" y="3577753"/>
            <a:ext cx="3277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</a:t>
            </a:r>
            <a:r>
              <a:rPr lang="en-US" sz="3600" dirty="0" smtClean="0"/>
              <a:t>lean your room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904203" y="1881670"/>
            <a:ext cx="18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ake up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51093" y="2748566"/>
            <a:ext cx="203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</a:t>
            </a:r>
            <a:r>
              <a:rPr lang="en-US" sz="3600" dirty="0" smtClean="0"/>
              <a:t>o to bed 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997985" y="504153"/>
            <a:ext cx="4289919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Look, match and say.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155024" y="3274119"/>
            <a:ext cx="358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____________________________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5024" y="5875104"/>
            <a:ext cx="331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___________________________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569111" y="3451541"/>
            <a:ext cx="279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______________________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69111" y="5950423"/>
            <a:ext cx="279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______________________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01806" y="400470"/>
            <a:ext cx="2432212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B0F0"/>
                </a:solidFill>
              </a:rPr>
              <a:t>WARM </a:t>
            </a:r>
            <a:r>
              <a:rPr lang="en-US" sz="3600" b="1" smtClean="0">
                <a:solidFill>
                  <a:srgbClr val="00B0F0"/>
                </a:solidFill>
              </a:rPr>
              <a:t>UP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6 -0.20556 L -0.3306 -0.2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04 0.30648 L -0.32904 0.306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34453 0.2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.00416 L 0.34297 0.439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48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8985" y="475157"/>
            <a:ext cx="2947916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Fill in the gaps.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282282" y="1742867"/>
            <a:ext cx="170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room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0058" y="2833177"/>
            <a:ext cx="129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Wake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411" y="5130380"/>
            <a:ext cx="805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</a:t>
            </a:r>
            <a:r>
              <a:rPr lang="en-US" sz="3600" dirty="0" smtClean="0">
                <a:solidFill>
                  <a:srgbClr val="FF0000"/>
                </a:solidFill>
              </a:rPr>
              <a:t>o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2258" y="3947576"/>
            <a:ext cx="221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</a:t>
            </a:r>
            <a:r>
              <a:rPr lang="en-US" sz="3600" dirty="0" smtClean="0">
                <a:solidFill>
                  <a:srgbClr val="FF0000"/>
                </a:solidFill>
              </a:rPr>
              <a:t>omework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805" y="1757186"/>
            <a:ext cx="551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1. Clean your _____!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16509" y="2852381"/>
            <a:ext cx="544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</a:t>
            </a:r>
            <a:r>
              <a:rPr lang="en-US" sz="3600" smtClean="0"/>
              <a:t>. _____up</a:t>
            </a:r>
            <a:r>
              <a:rPr lang="en-US" sz="3600" dirty="0" smtClean="0"/>
              <a:t>!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68740" y="3954997"/>
            <a:ext cx="4967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3. Do your _________!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68740" y="5143711"/>
            <a:ext cx="313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4. ___ to bed!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8570794" y="1610435"/>
            <a:ext cx="2982032" cy="397031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homework</a:t>
            </a:r>
          </a:p>
          <a:p>
            <a:endParaRPr lang="en-US" sz="3600" dirty="0" smtClean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Wake</a:t>
            </a:r>
          </a:p>
          <a:p>
            <a:endParaRPr lang="en-US" sz="3600" dirty="0" smtClean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room</a:t>
            </a:r>
          </a:p>
          <a:p>
            <a:endParaRPr lang="en-US" sz="3600" dirty="0" smtClean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600" dirty="0" smtClean="0"/>
              <a:t>Go</a:t>
            </a:r>
            <a:endParaRPr lang="en-US" sz="3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028598" y="1528547"/>
            <a:ext cx="1" cy="43809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201806" y="400470"/>
            <a:ext cx="2432212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B0F0"/>
                </a:solidFill>
              </a:rPr>
              <a:t>WARM </a:t>
            </a:r>
            <a:r>
              <a:rPr lang="en-US" sz="3600" b="1" smtClean="0">
                <a:solidFill>
                  <a:srgbClr val="00B0F0"/>
                </a:solidFill>
              </a:rPr>
              <a:t>UP</a:t>
            </a:r>
            <a:endParaRPr lang="en-US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83"/>
            <a:ext cx="9369342" cy="602197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73909" y="580626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 smtClean="0"/>
              <a:t>Phonics</a:t>
            </a:r>
          </a:p>
          <a:p>
            <a:pPr marL="285750" lvl="0" indent="-285750" algn="ctr">
              <a:buFont typeface="Wingdings" panose="05000000000000000000" pitchFamily="2" charset="2"/>
              <a:buChar char="v"/>
            </a:pPr>
            <a:r>
              <a:rPr lang="en-US" sz="4400" dirty="0">
                <a:solidFill>
                  <a:prstClr val="black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pl</a:t>
            </a:r>
            <a:r>
              <a:rPr lang="en-US" sz="4400" dirty="0">
                <a:solidFill>
                  <a:prstClr val="black"/>
                </a:solidFill>
              </a:rPr>
              <a:t>/ </a:t>
            </a:r>
            <a:r>
              <a:rPr lang="en-US" sz="4400" dirty="0">
                <a:solidFill>
                  <a:schemeClr val="bg1"/>
                </a:solidFill>
              </a:rPr>
              <a:t>sound: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play,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please</a:t>
            </a:r>
            <a:endParaRPr lang="en-US" sz="11500" i="1" dirty="0">
              <a:solidFill>
                <a:schemeClr val="bg1"/>
              </a:solidFill>
            </a:endParaRPr>
          </a:p>
          <a:p>
            <a:pPr algn="ctr"/>
            <a:endParaRPr lang="en-US" sz="4000" i="1" dirty="0" smtClean="0"/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44" y="1755180"/>
            <a:ext cx="4343529" cy="24787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TextBox 2"/>
          <p:cNvSpPr txBox="1"/>
          <p:nvPr/>
        </p:nvSpPr>
        <p:spPr>
          <a:xfrm>
            <a:off x="646422" y="711734"/>
            <a:ext cx="3966521" cy="64633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C. Listen and repeat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4162565" y="1614336"/>
            <a:ext cx="2388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en-US" sz="3600" i="1" dirty="0" smtClean="0"/>
              <a:t>ay </a:t>
            </a:r>
            <a:r>
              <a:rPr lang="en-US" sz="3600" i="1" dirty="0">
                <a:latin typeface="Lingoes Unicode" panose="020B0604020202020204" pitchFamily="34" charset="-128"/>
                <a:ea typeface="Lingoes Unicode" panose="020B0604020202020204" pitchFamily="34" charset="-128"/>
              </a:rPr>
              <a:t>/pleɪ/</a:t>
            </a:r>
            <a:endParaRPr lang="en-US" sz="3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85925" y="2985581"/>
            <a:ext cx="909423" cy="40011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</a:t>
            </a:r>
            <a:r>
              <a:rPr lang="en-US" sz="2000" b="1" dirty="0" smtClean="0"/>
              <a:t>ound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896" y="2705203"/>
            <a:ext cx="1000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</a:t>
            </a:r>
            <a:endParaRPr lang="en-US" sz="48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66371" y="3809601"/>
            <a:ext cx="311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en-US" sz="3600" i="1" dirty="0" smtClean="0">
                <a:solidFill>
                  <a:srgbClr val="000000"/>
                </a:solidFill>
              </a:rPr>
              <a:t>ease </a:t>
            </a:r>
            <a:r>
              <a:rPr lang="en-US" sz="3600" dirty="0" smtClean="0">
                <a:latin typeface="Lingoes Unicode" panose="020B0604020202020204" pitchFamily="34" charset="-128"/>
                <a:ea typeface="Lingoes Unicode" panose="020B0604020202020204" pitchFamily="34" charset="-128"/>
              </a:rPr>
              <a:t>/pliːz/</a:t>
            </a:r>
            <a:endParaRPr lang="en-US" sz="3600" dirty="0"/>
          </a:p>
        </p:txBody>
      </p:sp>
      <p:pic>
        <p:nvPicPr>
          <p:cNvPr id="11" name="CD1-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51944" y="711734"/>
            <a:ext cx="609600" cy="6096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518568" y="2260667"/>
            <a:ext cx="1336585" cy="860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25732" y="3385691"/>
            <a:ext cx="1244854" cy="903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82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7177</TotalTime>
  <Words>689</Words>
  <Application>Microsoft Office PowerPoint</Application>
  <PresentationFormat>Widescreen</PresentationFormat>
  <Paragraphs>193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Lingoes Unicode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230</cp:revision>
  <dcterms:created xsi:type="dcterms:W3CDTF">2020-12-08T03:17:05Z</dcterms:created>
  <dcterms:modified xsi:type="dcterms:W3CDTF">2023-08-09T16:20:18Z</dcterms:modified>
</cp:coreProperties>
</file>