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1"/>
  </p:notesMasterIdLst>
  <p:sldIdLst>
    <p:sldId id="285" r:id="rId2"/>
    <p:sldId id="256" r:id="rId3"/>
    <p:sldId id="286" r:id="rId4"/>
    <p:sldId id="257" r:id="rId5"/>
    <p:sldId id="289" r:id="rId6"/>
    <p:sldId id="293" r:id="rId7"/>
    <p:sldId id="12543" r:id="rId8"/>
    <p:sldId id="259" r:id="rId9"/>
    <p:sldId id="5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C4A7-0119-4D8F-90E5-DAF306ABAF9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74BE-1B3C-4DCF-B41C-25AC9A9B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6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8944-1BB3-4919-AE0B-CA03565E253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4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28920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027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FFEE5-6DBD-15B0-3B59-8CCE16B9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>
            <a:extLst>
              <a:ext uri="{FF2B5EF4-FFF2-40B4-BE49-F238E27FC236}">
                <a16:creationId xmlns:a16="http://schemas.microsoft.com/office/drawing/2014/main" id="{DDC04949-FA94-319F-7C07-7A28BEF7BA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>
            <a:extLst>
              <a:ext uri="{FF2B5EF4-FFF2-40B4-BE49-F238E27FC236}">
                <a16:creationId xmlns:a16="http://schemas.microsoft.com/office/drawing/2014/main" id="{CCF01C9F-98C2-671A-4E74-28496F1E7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56FD5A-0D0E-5D36-67C0-28870CB697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9153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8696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13232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2025/5/13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132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13232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6D3E-9B4F-4CB9-B68B-B01615518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tiêu đề chính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2ACDA23-DFF3-4FA3-BBF0-B823FEBA3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phụ đề chính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BDCB4-8748-4E64-83D4-AFA42316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F2ED7AA8-31EF-4F7B-B506-CB36E8FADFE9}" type="datetimeFigureOut">
              <a:rPr lang="vi-VN" altLang="vi-VN" sz="1100" smtClean="0">
                <a:latin typeface="Noto Sans"/>
                <a:ea typeface="Noto Sans"/>
              </a:rPr>
              <a:t>13/05/2025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C6B761-17A0-42EA-8FEC-E982146F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1EF0BC-A13F-48AC-95F3-6D6B1E4F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07246E6-B076-49C5-8FA8-B2DB8EC621F2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7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9" r:id="rId2"/>
    <p:sldLayoutId id="2147483730" r:id="rId3"/>
    <p:sldLayoutId id="2147483731" r:id="rId4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672208" y="121196"/>
            <a:ext cx="11367392" cy="6579031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7509337" y="4718355"/>
            <a:ext cx="4602997" cy="2248131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00" b="52550" l="31150" r="65550">
                        <a14:backgroundMark x1="50800" y1="52600" x2="51950" y2="41850"/>
                        <a14:backgroundMark x1="40800" y1="51550" x2="51250" y2="50500"/>
                        <a14:backgroundMark x1="53100" y1="49950" x2="57550" y2="49450"/>
                        <a14:backgroundMark x1="51950" y1="41300" x2="59850" y2="43150"/>
                        <a14:backgroundMark x1="46600" y1="40000" x2="51750" y2="48900"/>
                        <a14:backgroundMark x1="46850" y1="37650" x2="52450" y2="39750"/>
                        <a14:backgroundMark x1="48950" y1="45500" x2="50800" y2="51000"/>
                        <a14:backgroundMark x1="53350" y1="45500" x2="56850" y2="42350"/>
                        <a14:backgroundMark x1="53100" y1="51250" x2="58950" y2="48400"/>
                        <a14:backgroundMark x1="52450" y1="51550" x2="54500" y2="51550"/>
                        <a14:backgroundMark x1="38500" y1="50750" x2="39900" y2="50500"/>
                        <a14:backgroundMark x1="39650" y1="48900" x2="41950" y2="50750"/>
                        <a14:backgroundMark x1="45900" y1="48400" x2="47800" y2="42100"/>
                      </a14:backgroundRemoval>
                    </a14:imgEffect>
                  </a14:imgLayer>
                </a14:imgProps>
              </a:ext>
            </a:extLst>
          </a:blip>
          <a:srcRect l="23391" t="13496" r="33637" b="41920"/>
          <a:stretch/>
        </p:blipFill>
        <p:spPr>
          <a:xfrm>
            <a:off x="532496" y="501693"/>
            <a:ext cx="2819400" cy="259225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03" t="29933" r="12655"/>
          <a:stretch/>
        </p:blipFill>
        <p:spPr>
          <a:xfrm>
            <a:off x="925549" y="4089267"/>
            <a:ext cx="2732964" cy="2438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2589" y="1169095"/>
            <a:ext cx="7981836" cy="2572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4970D-100B-E974-21D9-4D6242C8597C}"/>
              </a:ext>
            </a:extLst>
          </p:cNvPr>
          <p:cNvSpPr txBox="1"/>
          <p:nvPr/>
        </p:nvSpPr>
        <p:spPr>
          <a:xfrm>
            <a:off x="3196046" y="4999442"/>
            <a:ext cx="4972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Giáo viên: Nguyễn </a:t>
            </a:r>
            <a:r>
              <a:rPr lang="vi-VN" sz="2400" b="1" dirty="0" smtClean="0"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Thanh Tùng</a:t>
            </a:r>
            <a:endParaRPr lang="en-US" sz="2400" b="1" dirty="0">
              <a:solidFill>
                <a:srgbClr val="00206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20583-AF30-C2DF-491B-FE1AA3B6CD06}"/>
              </a:ext>
            </a:extLst>
          </p:cNvPr>
          <p:cNvSpPr txBox="1"/>
          <p:nvPr/>
        </p:nvSpPr>
        <p:spPr>
          <a:xfrm>
            <a:off x="2217576" y="163617"/>
            <a:ext cx="7896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PHÒNG GIÁO DỤC VÀ ĐÀO </a:t>
            </a:r>
            <a:r>
              <a:rPr lang="vi-VN" sz="2400" b="1" dirty="0" smtClean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TẠO QUẬN </a:t>
            </a:r>
            <a:r>
              <a:rPr lang="vi-VN" sz="24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LONG BIÊN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TRƯỜNG TIỂU HỌC </a:t>
            </a:r>
            <a:r>
              <a:rPr lang="vi-VN" sz="2400" b="1" dirty="0" smtClean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GIANG BIÊN</a:t>
            </a:r>
            <a:endParaRPr lang="en-US" sz="2400" b="1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973D65-3125-ECE2-E985-9E99A77D10F5}"/>
              </a:ext>
            </a:extLst>
          </p:cNvPr>
          <p:cNvSpPr txBox="1">
            <a:spLocks/>
          </p:cNvSpPr>
          <p:nvPr/>
        </p:nvSpPr>
        <p:spPr>
          <a:xfrm>
            <a:off x="2710249" y="3811442"/>
            <a:ext cx="6240342" cy="1418833"/>
          </a:xfrm>
          <a:prstGeom prst="rect">
            <a:avLst/>
          </a:prstGeom>
        </p:spPr>
        <p:txBody>
          <a:bodyPr/>
          <a:lstStyle>
            <a:lvl1pPr algn="l" defTabSz="9102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MÔN </a:t>
            </a:r>
            <a:r>
              <a:rPr lang="vi-VN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GIÁO DỤC THỂ CHẤT 1</a:t>
            </a:r>
            <a:endParaRPr lang="en-US" sz="40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00876220-FD3F-44F6-9EED-207C7DA2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4B18867-31C7-4A24-9AD7-2EB5741CD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1" y="260062"/>
            <a:ext cx="11352381" cy="6123809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E0628667-CC8F-4E5D-B962-40AAD297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741713" y="207734"/>
            <a:ext cx="191613" cy="191613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362F80A-7835-4207-BD16-CF50AB55DFA9}"/>
              </a:ext>
            </a:extLst>
          </p:cNvPr>
          <p:cNvSpPr/>
          <p:nvPr/>
        </p:nvSpPr>
        <p:spPr>
          <a:xfrm>
            <a:off x="273444" y="734924"/>
            <a:ext cx="11645111" cy="4108101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CHỦ ĐỀ </a:t>
            </a:r>
            <a:r>
              <a:rPr lang="vi-VN" sz="4400" b="1" dirty="0" smtClean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2: BÀI TẬP THỂ DỤC</a:t>
            </a:r>
            <a:endParaRPr lang="vi-VN" sz="5400" b="1" dirty="0">
              <a:ln/>
              <a:solidFill>
                <a:srgbClr val="00206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Bài </a:t>
            </a:r>
            <a:r>
              <a:rPr lang="vi-VN" sz="4200" b="1" dirty="0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1: </a:t>
            </a: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Động tác </a:t>
            </a:r>
            <a:r>
              <a:rPr lang="vi-VN" sz="4200" b="1" dirty="0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vươn thở và động tác tay </a:t>
            </a: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(Tiết 1)</a:t>
            </a:r>
            <a:b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</a:b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Trò </a:t>
            </a:r>
            <a:r>
              <a:rPr lang="vi-VN" sz="4200" b="1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chơi “Lính cứu hỏa”.</a:t>
            </a:r>
            <a:endParaRPr kumimoji="0" lang="vi-VN" altLang="vi-VN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 Bhaijaan" panose="03080902040302020200" pitchFamily="66" charset="-78"/>
              <a:ea typeface="Noto Sans"/>
              <a:cs typeface="Baloo Bhaijaan" panose="03080902040302020200" pitchFamily="66" charset="-78"/>
              <a:sym typeface="+mn-l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EE80D0A1-AEF7-493A-909C-6141FF0923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345">
            <a:off x="9833138" y="-854967"/>
            <a:ext cx="3069765" cy="306976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B2BBD8E-B100-4DDA-AFBD-516CB14AC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524"/>
            <a:ext cx="4068030" cy="2712019"/>
          </a:xfrm>
          <a:prstGeom prst="rect">
            <a:avLst/>
          </a:prstGeom>
        </p:spPr>
      </p:pic>
      <p:pic>
        <p:nvPicPr>
          <p:cNvPr id="48" name="5c21e37fc328c">
            <a:hlinkClick r:id="" action="ppaction://media"/>
            <a:extLst>
              <a:ext uri="{FF2B5EF4-FFF2-40B4-BE49-F238E27FC236}">
                <a16:creationId xmlns:a16="http://schemas.microsoft.com/office/drawing/2014/main" id="{0691E355-9F5D-4FB2-94FA-9CF4FB997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2752" y="1661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2898" y="3551506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694" y="372210"/>
            <a:ext cx="7682772" cy="12160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116" y="1979042"/>
            <a:ext cx="8794431" cy="1498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033" y="3881182"/>
            <a:ext cx="8022207" cy="1366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730705" y="2226767"/>
            <a:ext cx="8137469" cy="8050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altLang="zh-CN" sz="2316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Biết hô nhịp, quan sát tranh và cách thực hiện động tác vươn thở, tay.</a:t>
            </a:r>
            <a:endParaRPr lang="zh-CN" altLang="en-US" sz="2316" b="1" dirty="0">
              <a:solidFill>
                <a:schemeClr val="bg1"/>
              </a:solidFill>
              <a:ea typeface="黑体" panose="0201060003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4415875" y="4066538"/>
            <a:ext cx="7483572" cy="8050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Chơi trò chơi </a:t>
            </a:r>
            <a:r>
              <a:rPr lang="vi-VN" sz="2316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“Lính cứu hỏa” </a:t>
            </a: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đúng </a:t>
            </a:r>
            <a:r>
              <a:rPr lang="vi-VN" sz="2316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luật, đoàn kết</a:t>
            </a: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, an toàn.</a:t>
            </a:r>
            <a:endParaRPr lang="zh-CN" altLang="en-US" sz="2316" b="1" dirty="0">
              <a:solidFill>
                <a:schemeClr val="bg1"/>
              </a:solidFill>
              <a:ea typeface="黑体" panose="0201060003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3476403" y="357862"/>
            <a:ext cx="635964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altLang="zh-CN" sz="6600" dirty="0">
                <a:solidFill>
                  <a:srgbClr val="002060"/>
                </a:solidFill>
                <a:latin typeface="Barlow Condensed Black" panose="00000A06000000000000" pitchFamily="2" charset="0"/>
                <a:ea typeface="黑体" panose="02010600030101010101" pitchFamily="2" charset="-122"/>
                <a:cs typeface="Baloo Bhaijaan" panose="03080902040302020200" pitchFamily="66" charset="-78"/>
              </a:rPr>
              <a:t>YÊU CẦU CẦN ĐẠT</a:t>
            </a:r>
            <a:endParaRPr lang="zh-CN" altLang="en-US" sz="6600" dirty="0">
              <a:solidFill>
                <a:srgbClr val="002060"/>
              </a:solidFill>
              <a:latin typeface="Barlow Condensed Black" panose="00000A06000000000000" pitchFamily="2" charset="0"/>
              <a:ea typeface="黑体" panose="02010600030101010101" pitchFamily="2" charset="-122"/>
              <a:cs typeface="Baloo Bhaijaan" panose="03080902040302020200" pitchFamily="66" charset="-78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71" y="59170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6" y="197617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787" y="927479"/>
            <a:ext cx="4751380" cy="47229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98" y="244608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733796" y="1405428"/>
            <a:ext cx="371336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vi-VN" altLang="zh-CN" sz="115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KHỞI ĐỘNG</a:t>
            </a:r>
            <a:endParaRPr lang="zh-CN" altLang="en-US" sz="11500" b="1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21" y="-392433"/>
            <a:ext cx="12143107" cy="741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541918" y="2101931"/>
            <a:ext cx="87032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vi-VN" altLang="zh-CN" sz="88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Trò chơi khởi động</a:t>
            </a:r>
          </a:p>
          <a:p>
            <a:pPr algn="ctr" defTabSz="1085915">
              <a:spcBef>
                <a:spcPct val="50000"/>
              </a:spcBef>
            </a:pPr>
            <a:r>
              <a:rPr lang="vi-VN" altLang="zh-CN" sz="88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 </a:t>
            </a:r>
            <a:r>
              <a:rPr lang="vi-VN" altLang="zh-CN" sz="6000" b="1" dirty="0" smtClean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“Đèn xanh đèn đỏ”</a:t>
            </a:r>
            <a:endParaRPr lang="zh-CN" altLang="en-US" sz="6000" b="1" dirty="0">
              <a:solidFill>
                <a:srgbClr val="FF000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  <p:pic>
        <p:nvPicPr>
          <p:cNvPr id="4" name="cut- Đồng dao Lộn cầu vồng  Tốp ca">
            <a:hlinkClick r:id="" action="ppaction://media"/>
            <a:extLst>
              <a:ext uri="{FF2B5EF4-FFF2-40B4-BE49-F238E27FC236}">
                <a16:creationId xmlns:a16="http://schemas.microsoft.com/office/drawing/2014/main" id="{4035CCA4-13F3-4588-6952-288166820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4746" y="1090578"/>
            <a:ext cx="653549" cy="702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79589-D879-66AA-9132-43DE0EE8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>
            <a:extLst>
              <a:ext uri="{FF2B5EF4-FFF2-40B4-BE49-F238E27FC236}">
                <a16:creationId xmlns:a16="http://schemas.microsoft.com/office/drawing/2014/main" id="{FFBABA24-34BE-BCC0-AC31-4781E18A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6" y="197617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>
            <a:extLst>
              <a:ext uri="{FF2B5EF4-FFF2-40B4-BE49-F238E27FC236}">
                <a16:creationId xmlns:a16="http://schemas.microsoft.com/office/drawing/2014/main" id="{B37390C9-1204-F370-7B84-24E78704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787" y="927479"/>
            <a:ext cx="4751380" cy="47229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>
            <a:extLst>
              <a:ext uri="{FF2B5EF4-FFF2-40B4-BE49-F238E27FC236}">
                <a16:creationId xmlns:a16="http://schemas.microsoft.com/office/drawing/2014/main" id="{712F1168-5D06-EBA7-CC90-80A5D3158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98" y="244608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75BA69C-3BAF-9139-FF09-8F558D2A32B5}"/>
              </a:ext>
            </a:extLst>
          </p:cNvPr>
          <p:cNvSpPr/>
          <p:nvPr/>
        </p:nvSpPr>
        <p:spPr>
          <a:xfrm>
            <a:off x="2733796" y="1473061"/>
            <a:ext cx="371336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vi-VN" altLang="zh-CN" sz="115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KHÁM PHÁ</a:t>
            </a:r>
            <a:endParaRPr lang="zh-CN" altLang="en-US" sz="11500" b="1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54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53" y="918877"/>
            <a:ext cx="10266894" cy="603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9" name="文本框 5128"/>
          <p:cNvSpPr txBox="1"/>
          <p:nvPr/>
        </p:nvSpPr>
        <p:spPr>
          <a:xfrm>
            <a:off x="2528786" y="2403675"/>
            <a:ext cx="7658178" cy="537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Học động </a:t>
            </a:r>
            <a:r>
              <a:rPr lang="vi-VN" altLang="zh-CN" sz="2895" b="1" dirty="0" smtClean="0">
                <a:ea typeface="宋体" panose="02010600030101010101" pitchFamily="2" charset="-122"/>
              </a:rPr>
              <a:t>tác vươn thở, tay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2398296" y="3509795"/>
            <a:ext cx="7716251" cy="537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Trò chơi “ Lính cứu hỏa tài ba”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pic>
        <p:nvPicPr>
          <p:cNvPr id="2" name="图片 71688" descr="9">
            <a:extLst>
              <a:ext uri="{FF2B5EF4-FFF2-40B4-BE49-F238E27FC236}">
                <a16:creationId xmlns:a16="http://schemas.microsoft.com/office/drawing/2014/main" id="{A091C3E5-8C1A-4EB6-4D3E-A8C3D12C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97" y="320156"/>
            <a:ext cx="6673976" cy="1366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691">
            <a:extLst>
              <a:ext uri="{FF2B5EF4-FFF2-40B4-BE49-F238E27FC236}">
                <a16:creationId xmlns:a16="http://schemas.microsoft.com/office/drawing/2014/main" id="{F77B6F19-A1EC-2B23-DDE1-553391F7F354}"/>
              </a:ext>
            </a:extLst>
          </p:cNvPr>
          <p:cNvSpPr txBox="1"/>
          <p:nvPr/>
        </p:nvSpPr>
        <p:spPr>
          <a:xfrm>
            <a:off x="3447289" y="199204"/>
            <a:ext cx="582117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72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Củng cố bài học</a:t>
            </a:r>
            <a:endParaRPr lang="zh-CN" altLang="en-US" sz="7200" b="1" dirty="0">
              <a:solidFill>
                <a:srgbClr val="002060"/>
              </a:solidFill>
              <a:latin typeface="Barlow Condensed Black" panose="00000A06000000000000" pitchFamily="2" charset="0"/>
              <a:ea typeface="黑体" panose="02010600030101010101" pitchFamily="2" charset="-122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96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513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45" y="953066"/>
            <a:ext cx="10266894" cy="603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9" name="文本框 5128"/>
          <p:cNvSpPr txBox="1"/>
          <p:nvPr/>
        </p:nvSpPr>
        <p:spPr>
          <a:xfrm>
            <a:off x="2266911" y="2231258"/>
            <a:ext cx="7658178" cy="7605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Luyện tập động tác: </a:t>
            </a:r>
            <a:r>
              <a:rPr lang="vi-VN" altLang="zh-CN" sz="2895" b="1" dirty="0" smtClean="0">
                <a:ea typeface="宋体" panose="02010600030101010101" pitchFamily="2" charset="-122"/>
              </a:rPr>
              <a:t>“ Vươn thở, tay”.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2266911" y="3429000"/>
            <a:ext cx="7716251" cy="14288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Chuẩn bị bài sau: Xem trước </a:t>
            </a:r>
            <a:r>
              <a:rPr lang="vi-VN" altLang="zh-CN" sz="2895" b="1" dirty="0" smtClean="0">
                <a:ea typeface="宋体" panose="02010600030101010101" pitchFamily="2" charset="-122"/>
              </a:rPr>
              <a:t>“ Động tác chân”.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pic>
        <p:nvPicPr>
          <p:cNvPr id="2" name="图片 71688" descr="9">
            <a:extLst>
              <a:ext uri="{FF2B5EF4-FFF2-40B4-BE49-F238E27FC236}">
                <a16:creationId xmlns:a16="http://schemas.microsoft.com/office/drawing/2014/main" id="{A091C3E5-8C1A-4EB6-4D3E-A8C3D12C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581" y="235479"/>
            <a:ext cx="4271679" cy="1366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691">
            <a:extLst>
              <a:ext uri="{FF2B5EF4-FFF2-40B4-BE49-F238E27FC236}">
                <a16:creationId xmlns:a16="http://schemas.microsoft.com/office/drawing/2014/main" id="{F77B6F19-A1EC-2B23-DDE1-553391F7F354}"/>
              </a:ext>
            </a:extLst>
          </p:cNvPr>
          <p:cNvSpPr txBox="1"/>
          <p:nvPr/>
        </p:nvSpPr>
        <p:spPr>
          <a:xfrm>
            <a:off x="4310743" y="158748"/>
            <a:ext cx="373242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72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DẶN DÒ</a:t>
            </a:r>
            <a:endParaRPr lang="zh-CN" altLang="en-US" sz="7200" b="1" dirty="0">
              <a:solidFill>
                <a:srgbClr val="002060"/>
              </a:solidFill>
              <a:latin typeface="Barlow Condensed Black" panose="00000A06000000000000" pitchFamily="2" charset="0"/>
              <a:ea typeface="黑体" panose="02010600030101010101" pitchFamily="2" charset="-122"/>
              <a:cs typeface="Baloo Bhaijaan" panose="03080902040302020200" pitchFamily="66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4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build="allAtOnce"/>
      <p:bldP spid="5130" grpId="0" build="allAtOnce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D8DB3B22-DA96-7DB2-0D72-BE92848C5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00F97-C38F-2C80-93BB-98E80ADBB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-23648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5838</TotalTime>
  <Words>156</Words>
  <Application>Microsoft Office PowerPoint</Application>
  <PresentationFormat>Widescreen</PresentationFormat>
  <Paragraphs>27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SimSun</vt:lpstr>
      <vt:lpstr>#9Slide03 AmpleSoft Bold</vt:lpstr>
      <vt:lpstr>Arial</vt:lpstr>
      <vt:lpstr>Baloo Bhaijaan</vt:lpstr>
      <vt:lpstr>Barlow Condensed Black</vt:lpstr>
      <vt:lpstr>Calibri</vt:lpstr>
      <vt:lpstr>DengXian</vt:lpstr>
      <vt:lpstr>Noto Sans</vt:lpstr>
      <vt:lpstr>黑体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178</cp:revision>
  <dcterms:created xsi:type="dcterms:W3CDTF">2019-07-27T13:25:38Z</dcterms:created>
  <dcterms:modified xsi:type="dcterms:W3CDTF">2025-05-13T05:39:10Z</dcterms:modified>
</cp:coreProperties>
</file>