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9" r:id="rId4"/>
    <p:sldId id="288" r:id="rId5"/>
    <p:sldId id="289" r:id="rId6"/>
    <p:sldId id="290" r:id="rId7"/>
    <p:sldId id="291" r:id="rId8"/>
    <p:sldId id="262" r:id="rId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0" name="Picture 9" descr="A round pink label with white text and a black background&#10;&#10;Description automatically generated">
            <a:extLst>
              <a:ext uri="{FF2B5EF4-FFF2-40B4-BE49-F238E27FC236}">
                <a16:creationId xmlns:a16="http://schemas.microsoft.com/office/drawing/2014/main" id="{22DA29C0-FA4D-4B61-0778-5ACCFD59F8D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53400" y="-10020300"/>
            <a:ext cx="2685752" cy="26857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2.svg"/><Relationship Id="rId7" Type="http://schemas.openxmlformats.org/officeDocument/2006/relationships/image" Target="../media/image22.svg"/><Relationship Id="rId12" Type="http://schemas.openxmlformats.org/officeDocument/2006/relationships/image" Target="../media/image2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sv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2.svg"/><Relationship Id="rId7" Type="http://schemas.openxmlformats.org/officeDocument/2006/relationships/image" Target="../media/image3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2.svg"/><Relationship Id="rId7"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12.svg"/><Relationship Id="rId21" Type="http://schemas.openxmlformats.org/officeDocument/2006/relationships/image" Target="../media/image56.sv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image" Target="../media/image11.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svg"/><Relationship Id="rId24" Type="http://schemas.openxmlformats.org/officeDocument/2006/relationships/image" Target="../media/image59.png"/><Relationship Id="rId5" Type="http://schemas.openxmlformats.org/officeDocument/2006/relationships/image" Target="../media/image40.svg"/><Relationship Id="rId15" Type="http://schemas.openxmlformats.org/officeDocument/2006/relationships/image" Target="../media/image50.svg"/><Relationship Id="rId23" Type="http://schemas.openxmlformats.org/officeDocument/2006/relationships/image" Target="../media/image58.svg"/><Relationship Id="rId10" Type="http://schemas.openxmlformats.org/officeDocument/2006/relationships/image" Target="../media/image45.png"/><Relationship Id="rId19" Type="http://schemas.openxmlformats.org/officeDocument/2006/relationships/image" Target="../media/image54.sv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 Id="rId22"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1DE"/>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114800" y="723900"/>
            <a:ext cx="10374109" cy="5943600"/>
          </a:xfrm>
          <a:custGeom>
            <a:avLst/>
            <a:gdLst/>
            <a:ahLst/>
            <a:cxnLst/>
            <a:rect l="l" t="t" r="r" b="b"/>
            <a:pathLst>
              <a:path w="6563589" h="6599586">
                <a:moveTo>
                  <a:pt x="0" y="0"/>
                </a:moveTo>
                <a:lnTo>
                  <a:pt x="6563589" y="0"/>
                </a:lnTo>
                <a:lnTo>
                  <a:pt x="6563589" y="6599586"/>
                </a:lnTo>
                <a:lnTo>
                  <a:pt x="0" y="6599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3335966" y="2759623"/>
            <a:ext cx="3833749" cy="8606376"/>
          </a:xfrm>
          <a:custGeom>
            <a:avLst/>
            <a:gdLst/>
            <a:ahLst/>
            <a:cxnLst/>
            <a:rect l="l" t="t" r="r" b="b"/>
            <a:pathLst>
              <a:path w="3833749" h="8606376">
                <a:moveTo>
                  <a:pt x="0" y="0"/>
                </a:moveTo>
                <a:lnTo>
                  <a:pt x="3833749" y="0"/>
                </a:lnTo>
                <a:lnTo>
                  <a:pt x="3833749" y="8606376"/>
                </a:lnTo>
                <a:lnTo>
                  <a:pt x="0" y="86063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5029200" y="1866900"/>
            <a:ext cx="8153400" cy="3323987"/>
          </a:xfrm>
          <a:prstGeom prst="rect">
            <a:avLst/>
          </a:prstGeom>
        </p:spPr>
        <p:txBody>
          <a:bodyPr wrap="square" lIns="0" tIns="0" rIns="0" bIns="0" rtlCol="0" anchor="t">
            <a:spAutoFit/>
          </a:bodyPr>
          <a:lstStyle/>
          <a:p>
            <a:pPr algn="ctr"/>
            <a:r>
              <a:rPr lang="en-US" sz="7200" b="1" dirty="0">
                <a:solidFill>
                  <a:srgbClr val="FFFFFF"/>
                </a:solidFill>
                <a:latin typeface="+mj-lt"/>
              </a:rPr>
              <a:t>1. Vai </a:t>
            </a:r>
            <a:r>
              <a:rPr lang="en-US" sz="7200" b="1" dirty="0" err="1">
                <a:solidFill>
                  <a:srgbClr val="FFFFFF"/>
                </a:solidFill>
                <a:latin typeface="+mj-lt"/>
              </a:rPr>
              <a:t>trò</a:t>
            </a:r>
            <a:r>
              <a:rPr lang="en-US" sz="7200" b="1" dirty="0">
                <a:solidFill>
                  <a:srgbClr val="FFFFFF"/>
                </a:solidFill>
                <a:latin typeface="+mj-lt"/>
              </a:rPr>
              <a:t> </a:t>
            </a:r>
            <a:r>
              <a:rPr lang="en-US" sz="7200" b="1" dirty="0" err="1">
                <a:solidFill>
                  <a:srgbClr val="FFFFFF"/>
                </a:solidFill>
                <a:latin typeface="+mj-lt"/>
              </a:rPr>
              <a:t>của</a:t>
            </a:r>
            <a:r>
              <a:rPr lang="en-US" sz="7200" b="1" dirty="0">
                <a:solidFill>
                  <a:srgbClr val="FFFFFF"/>
                </a:solidFill>
                <a:latin typeface="+mj-lt"/>
              </a:rPr>
              <a:t> </a:t>
            </a:r>
            <a:r>
              <a:rPr lang="en-US" sz="7200" b="1" dirty="0" err="1">
                <a:solidFill>
                  <a:srgbClr val="FFFFFF"/>
                </a:solidFill>
                <a:latin typeface="+mj-lt"/>
              </a:rPr>
              <a:t>sản</a:t>
            </a:r>
            <a:r>
              <a:rPr lang="en-US" sz="7200" b="1" dirty="0">
                <a:solidFill>
                  <a:srgbClr val="FFFFFF"/>
                </a:solidFill>
                <a:latin typeface="+mj-lt"/>
              </a:rPr>
              <a:t> </a:t>
            </a:r>
            <a:r>
              <a:rPr lang="en-US" sz="7200" b="1" dirty="0" err="1">
                <a:solidFill>
                  <a:srgbClr val="FFFFFF"/>
                </a:solidFill>
                <a:latin typeface="+mj-lt"/>
              </a:rPr>
              <a:t>phẩm</a:t>
            </a:r>
            <a:r>
              <a:rPr lang="en-US" sz="7200" b="1" dirty="0">
                <a:solidFill>
                  <a:srgbClr val="FFFFFF"/>
                </a:solidFill>
                <a:latin typeface="+mj-lt"/>
              </a:rPr>
              <a:t> </a:t>
            </a:r>
            <a:r>
              <a:rPr lang="en-US" sz="7200" b="1" dirty="0" err="1">
                <a:solidFill>
                  <a:srgbClr val="FFFFFF"/>
                </a:solidFill>
                <a:latin typeface="+mj-lt"/>
              </a:rPr>
              <a:t>công</a:t>
            </a:r>
            <a:r>
              <a:rPr lang="en-US" sz="7200" b="1" dirty="0">
                <a:solidFill>
                  <a:srgbClr val="FFFFFF"/>
                </a:solidFill>
                <a:latin typeface="+mj-lt"/>
              </a:rPr>
              <a:t> </a:t>
            </a:r>
            <a:r>
              <a:rPr lang="en-US" sz="7200" b="1" dirty="0" err="1">
                <a:solidFill>
                  <a:srgbClr val="FFFFFF"/>
                </a:solidFill>
                <a:latin typeface="+mj-lt"/>
              </a:rPr>
              <a:t>nghệ</a:t>
            </a:r>
            <a:r>
              <a:rPr lang="en-US" sz="7200" b="1" dirty="0">
                <a:solidFill>
                  <a:srgbClr val="FFFFFF"/>
                </a:solidFill>
                <a:latin typeface="+mj-lt"/>
              </a:rPr>
              <a:t> </a:t>
            </a:r>
            <a:r>
              <a:rPr lang="en-US" sz="7200" b="1" dirty="0" err="1">
                <a:solidFill>
                  <a:srgbClr val="FFFFFF"/>
                </a:solidFill>
                <a:latin typeface="+mj-lt"/>
              </a:rPr>
              <a:t>trong</a:t>
            </a:r>
            <a:r>
              <a:rPr lang="en-US" sz="7200" b="1" dirty="0">
                <a:solidFill>
                  <a:srgbClr val="FFFFFF"/>
                </a:solidFill>
                <a:latin typeface="+mj-lt"/>
              </a:rPr>
              <a:t> </a:t>
            </a:r>
            <a:r>
              <a:rPr lang="en-US" sz="7200" b="1" dirty="0" err="1">
                <a:solidFill>
                  <a:srgbClr val="FFFFFF"/>
                </a:solidFill>
                <a:latin typeface="+mj-lt"/>
              </a:rPr>
              <a:t>đời</a:t>
            </a:r>
            <a:r>
              <a:rPr lang="en-US" sz="7200" b="1" dirty="0">
                <a:solidFill>
                  <a:srgbClr val="FFFFFF"/>
                </a:solidFill>
                <a:latin typeface="+mj-lt"/>
              </a:rPr>
              <a:t> </a:t>
            </a:r>
            <a:r>
              <a:rPr lang="en-US" sz="7200" b="1" dirty="0" err="1">
                <a:solidFill>
                  <a:srgbClr val="FFFFFF"/>
                </a:solidFill>
                <a:latin typeface="+mj-lt"/>
              </a:rPr>
              <a:t>sống</a:t>
            </a:r>
            <a:endParaRPr lang="en-US" sz="7200" b="1" dirty="0">
              <a:solidFill>
                <a:srgbClr val="FFFFFF"/>
              </a:solidFill>
              <a:latin typeface="+mj-lt"/>
            </a:endParaRPr>
          </a:p>
        </p:txBody>
      </p:sp>
      <p:sp>
        <p:nvSpPr>
          <p:cNvPr id="9" name="Freeform 9"/>
          <p:cNvSpPr/>
          <p:nvPr/>
        </p:nvSpPr>
        <p:spPr>
          <a:xfrm>
            <a:off x="11649643" y="6656436"/>
            <a:ext cx="2614235" cy="5039490"/>
          </a:xfrm>
          <a:custGeom>
            <a:avLst/>
            <a:gdLst/>
            <a:ahLst/>
            <a:cxnLst/>
            <a:rect l="l" t="t" r="r" b="b"/>
            <a:pathLst>
              <a:path w="2614235" h="5039490">
                <a:moveTo>
                  <a:pt x="0" y="0"/>
                </a:moveTo>
                <a:lnTo>
                  <a:pt x="2614235" y="0"/>
                </a:lnTo>
                <a:lnTo>
                  <a:pt x="2614235" y="5039489"/>
                </a:lnTo>
                <a:lnTo>
                  <a:pt x="0" y="50394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10" name="Picture 3">
            <a:extLst>
              <a:ext uri="{FF2B5EF4-FFF2-40B4-BE49-F238E27FC236}">
                <a16:creationId xmlns:a16="http://schemas.microsoft.com/office/drawing/2014/main" id="{E698620E-1504-B42B-BBD9-0923056AA28E}"/>
              </a:ext>
            </a:extLst>
          </p:cNvPr>
          <p:cNvPicPr>
            <a:picLocks noChangeAspect="1"/>
          </p:cNvPicPr>
          <p:nvPr/>
        </p:nvPicPr>
        <p:blipFill>
          <a:blip r:embed="rId10"/>
          <a:srcRect/>
          <a:stretch>
            <a:fillRect/>
          </a:stretch>
        </p:blipFill>
        <p:spPr>
          <a:xfrm>
            <a:off x="304800" y="7429500"/>
            <a:ext cx="5925400" cy="26368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Rectangle: Rounded Corners 22">
            <a:extLst>
              <a:ext uri="{FF2B5EF4-FFF2-40B4-BE49-F238E27FC236}">
                <a16:creationId xmlns:a16="http://schemas.microsoft.com/office/drawing/2014/main" id="{808B40E6-D834-FB92-6E20-A767AD773834}"/>
              </a:ext>
            </a:extLst>
          </p:cNvPr>
          <p:cNvSpPr/>
          <p:nvPr/>
        </p:nvSpPr>
        <p:spPr>
          <a:xfrm>
            <a:off x="228600" y="342900"/>
            <a:ext cx="17373600" cy="952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4" name="Picture 23">
            <a:extLst>
              <a:ext uri="{FF2B5EF4-FFF2-40B4-BE49-F238E27FC236}">
                <a16:creationId xmlns:a16="http://schemas.microsoft.com/office/drawing/2014/main" id="{3176985E-474D-6B19-7B8A-7BD8F9D99CCB}"/>
              </a:ext>
            </a:extLst>
          </p:cNvPr>
          <p:cNvPicPr>
            <a:picLocks noChangeAspect="1"/>
          </p:cNvPicPr>
          <p:nvPr/>
        </p:nvPicPr>
        <p:blipFill>
          <a:blip r:embed="rId4"/>
          <a:stretch>
            <a:fillRect/>
          </a:stretch>
        </p:blipFill>
        <p:spPr>
          <a:xfrm>
            <a:off x="1099680" y="593270"/>
            <a:ext cx="927041" cy="1045029"/>
          </a:xfrm>
          <a:prstGeom prst="rect">
            <a:avLst/>
          </a:prstGeom>
        </p:spPr>
      </p:pic>
      <p:sp>
        <p:nvSpPr>
          <p:cNvPr id="25" name="TextBox 24">
            <a:extLst>
              <a:ext uri="{FF2B5EF4-FFF2-40B4-BE49-F238E27FC236}">
                <a16:creationId xmlns:a16="http://schemas.microsoft.com/office/drawing/2014/main" id="{65F72D93-09ED-3A6A-D915-7C263A74B143}"/>
              </a:ext>
            </a:extLst>
          </p:cNvPr>
          <p:cNvSpPr txBox="1"/>
          <p:nvPr/>
        </p:nvSpPr>
        <p:spPr>
          <a:xfrm>
            <a:off x="2057400" y="495300"/>
            <a:ext cx="14249400" cy="1446550"/>
          </a:xfrm>
          <a:prstGeom prst="rect">
            <a:avLst/>
          </a:prstGeom>
          <a:noFill/>
        </p:spPr>
        <p:txBody>
          <a:bodyPr wrap="square" rtlCol="0">
            <a:spAutoFit/>
          </a:bodyPr>
          <a:lstStyle/>
          <a:p>
            <a:pPr algn="just"/>
            <a:r>
              <a:rPr lang="vi-VN" sz="4400" b="1" dirty="0">
                <a:solidFill>
                  <a:srgbClr val="002060"/>
                </a:solidFill>
                <a:latin typeface="Calibri" panose="020F0502020204030204" pitchFamily="34" charset="0"/>
                <a:cs typeface="Calibri" panose="020F0502020204030204" pitchFamily="34" charset="0"/>
              </a:rPr>
              <a:t>Quan sát các sản phẩm công nghệ trong Hình 1 và cho biết chúng có vai trò như thế nào trong đời sống.</a:t>
            </a:r>
            <a:endParaRPr lang="en-US" sz="4400" b="1" dirty="0">
              <a:solidFill>
                <a:srgbClr val="002060"/>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28AC11C8-CF3C-7190-7CD7-CDAF4B0B7AEA}"/>
              </a:ext>
            </a:extLst>
          </p:cNvPr>
          <p:cNvPicPr>
            <a:picLocks noChangeAspect="1"/>
          </p:cNvPicPr>
          <p:nvPr/>
        </p:nvPicPr>
        <p:blipFill>
          <a:blip r:embed="rId5"/>
          <a:stretch>
            <a:fillRect/>
          </a:stretch>
        </p:blipFill>
        <p:spPr>
          <a:xfrm>
            <a:off x="3124200" y="2324100"/>
            <a:ext cx="11963400" cy="7253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1DE"/>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80ED16B-4A24-E987-F72E-634C79D9E95F}"/>
              </a:ext>
            </a:extLst>
          </p:cNvPr>
          <p:cNvGrpSpPr/>
          <p:nvPr/>
        </p:nvGrpSpPr>
        <p:grpSpPr>
          <a:xfrm>
            <a:off x="5715000" y="5304964"/>
            <a:ext cx="8051081" cy="4959176"/>
            <a:chOff x="5486400" y="5143500"/>
            <a:chExt cx="8051081" cy="4959176"/>
          </a:xfrm>
        </p:grpSpPr>
        <p:pic>
          <p:nvPicPr>
            <p:cNvPr id="13" name="Picture 12">
              <a:extLst>
                <a:ext uri="{FF2B5EF4-FFF2-40B4-BE49-F238E27FC236}">
                  <a16:creationId xmlns:a16="http://schemas.microsoft.com/office/drawing/2014/main" id="{66870EAA-6020-0749-D302-D48D0CCF27B3}"/>
                </a:ext>
              </a:extLst>
            </p:cNvPr>
            <p:cNvPicPr>
              <a:picLocks noChangeAspect="1"/>
            </p:cNvPicPr>
            <p:nvPr/>
          </p:nvPicPr>
          <p:blipFill>
            <a:blip r:embed="rId2"/>
            <a:stretch>
              <a:fillRect/>
            </a:stretch>
          </p:blipFill>
          <p:spPr>
            <a:xfrm>
              <a:off x="5486400" y="5143500"/>
              <a:ext cx="8051081" cy="4567291"/>
            </a:xfrm>
            <a:prstGeom prst="rect">
              <a:avLst/>
            </a:prstGeom>
          </p:spPr>
        </p:pic>
        <p:pic>
          <p:nvPicPr>
            <p:cNvPr id="16" name="Picture 15">
              <a:extLst>
                <a:ext uri="{FF2B5EF4-FFF2-40B4-BE49-F238E27FC236}">
                  <a16:creationId xmlns:a16="http://schemas.microsoft.com/office/drawing/2014/main" id="{2CCC6913-376E-7F9A-C67C-B300812464DA}"/>
                </a:ext>
              </a:extLst>
            </p:cNvPr>
            <p:cNvPicPr>
              <a:picLocks noChangeAspect="1"/>
            </p:cNvPicPr>
            <p:nvPr/>
          </p:nvPicPr>
          <p:blipFill>
            <a:blip r:embed="rId3"/>
            <a:stretch>
              <a:fillRect/>
            </a:stretch>
          </p:blipFill>
          <p:spPr>
            <a:xfrm>
              <a:off x="6248400" y="9182100"/>
              <a:ext cx="6889077" cy="920576"/>
            </a:xfrm>
            <a:prstGeom prst="rect">
              <a:avLst/>
            </a:prstGeom>
          </p:spPr>
        </p:pic>
      </p:grpSp>
      <p:sp>
        <p:nvSpPr>
          <p:cNvPr id="18" name="Freeform 3">
            <a:extLst>
              <a:ext uri="{FF2B5EF4-FFF2-40B4-BE49-F238E27FC236}">
                <a16:creationId xmlns:a16="http://schemas.microsoft.com/office/drawing/2014/main" id="{B18C6BB8-EFF5-F152-B40F-F1DF4DA83671}"/>
              </a:ext>
            </a:extLst>
          </p:cNvPr>
          <p:cNvSpPr/>
          <p:nvPr/>
        </p:nvSpPr>
        <p:spPr>
          <a:xfrm>
            <a:off x="2286000" y="647700"/>
            <a:ext cx="14478000" cy="4114800"/>
          </a:xfrm>
          <a:custGeom>
            <a:avLst/>
            <a:gdLst/>
            <a:ahLst/>
            <a:cxnLst/>
            <a:rect l="l" t="t" r="r" b="b"/>
            <a:pathLst>
              <a:path w="10028132" h="6490936">
                <a:moveTo>
                  <a:pt x="0" y="0"/>
                </a:moveTo>
                <a:lnTo>
                  <a:pt x="10028131" y="0"/>
                </a:lnTo>
                <a:lnTo>
                  <a:pt x="10028131" y="6490936"/>
                </a:lnTo>
                <a:lnTo>
                  <a:pt x="0" y="6490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9">
            <a:extLst>
              <a:ext uri="{FF2B5EF4-FFF2-40B4-BE49-F238E27FC236}">
                <a16:creationId xmlns:a16="http://schemas.microsoft.com/office/drawing/2014/main" id="{777D7DFB-9455-5147-ADD0-CD29DE209122}"/>
              </a:ext>
            </a:extLst>
          </p:cNvPr>
          <p:cNvSpPr txBox="1"/>
          <p:nvPr/>
        </p:nvSpPr>
        <p:spPr>
          <a:xfrm>
            <a:off x="4038600" y="1409700"/>
            <a:ext cx="11811000" cy="2310312"/>
          </a:xfrm>
          <a:prstGeom prst="rect">
            <a:avLst/>
          </a:prstGeom>
        </p:spPr>
        <p:txBody>
          <a:bodyPr wrap="square" lIns="0" tIns="0" rIns="0" bIns="0" rtlCol="0" anchor="t">
            <a:spAutoFit/>
          </a:bodyPr>
          <a:lstStyle/>
          <a:p>
            <a:pPr algn="ctr">
              <a:lnSpc>
                <a:spcPts val="6110"/>
              </a:lnSpc>
            </a:pPr>
            <a:r>
              <a:rPr lang="en-US" sz="4800" b="1" dirty="0" err="1">
                <a:solidFill>
                  <a:srgbClr val="FFFFFF"/>
                </a:solidFill>
                <a:latin typeface="+mj-lt"/>
              </a:rPr>
              <a:t>Vẽ</a:t>
            </a:r>
            <a:r>
              <a:rPr lang="en-US" sz="4800" b="1" dirty="0">
                <a:solidFill>
                  <a:srgbClr val="FFFFFF"/>
                </a:solidFill>
                <a:latin typeface="+mj-lt"/>
              </a:rPr>
              <a:t> </a:t>
            </a:r>
            <a:r>
              <a:rPr lang="en-US" sz="4800" b="1" dirty="0" err="1">
                <a:solidFill>
                  <a:srgbClr val="FFFFFF"/>
                </a:solidFill>
                <a:latin typeface="+mj-lt"/>
              </a:rPr>
              <a:t>sơ</a:t>
            </a:r>
            <a:r>
              <a:rPr lang="en-US" sz="4800" b="1" dirty="0">
                <a:solidFill>
                  <a:srgbClr val="FFFFFF"/>
                </a:solidFill>
                <a:latin typeface="+mj-lt"/>
              </a:rPr>
              <a:t> </a:t>
            </a:r>
            <a:r>
              <a:rPr lang="en-US" sz="4800" b="1" dirty="0" err="1">
                <a:solidFill>
                  <a:srgbClr val="FFFFFF"/>
                </a:solidFill>
                <a:latin typeface="+mj-lt"/>
              </a:rPr>
              <a:t>đồ</a:t>
            </a:r>
            <a:r>
              <a:rPr lang="en-US" sz="4800" b="1" dirty="0">
                <a:solidFill>
                  <a:srgbClr val="FFFFFF"/>
                </a:solidFill>
                <a:latin typeface="+mj-lt"/>
              </a:rPr>
              <a:t> </a:t>
            </a:r>
            <a:r>
              <a:rPr lang="en-US" sz="4800" b="1" dirty="0" err="1">
                <a:solidFill>
                  <a:srgbClr val="FFFFFF"/>
                </a:solidFill>
                <a:latin typeface="+mj-lt"/>
              </a:rPr>
              <a:t>tư</a:t>
            </a:r>
            <a:r>
              <a:rPr lang="en-US" sz="4800" b="1" dirty="0">
                <a:solidFill>
                  <a:srgbClr val="FFFFFF"/>
                </a:solidFill>
                <a:latin typeface="+mj-lt"/>
              </a:rPr>
              <a:t> </a:t>
            </a:r>
            <a:r>
              <a:rPr lang="en-US" sz="4800" b="1" dirty="0" err="1">
                <a:solidFill>
                  <a:srgbClr val="FFFFFF"/>
                </a:solidFill>
                <a:latin typeface="+mj-lt"/>
              </a:rPr>
              <a:t>duy</a:t>
            </a:r>
            <a:r>
              <a:rPr lang="en-US" sz="4800" b="1" dirty="0">
                <a:solidFill>
                  <a:srgbClr val="FFFFFF"/>
                </a:solidFill>
                <a:latin typeface="+mj-lt"/>
              </a:rPr>
              <a:t> </a:t>
            </a:r>
            <a:r>
              <a:rPr lang="en-US" sz="4800" b="1" dirty="0" err="1">
                <a:solidFill>
                  <a:srgbClr val="FFFFFF"/>
                </a:solidFill>
                <a:latin typeface="+mj-lt"/>
              </a:rPr>
              <a:t>gồm</a:t>
            </a:r>
            <a:r>
              <a:rPr lang="en-US" sz="4800" b="1" dirty="0">
                <a:solidFill>
                  <a:srgbClr val="FFFFFF"/>
                </a:solidFill>
                <a:latin typeface="+mj-lt"/>
              </a:rPr>
              <a:t>: </a:t>
            </a:r>
            <a:r>
              <a:rPr lang="en-US" sz="4800" b="1" dirty="0" err="1">
                <a:solidFill>
                  <a:srgbClr val="FFFFFF"/>
                </a:solidFill>
                <a:latin typeface="+mj-lt"/>
              </a:rPr>
              <a:t>tên</a:t>
            </a:r>
            <a:r>
              <a:rPr lang="en-US" sz="4800" b="1" dirty="0">
                <a:solidFill>
                  <a:srgbClr val="FFFFFF"/>
                </a:solidFill>
                <a:latin typeface="+mj-lt"/>
              </a:rPr>
              <a:t> </a:t>
            </a:r>
            <a:r>
              <a:rPr lang="en-US" sz="4800" b="1" dirty="0" err="1">
                <a:solidFill>
                  <a:srgbClr val="FFFFFF"/>
                </a:solidFill>
                <a:latin typeface="+mj-lt"/>
              </a:rPr>
              <a:t>sản</a:t>
            </a:r>
            <a:r>
              <a:rPr lang="en-US" sz="4800" b="1" dirty="0">
                <a:solidFill>
                  <a:srgbClr val="FFFFFF"/>
                </a:solidFill>
                <a:latin typeface="+mj-lt"/>
              </a:rPr>
              <a:t> </a:t>
            </a:r>
            <a:r>
              <a:rPr lang="en-US" sz="4800" b="1" dirty="0" err="1">
                <a:solidFill>
                  <a:srgbClr val="FFFFFF"/>
                </a:solidFill>
                <a:latin typeface="+mj-lt"/>
              </a:rPr>
              <a:t>phẩm</a:t>
            </a:r>
            <a:r>
              <a:rPr lang="en-US" sz="4800" b="1" dirty="0">
                <a:solidFill>
                  <a:srgbClr val="FFFFFF"/>
                </a:solidFill>
                <a:latin typeface="+mj-lt"/>
              </a:rPr>
              <a:t> </a:t>
            </a:r>
            <a:r>
              <a:rPr lang="en-US" sz="4800" b="1" dirty="0" err="1">
                <a:solidFill>
                  <a:srgbClr val="FFFFFF"/>
                </a:solidFill>
                <a:latin typeface="+mj-lt"/>
              </a:rPr>
              <a:t>công</a:t>
            </a:r>
            <a:r>
              <a:rPr lang="en-US" sz="4800" b="1" dirty="0">
                <a:solidFill>
                  <a:srgbClr val="FFFFFF"/>
                </a:solidFill>
                <a:latin typeface="+mj-lt"/>
              </a:rPr>
              <a:t> </a:t>
            </a:r>
            <a:r>
              <a:rPr lang="en-US" sz="4800" b="1" dirty="0" err="1">
                <a:solidFill>
                  <a:srgbClr val="FFFFFF"/>
                </a:solidFill>
                <a:latin typeface="+mj-lt"/>
              </a:rPr>
              <a:t>nghệ</a:t>
            </a:r>
            <a:r>
              <a:rPr lang="en-US" sz="4800" b="1" dirty="0">
                <a:solidFill>
                  <a:srgbClr val="FFFFFF"/>
                </a:solidFill>
                <a:latin typeface="+mj-lt"/>
              </a:rPr>
              <a:t>, </a:t>
            </a:r>
            <a:r>
              <a:rPr lang="en-US" sz="4800" b="1" dirty="0" err="1">
                <a:solidFill>
                  <a:srgbClr val="FFFFFF"/>
                </a:solidFill>
                <a:latin typeface="+mj-lt"/>
              </a:rPr>
              <a:t>vai</a:t>
            </a:r>
            <a:r>
              <a:rPr lang="en-US" sz="4800" b="1" dirty="0">
                <a:solidFill>
                  <a:srgbClr val="FFFFFF"/>
                </a:solidFill>
                <a:latin typeface="+mj-lt"/>
              </a:rPr>
              <a:t> </a:t>
            </a:r>
            <a:r>
              <a:rPr lang="en-US" sz="4800" b="1" dirty="0" err="1">
                <a:solidFill>
                  <a:srgbClr val="FFFFFF"/>
                </a:solidFill>
                <a:latin typeface="+mj-lt"/>
              </a:rPr>
              <a:t>trò</a:t>
            </a:r>
            <a:r>
              <a:rPr lang="en-US" sz="4800" b="1" dirty="0">
                <a:solidFill>
                  <a:srgbClr val="FFFFFF"/>
                </a:solidFill>
                <a:latin typeface="+mj-lt"/>
              </a:rPr>
              <a:t> </a:t>
            </a:r>
            <a:r>
              <a:rPr lang="en-US" sz="4800" b="1" dirty="0" err="1">
                <a:solidFill>
                  <a:srgbClr val="FFFFFF"/>
                </a:solidFill>
                <a:latin typeface="+mj-lt"/>
              </a:rPr>
              <a:t>của</a:t>
            </a:r>
            <a:r>
              <a:rPr lang="en-US" sz="4800" b="1" dirty="0">
                <a:solidFill>
                  <a:srgbClr val="FFFFFF"/>
                </a:solidFill>
                <a:latin typeface="+mj-lt"/>
              </a:rPr>
              <a:t> </a:t>
            </a:r>
            <a:r>
              <a:rPr lang="en-US" sz="4800" b="1" dirty="0" err="1">
                <a:solidFill>
                  <a:srgbClr val="FFFFFF"/>
                </a:solidFill>
                <a:latin typeface="+mj-lt"/>
              </a:rPr>
              <a:t>sản</a:t>
            </a:r>
            <a:r>
              <a:rPr lang="en-US" sz="4800" b="1" dirty="0">
                <a:solidFill>
                  <a:srgbClr val="FFFFFF"/>
                </a:solidFill>
                <a:latin typeface="+mj-lt"/>
              </a:rPr>
              <a:t> </a:t>
            </a:r>
            <a:r>
              <a:rPr lang="en-US" sz="4800" b="1" dirty="0" err="1">
                <a:solidFill>
                  <a:srgbClr val="FFFFFF"/>
                </a:solidFill>
                <a:latin typeface="+mj-lt"/>
              </a:rPr>
              <a:t>phẩm</a:t>
            </a:r>
            <a:r>
              <a:rPr lang="en-US" sz="4800" b="1" dirty="0">
                <a:solidFill>
                  <a:srgbClr val="FFFFFF"/>
                </a:solidFill>
                <a:latin typeface="+mj-lt"/>
              </a:rPr>
              <a:t> </a:t>
            </a:r>
            <a:r>
              <a:rPr lang="en-US" sz="4800" b="1" dirty="0" err="1">
                <a:solidFill>
                  <a:srgbClr val="FFFFFF"/>
                </a:solidFill>
                <a:latin typeface="+mj-lt"/>
              </a:rPr>
              <a:t>công</a:t>
            </a:r>
            <a:r>
              <a:rPr lang="en-US" sz="4800" b="1" dirty="0">
                <a:solidFill>
                  <a:srgbClr val="FFFFFF"/>
                </a:solidFill>
                <a:latin typeface="+mj-lt"/>
              </a:rPr>
              <a:t> </a:t>
            </a:r>
            <a:r>
              <a:rPr lang="en-US" sz="4800" b="1" dirty="0" err="1">
                <a:solidFill>
                  <a:srgbClr val="FFFFFF"/>
                </a:solidFill>
                <a:latin typeface="+mj-lt"/>
              </a:rPr>
              <a:t>nghệ</a:t>
            </a:r>
            <a:r>
              <a:rPr lang="en-US" sz="4800" b="1" dirty="0">
                <a:solidFill>
                  <a:srgbClr val="FFFFFF"/>
                </a:solidFill>
                <a:latin typeface="+mj-lt"/>
              </a:rPr>
              <a:t> </a:t>
            </a:r>
            <a:r>
              <a:rPr lang="en-US" sz="4800" b="1" dirty="0" err="1">
                <a:solidFill>
                  <a:srgbClr val="FFFFFF"/>
                </a:solidFill>
                <a:latin typeface="+mj-lt"/>
              </a:rPr>
              <a:t>đó</a:t>
            </a:r>
            <a:r>
              <a:rPr lang="en-US" sz="4800" b="1" dirty="0">
                <a:solidFill>
                  <a:srgbClr val="FFFFFF"/>
                </a:solidFill>
                <a:latin typeface="+mj-lt"/>
              </a:rPr>
              <a:t> </a:t>
            </a:r>
            <a:r>
              <a:rPr lang="en-US" sz="4800" b="1" dirty="0" err="1">
                <a:solidFill>
                  <a:srgbClr val="FFFFFF"/>
                </a:solidFill>
                <a:latin typeface="+mj-lt"/>
              </a:rPr>
              <a:t>trong</a:t>
            </a:r>
            <a:r>
              <a:rPr lang="en-US" sz="4800" b="1" dirty="0">
                <a:solidFill>
                  <a:srgbClr val="FFFFFF"/>
                </a:solidFill>
                <a:latin typeface="+mj-lt"/>
              </a:rPr>
              <a:t> </a:t>
            </a:r>
            <a:r>
              <a:rPr lang="en-US" sz="4800" b="1" dirty="0" err="1">
                <a:solidFill>
                  <a:srgbClr val="FFFFFF"/>
                </a:solidFill>
                <a:latin typeface="+mj-lt"/>
              </a:rPr>
              <a:t>đời</a:t>
            </a:r>
            <a:r>
              <a:rPr lang="en-US" sz="4800" b="1" dirty="0">
                <a:solidFill>
                  <a:srgbClr val="FFFFFF"/>
                </a:solidFill>
                <a:latin typeface="+mj-lt"/>
              </a:rPr>
              <a:t> </a:t>
            </a:r>
            <a:r>
              <a:rPr lang="en-US" sz="4800" b="1" dirty="0" err="1">
                <a:solidFill>
                  <a:srgbClr val="FFFFFF"/>
                </a:solidFill>
                <a:latin typeface="+mj-lt"/>
              </a:rPr>
              <a:t>sống</a:t>
            </a:r>
            <a:r>
              <a:rPr lang="en-US" sz="4800" b="1" dirty="0">
                <a:solidFill>
                  <a:srgbClr val="FFFFFF"/>
                </a:solidFill>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Rectangle: Rounded Corners 22">
            <a:extLst>
              <a:ext uri="{FF2B5EF4-FFF2-40B4-BE49-F238E27FC236}">
                <a16:creationId xmlns:a16="http://schemas.microsoft.com/office/drawing/2014/main" id="{808B40E6-D834-FB92-6E20-A767AD773834}"/>
              </a:ext>
            </a:extLst>
          </p:cNvPr>
          <p:cNvSpPr/>
          <p:nvPr/>
        </p:nvSpPr>
        <p:spPr>
          <a:xfrm>
            <a:off x="228600" y="342900"/>
            <a:ext cx="17373600" cy="952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3176985E-474D-6B19-7B8A-7BD8F9D99CCB}"/>
              </a:ext>
            </a:extLst>
          </p:cNvPr>
          <p:cNvPicPr>
            <a:picLocks noChangeAspect="1"/>
          </p:cNvPicPr>
          <p:nvPr/>
        </p:nvPicPr>
        <p:blipFill>
          <a:blip r:embed="rId4"/>
          <a:stretch>
            <a:fillRect/>
          </a:stretch>
        </p:blipFill>
        <p:spPr>
          <a:xfrm>
            <a:off x="762000" y="571500"/>
            <a:ext cx="927041" cy="1045029"/>
          </a:xfrm>
          <a:prstGeom prst="rect">
            <a:avLst/>
          </a:prstGeom>
        </p:spPr>
      </p:pic>
      <p:sp>
        <p:nvSpPr>
          <p:cNvPr id="25" name="TextBox 24">
            <a:extLst>
              <a:ext uri="{FF2B5EF4-FFF2-40B4-BE49-F238E27FC236}">
                <a16:creationId xmlns:a16="http://schemas.microsoft.com/office/drawing/2014/main" id="{65F72D93-09ED-3A6A-D915-7C263A74B143}"/>
              </a:ext>
            </a:extLst>
          </p:cNvPr>
          <p:cNvSpPr txBox="1"/>
          <p:nvPr/>
        </p:nvSpPr>
        <p:spPr>
          <a:xfrm>
            <a:off x="1752600" y="495300"/>
            <a:ext cx="15163800" cy="1323439"/>
          </a:xfrm>
          <a:prstGeom prst="rect">
            <a:avLst/>
          </a:prstGeom>
          <a:noFill/>
        </p:spPr>
        <p:txBody>
          <a:bodyPr wrap="square" rtlCol="0">
            <a:spAutoFit/>
          </a:bodyPr>
          <a:lstStyle/>
          <a:p>
            <a:pPr lvl="0" algn="just"/>
            <a:r>
              <a:rPr lang="vi-VN" sz="4000" b="1" dirty="0">
                <a:solidFill>
                  <a:srgbClr val="002060"/>
                </a:solidFill>
                <a:latin typeface="Calibri" panose="020F0502020204030204" pitchFamily="34" charset="0"/>
                <a:cs typeface="Calibri" panose="020F0502020204030204" pitchFamily="34" charset="0"/>
              </a:rPr>
              <a:t>Kể tên một số sản phẩm công nghệ trong đời sống phù hợp với mô tả về vai trò của sản phẩm công nghệ trong các thẻ thông tin dưới đây.</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529F396B-02AF-7C1E-2018-E5E47E2CF85F}"/>
              </a:ext>
            </a:extLst>
          </p:cNvPr>
          <p:cNvSpPr/>
          <p:nvPr/>
        </p:nvSpPr>
        <p:spPr>
          <a:xfrm>
            <a:off x="1143000" y="2552700"/>
            <a:ext cx="6019800" cy="1905000"/>
          </a:xfrm>
          <a:prstGeom prst="roundRect">
            <a:avLst/>
          </a:prstGeom>
          <a:solidFill>
            <a:schemeClr val="accent5">
              <a:lumMod val="20000"/>
              <a:lumOff val="80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Calibri" panose="020F0502020204030204" pitchFamily="34" charset="0"/>
                <a:cs typeface="Calibri" panose="020F0502020204030204" pitchFamily="34" charset="0"/>
              </a:rPr>
              <a:t>Đáp ứng nhu cầu ăn ở, đi lại, giải trí của con người</a:t>
            </a:r>
            <a:endParaRPr lang="en-US" sz="4000" b="1" dirty="0">
              <a:solidFill>
                <a:srgbClr val="00206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D07603A0-55A0-6852-CC5D-C3E30161CDB8}"/>
              </a:ext>
            </a:extLst>
          </p:cNvPr>
          <p:cNvSpPr/>
          <p:nvPr/>
        </p:nvSpPr>
        <p:spPr>
          <a:xfrm>
            <a:off x="9982200" y="2476500"/>
            <a:ext cx="5334000" cy="1905000"/>
          </a:xfrm>
          <a:prstGeom prst="roundRect">
            <a:avLst/>
          </a:prstGeom>
          <a:solidFill>
            <a:schemeClr val="accent5">
              <a:lumMod val="20000"/>
              <a:lumOff val="80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dirty="0">
                <a:solidFill>
                  <a:srgbClr val="002060"/>
                </a:solidFill>
                <a:latin typeface="Calibri" panose="020F0502020204030204" pitchFamily="34" charset="0"/>
                <a:cs typeface="Calibri" panose="020F0502020204030204" pitchFamily="34" charset="0"/>
              </a:rPr>
              <a:t>Giúp tăng năng suất lao động</a:t>
            </a:r>
            <a:endParaRPr lang="en-US" sz="4800" b="1" dirty="0">
              <a:solidFill>
                <a:srgbClr val="002060"/>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E7899ED-ABDF-FCFA-AC44-C08B5E3A30B0}"/>
              </a:ext>
            </a:extLst>
          </p:cNvPr>
          <p:cNvSpPr/>
          <p:nvPr/>
        </p:nvSpPr>
        <p:spPr>
          <a:xfrm>
            <a:off x="6019800" y="5143500"/>
            <a:ext cx="5334000" cy="1905000"/>
          </a:xfrm>
          <a:prstGeom prst="roundRect">
            <a:avLst/>
          </a:prstGeom>
          <a:solidFill>
            <a:schemeClr val="accent5">
              <a:lumMod val="20000"/>
              <a:lumOff val="80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002060"/>
                </a:solidFill>
                <a:latin typeface="Calibri" panose="020F0502020204030204" pitchFamily="34" charset="0"/>
                <a:cs typeface="Calibri" panose="020F0502020204030204" pitchFamily="34" charset="0"/>
              </a:rPr>
              <a:t>Giúp cải thiện môi trường</a:t>
            </a:r>
            <a:endParaRPr lang="en-US" sz="5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073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Rectangle: Rounded Corners 22">
            <a:extLst>
              <a:ext uri="{FF2B5EF4-FFF2-40B4-BE49-F238E27FC236}">
                <a16:creationId xmlns:a16="http://schemas.microsoft.com/office/drawing/2014/main" id="{808B40E6-D834-FB92-6E20-A767AD773834}"/>
              </a:ext>
            </a:extLst>
          </p:cNvPr>
          <p:cNvSpPr/>
          <p:nvPr/>
        </p:nvSpPr>
        <p:spPr>
          <a:xfrm>
            <a:off x="228600" y="342900"/>
            <a:ext cx="17373600" cy="952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529F396B-02AF-7C1E-2018-E5E47E2CF85F}"/>
              </a:ext>
            </a:extLst>
          </p:cNvPr>
          <p:cNvSpPr/>
          <p:nvPr/>
        </p:nvSpPr>
        <p:spPr>
          <a:xfrm>
            <a:off x="1066800" y="3619500"/>
            <a:ext cx="6019800" cy="2133600"/>
          </a:xfrm>
          <a:prstGeom prst="roundRect">
            <a:avLst/>
          </a:prstGeom>
          <a:solidFill>
            <a:schemeClr val="accent5">
              <a:lumMod val="20000"/>
              <a:lumOff val="80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Đáp ứng nhu cầu ăn ở, đi lại, giải trí của con người</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cxnSp>
        <p:nvCxnSpPr>
          <p:cNvPr id="7" name="Straight Connector 6">
            <a:extLst>
              <a:ext uri="{FF2B5EF4-FFF2-40B4-BE49-F238E27FC236}">
                <a16:creationId xmlns:a16="http://schemas.microsoft.com/office/drawing/2014/main" id="{13AD9783-834D-C963-0616-2C076D8C52EB}"/>
              </a:ext>
            </a:extLst>
          </p:cNvPr>
          <p:cNvCxnSpPr>
            <a:cxnSpLocks/>
            <a:stCxn id="3" idx="3"/>
          </p:cNvCxnSpPr>
          <p:nvPr/>
        </p:nvCxnSpPr>
        <p:spPr>
          <a:xfrm flipV="1">
            <a:off x="7086600" y="2171700"/>
            <a:ext cx="1600200" cy="25146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FC86264-C5E3-8DB4-6982-578EE6E11FB4}"/>
              </a:ext>
            </a:extLst>
          </p:cNvPr>
          <p:cNvGrpSpPr/>
          <p:nvPr/>
        </p:nvGrpSpPr>
        <p:grpSpPr>
          <a:xfrm>
            <a:off x="7391400" y="647700"/>
            <a:ext cx="3024000" cy="1709935"/>
            <a:chOff x="7086600" y="1562100"/>
            <a:chExt cx="3024000" cy="1709935"/>
          </a:xfrm>
        </p:grpSpPr>
        <p:sp>
          <p:nvSpPr>
            <p:cNvPr id="8" name="Freeform 3">
              <a:extLst>
                <a:ext uri="{FF2B5EF4-FFF2-40B4-BE49-F238E27FC236}">
                  <a16:creationId xmlns:a16="http://schemas.microsoft.com/office/drawing/2014/main" id="{460611E0-E3C0-7D29-FCA8-8846EE4C6B84}"/>
                </a:ext>
              </a:extLst>
            </p:cNvPr>
            <p:cNvSpPr/>
            <p:nvPr/>
          </p:nvSpPr>
          <p:spPr>
            <a:xfrm>
              <a:off x="7086600" y="1562100"/>
              <a:ext cx="3024000" cy="1709935"/>
            </a:xfrm>
            <a:custGeom>
              <a:avLst/>
              <a:gdLst/>
              <a:ahLst/>
              <a:cxnLst/>
              <a:rect l="l" t="t" r="r" b="b"/>
              <a:pathLst>
                <a:path w="3024000" h="1709935">
                  <a:moveTo>
                    <a:pt x="0" y="0"/>
                  </a:moveTo>
                  <a:lnTo>
                    <a:pt x="3024000" y="0"/>
                  </a:lnTo>
                  <a:lnTo>
                    <a:pt x="3024000" y="1709934"/>
                  </a:lnTo>
                  <a:lnTo>
                    <a:pt x="0" y="1709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10CD0877-82A6-941E-FD1A-299E56C26EDE}"/>
                </a:ext>
              </a:extLst>
            </p:cNvPr>
            <p:cNvSpPr txBox="1"/>
            <p:nvPr/>
          </p:nvSpPr>
          <p:spPr>
            <a:xfrm>
              <a:off x="7620000" y="2019300"/>
              <a:ext cx="1981200" cy="1015663"/>
            </a:xfrm>
            <a:prstGeom prst="rect">
              <a:avLst/>
            </a:prstGeom>
            <a:noFill/>
          </p:spPr>
          <p:txBody>
            <a:bodyPr wrap="square" rtlCol="0">
              <a:spAutoFit/>
            </a:bodyPr>
            <a:lstStyle/>
            <a:p>
              <a:pPr algn="ctr"/>
              <a:r>
                <a:rPr lang="en-US" sz="6000" b="1" dirty="0">
                  <a:solidFill>
                    <a:srgbClr val="FF0000"/>
                  </a:solidFill>
                </a:rPr>
                <a:t>Ô </a:t>
              </a:r>
              <a:r>
                <a:rPr lang="en-US" sz="6000" b="1" dirty="0" err="1">
                  <a:solidFill>
                    <a:srgbClr val="FF0000"/>
                  </a:solidFill>
                </a:rPr>
                <a:t>tô</a:t>
              </a:r>
              <a:endParaRPr lang="en-US" sz="6000" b="1" dirty="0">
                <a:solidFill>
                  <a:srgbClr val="FF0000"/>
                </a:solidFill>
              </a:endParaRPr>
            </a:p>
          </p:txBody>
        </p:sp>
      </p:grpSp>
      <p:cxnSp>
        <p:nvCxnSpPr>
          <p:cNvPr id="12" name="Straight Connector 11">
            <a:extLst>
              <a:ext uri="{FF2B5EF4-FFF2-40B4-BE49-F238E27FC236}">
                <a16:creationId xmlns:a16="http://schemas.microsoft.com/office/drawing/2014/main" id="{C4AFA616-3BE6-A750-4A2A-DFA0A9F23D2D}"/>
              </a:ext>
            </a:extLst>
          </p:cNvPr>
          <p:cNvCxnSpPr>
            <a:cxnSpLocks/>
          </p:cNvCxnSpPr>
          <p:nvPr/>
        </p:nvCxnSpPr>
        <p:spPr>
          <a:xfrm flipV="1">
            <a:off x="7162800" y="3848100"/>
            <a:ext cx="2209800" cy="8382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DAF0695-9E82-4D19-498B-2281738B0BD4}"/>
              </a:ext>
            </a:extLst>
          </p:cNvPr>
          <p:cNvGrpSpPr/>
          <p:nvPr/>
        </p:nvGrpSpPr>
        <p:grpSpPr>
          <a:xfrm>
            <a:off x="8839200" y="2552700"/>
            <a:ext cx="3024000" cy="1709935"/>
            <a:chOff x="7086600" y="1562100"/>
            <a:chExt cx="3024000" cy="1709935"/>
          </a:xfrm>
        </p:grpSpPr>
        <p:sp>
          <p:nvSpPr>
            <p:cNvPr id="14" name="Freeform 3">
              <a:extLst>
                <a:ext uri="{FF2B5EF4-FFF2-40B4-BE49-F238E27FC236}">
                  <a16:creationId xmlns:a16="http://schemas.microsoft.com/office/drawing/2014/main" id="{2FFF03BA-3ED2-8B88-84DE-6FCC3EF77B95}"/>
                </a:ext>
              </a:extLst>
            </p:cNvPr>
            <p:cNvSpPr/>
            <p:nvPr/>
          </p:nvSpPr>
          <p:spPr>
            <a:xfrm>
              <a:off x="7086600" y="1562100"/>
              <a:ext cx="3024000" cy="1709935"/>
            </a:xfrm>
            <a:custGeom>
              <a:avLst/>
              <a:gdLst/>
              <a:ahLst/>
              <a:cxnLst/>
              <a:rect l="l" t="t" r="r" b="b"/>
              <a:pathLst>
                <a:path w="3024000" h="1709935">
                  <a:moveTo>
                    <a:pt x="0" y="0"/>
                  </a:moveTo>
                  <a:lnTo>
                    <a:pt x="3024000" y="0"/>
                  </a:lnTo>
                  <a:lnTo>
                    <a:pt x="3024000" y="1709934"/>
                  </a:lnTo>
                  <a:lnTo>
                    <a:pt x="0" y="1709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BD8548C4-A602-2EDF-0C01-4F47603B5444}"/>
                </a:ext>
              </a:extLst>
            </p:cNvPr>
            <p:cNvSpPr txBox="1"/>
            <p:nvPr/>
          </p:nvSpPr>
          <p:spPr>
            <a:xfrm>
              <a:off x="7391400" y="2019300"/>
              <a:ext cx="2286000" cy="923330"/>
            </a:xfrm>
            <a:prstGeom prst="rect">
              <a:avLst/>
            </a:prstGeom>
            <a:noFill/>
          </p:spPr>
          <p:txBody>
            <a:bodyPr wrap="square" rtlCol="0">
              <a:spAutoFit/>
            </a:bodyPr>
            <a:lstStyle/>
            <a:p>
              <a:pPr algn="ctr"/>
              <a:r>
                <a:rPr lang="en-US" sz="5400" b="1" dirty="0">
                  <a:solidFill>
                    <a:srgbClr val="FF0000"/>
                  </a:solidFill>
                </a:rPr>
                <a:t>Xe </a:t>
              </a:r>
              <a:r>
                <a:rPr lang="en-US" sz="5400" b="1" dirty="0" err="1">
                  <a:solidFill>
                    <a:srgbClr val="FF0000"/>
                  </a:solidFill>
                </a:rPr>
                <a:t>máy</a:t>
              </a:r>
              <a:endParaRPr lang="en-US" sz="5400" b="1" dirty="0">
                <a:solidFill>
                  <a:srgbClr val="FF0000"/>
                </a:solidFill>
              </a:endParaRPr>
            </a:p>
          </p:txBody>
        </p:sp>
      </p:grpSp>
      <p:cxnSp>
        <p:nvCxnSpPr>
          <p:cNvPr id="18" name="Straight Connector 17">
            <a:extLst>
              <a:ext uri="{FF2B5EF4-FFF2-40B4-BE49-F238E27FC236}">
                <a16:creationId xmlns:a16="http://schemas.microsoft.com/office/drawing/2014/main" id="{0E3E1946-F746-789C-5C8D-E3129C0CBFC2}"/>
              </a:ext>
            </a:extLst>
          </p:cNvPr>
          <p:cNvCxnSpPr>
            <a:cxnSpLocks/>
          </p:cNvCxnSpPr>
          <p:nvPr/>
        </p:nvCxnSpPr>
        <p:spPr>
          <a:xfrm>
            <a:off x="7162800" y="4914900"/>
            <a:ext cx="2438400" cy="5334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92FBEB4-B17F-35B2-C7FA-BE791745C164}"/>
              </a:ext>
            </a:extLst>
          </p:cNvPr>
          <p:cNvGrpSpPr/>
          <p:nvPr/>
        </p:nvGrpSpPr>
        <p:grpSpPr>
          <a:xfrm>
            <a:off x="9220200" y="4533900"/>
            <a:ext cx="3886200" cy="2211526"/>
            <a:chOff x="7086600" y="1562100"/>
            <a:chExt cx="3024000" cy="2211526"/>
          </a:xfrm>
        </p:grpSpPr>
        <p:sp>
          <p:nvSpPr>
            <p:cNvPr id="20" name="Freeform 3">
              <a:extLst>
                <a:ext uri="{FF2B5EF4-FFF2-40B4-BE49-F238E27FC236}">
                  <a16:creationId xmlns:a16="http://schemas.microsoft.com/office/drawing/2014/main" id="{6C089EBC-AB74-5221-7C54-93DA7B655876}"/>
                </a:ext>
              </a:extLst>
            </p:cNvPr>
            <p:cNvSpPr/>
            <p:nvPr/>
          </p:nvSpPr>
          <p:spPr>
            <a:xfrm>
              <a:off x="7086600" y="1562100"/>
              <a:ext cx="3024000" cy="1709935"/>
            </a:xfrm>
            <a:custGeom>
              <a:avLst/>
              <a:gdLst/>
              <a:ahLst/>
              <a:cxnLst/>
              <a:rect l="l" t="t" r="r" b="b"/>
              <a:pathLst>
                <a:path w="3024000" h="1709935">
                  <a:moveTo>
                    <a:pt x="0" y="0"/>
                  </a:moveTo>
                  <a:lnTo>
                    <a:pt x="3024000" y="0"/>
                  </a:lnTo>
                  <a:lnTo>
                    <a:pt x="3024000" y="1709934"/>
                  </a:lnTo>
                  <a:lnTo>
                    <a:pt x="0" y="1709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id="{F237B1B8-EC05-9CD6-D790-B098F42780F3}"/>
                </a:ext>
              </a:extLst>
            </p:cNvPr>
            <p:cNvSpPr txBox="1"/>
            <p:nvPr/>
          </p:nvSpPr>
          <p:spPr>
            <a:xfrm>
              <a:off x="7391400" y="2019300"/>
              <a:ext cx="2286000" cy="1754326"/>
            </a:xfrm>
            <a:prstGeom prst="rect">
              <a:avLst/>
            </a:prstGeom>
            <a:noFill/>
          </p:spPr>
          <p:txBody>
            <a:bodyPr wrap="square" rtlCol="0">
              <a:spAutoFit/>
            </a:bodyPr>
            <a:lstStyle/>
            <a:p>
              <a:pPr algn="ctr"/>
              <a:r>
                <a:rPr lang="en-US" sz="5400" b="1" dirty="0" err="1">
                  <a:solidFill>
                    <a:srgbClr val="FF0000"/>
                  </a:solidFill>
                </a:rPr>
                <a:t>Máy</a:t>
              </a:r>
              <a:r>
                <a:rPr lang="en-US" sz="5400" b="1" dirty="0">
                  <a:solidFill>
                    <a:srgbClr val="FF0000"/>
                  </a:solidFill>
                </a:rPr>
                <a:t> </a:t>
              </a:r>
              <a:r>
                <a:rPr lang="en-US" sz="5400" b="1" dirty="0" err="1">
                  <a:solidFill>
                    <a:srgbClr val="FF0000"/>
                  </a:solidFill>
                </a:rPr>
                <a:t>tính</a:t>
              </a:r>
              <a:endParaRPr lang="en-US" sz="5400" b="1" dirty="0">
                <a:solidFill>
                  <a:srgbClr val="FF0000"/>
                </a:solidFill>
              </a:endParaRPr>
            </a:p>
          </p:txBody>
        </p:sp>
      </p:grpSp>
      <p:cxnSp>
        <p:nvCxnSpPr>
          <p:cNvPr id="27" name="Straight Connector 26">
            <a:extLst>
              <a:ext uri="{FF2B5EF4-FFF2-40B4-BE49-F238E27FC236}">
                <a16:creationId xmlns:a16="http://schemas.microsoft.com/office/drawing/2014/main" id="{D2C85C4C-A208-6B10-9887-20E19A2282C6}"/>
              </a:ext>
            </a:extLst>
          </p:cNvPr>
          <p:cNvCxnSpPr>
            <a:cxnSpLocks/>
          </p:cNvCxnSpPr>
          <p:nvPr/>
        </p:nvCxnSpPr>
        <p:spPr>
          <a:xfrm>
            <a:off x="7086600" y="5143500"/>
            <a:ext cx="2667000" cy="19812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258B218-76D1-6C6A-D884-F92E999D0C28}"/>
              </a:ext>
            </a:extLst>
          </p:cNvPr>
          <p:cNvGrpSpPr/>
          <p:nvPr/>
        </p:nvGrpSpPr>
        <p:grpSpPr>
          <a:xfrm>
            <a:off x="9372600" y="6362700"/>
            <a:ext cx="3886200" cy="1709935"/>
            <a:chOff x="7086600" y="1562100"/>
            <a:chExt cx="3024000" cy="1709935"/>
          </a:xfrm>
        </p:grpSpPr>
        <p:sp>
          <p:nvSpPr>
            <p:cNvPr id="29" name="Freeform 3">
              <a:extLst>
                <a:ext uri="{FF2B5EF4-FFF2-40B4-BE49-F238E27FC236}">
                  <a16:creationId xmlns:a16="http://schemas.microsoft.com/office/drawing/2014/main" id="{12B65897-302F-D1C9-29CD-107C43A15512}"/>
                </a:ext>
              </a:extLst>
            </p:cNvPr>
            <p:cNvSpPr/>
            <p:nvPr/>
          </p:nvSpPr>
          <p:spPr>
            <a:xfrm>
              <a:off x="7086600" y="1562100"/>
              <a:ext cx="3024000" cy="1709935"/>
            </a:xfrm>
            <a:custGeom>
              <a:avLst/>
              <a:gdLst/>
              <a:ahLst/>
              <a:cxnLst/>
              <a:rect l="l" t="t" r="r" b="b"/>
              <a:pathLst>
                <a:path w="3024000" h="1709935">
                  <a:moveTo>
                    <a:pt x="0" y="0"/>
                  </a:moveTo>
                  <a:lnTo>
                    <a:pt x="3024000" y="0"/>
                  </a:lnTo>
                  <a:lnTo>
                    <a:pt x="3024000" y="1709934"/>
                  </a:lnTo>
                  <a:lnTo>
                    <a:pt x="0" y="1709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TextBox 29">
              <a:extLst>
                <a:ext uri="{FF2B5EF4-FFF2-40B4-BE49-F238E27FC236}">
                  <a16:creationId xmlns:a16="http://schemas.microsoft.com/office/drawing/2014/main" id="{95EAA24C-3F55-241C-A166-0F6CBB42BFA1}"/>
                </a:ext>
              </a:extLst>
            </p:cNvPr>
            <p:cNvSpPr txBox="1"/>
            <p:nvPr/>
          </p:nvSpPr>
          <p:spPr>
            <a:xfrm>
              <a:off x="7391400" y="2019300"/>
              <a:ext cx="2286000" cy="923330"/>
            </a:xfrm>
            <a:prstGeom prst="rect">
              <a:avLst/>
            </a:prstGeom>
            <a:noFill/>
          </p:spPr>
          <p:txBody>
            <a:bodyPr wrap="square" rtlCol="0">
              <a:spAutoFit/>
            </a:bodyPr>
            <a:lstStyle/>
            <a:p>
              <a:pPr algn="ctr"/>
              <a:r>
                <a:rPr lang="en-US" sz="5400" b="1" dirty="0" err="1">
                  <a:solidFill>
                    <a:srgbClr val="FF0000"/>
                  </a:solidFill>
                </a:rPr>
                <a:t>Tủ</a:t>
              </a:r>
              <a:r>
                <a:rPr lang="en-US" sz="5400" b="1" dirty="0">
                  <a:solidFill>
                    <a:srgbClr val="FF0000"/>
                  </a:solidFill>
                </a:rPr>
                <a:t> </a:t>
              </a:r>
              <a:r>
                <a:rPr lang="en-US" sz="5400" b="1" dirty="0" err="1">
                  <a:solidFill>
                    <a:srgbClr val="FF0000"/>
                  </a:solidFill>
                </a:rPr>
                <a:t>lạnh</a:t>
              </a:r>
              <a:endParaRPr lang="en-US" sz="5400" b="1" dirty="0">
                <a:solidFill>
                  <a:srgbClr val="FF0000"/>
                </a:solidFill>
              </a:endParaRPr>
            </a:p>
          </p:txBody>
        </p:sp>
      </p:grpSp>
      <p:cxnSp>
        <p:nvCxnSpPr>
          <p:cNvPr id="32" name="Straight Connector 31">
            <a:extLst>
              <a:ext uri="{FF2B5EF4-FFF2-40B4-BE49-F238E27FC236}">
                <a16:creationId xmlns:a16="http://schemas.microsoft.com/office/drawing/2014/main" id="{3BFABD3B-D381-A9B6-5AA8-493447668D41}"/>
              </a:ext>
            </a:extLst>
          </p:cNvPr>
          <p:cNvCxnSpPr>
            <a:cxnSpLocks/>
            <a:endCxn id="35" idx="1"/>
          </p:cNvCxnSpPr>
          <p:nvPr/>
        </p:nvCxnSpPr>
        <p:spPr>
          <a:xfrm>
            <a:off x="7086600" y="5448300"/>
            <a:ext cx="2906304" cy="3509665"/>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3C1D375-DA17-792C-22A9-376DAC4861FD}"/>
              </a:ext>
            </a:extLst>
          </p:cNvPr>
          <p:cNvGrpSpPr/>
          <p:nvPr/>
        </p:nvGrpSpPr>
        <p:grpSpPr>
          <a:xfrm>
            <a:off x="9601200" y="8039100"/>
            <a:ext cx="3886200" cy="1709935"/>
            <a:chOff x="7086600" y="1562100"/>
            <a:chExt cx="3024000" cy="1709935"/>
          </a:xfrm>
        </p:grpSpPr>
        <p:sp>
          <p:nvSpPr>
            <p:cNvPr id="34" name="Freeform 3">
              <a:extLst>
                <a:ext uri="{FF2B5EF4-FFF2-40B4-BE49-F238E27FC236}">
                  <a16:creationId xmlns:a16="http://schemas.microsoft.com/office/drawing/2014/main" id="{43EC48A0-3933-AE52-D3E8-A4C12038DA1D}"/>
                </a:ext>
              </a:extLst>
            </p:cNvPr>
            <p:cNvSpPr/>
            <p:nvPr/>
          </p:nvSpPr>
          <p:spPr>
            <a:xfrm>
              <a:off x="7086600" y="1562100"/>
              <a:ext cx="3024000" cy="1709935"/>
            </a:xfrm>
            <a:custGeom>
              <a:avLst/>
              <a:gdLst/>
              <a:ahLst/>
              <a:cxnLst/>
              <a:rect l="l" t="t" r="r" b="b"/>
              <a:pathLst>
                <a:path w="3024000" h="1709935">
                  <a:moveTo>
                    <a:pt x="0" y="0"/>
                  </a:moveTo>
                  <a:lnTo>
                    <a:pt x="3024000" y="0"/>
                  </a:lnTo>
                  <a:lnTo>
                    <a:pt x="3024000" y="1709934"/>
                  </a:lnTo>
                  <a:lnTo>
                    <a:pt x="0" y="1709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TextBox 34">
              <a:extLst>
                <a:ext uri="{FF2B5EF4-FFF2-40B4-BE49-F238E27FC236}">
                  <a16:creationId xmlns:a16="http://schemas.microsoft.com/office/drawing/2014/main" id="{2013DD4B-A6C2-2442-42A2-AA8E7847BC8F}"/>
                </a:ext>
              </a:extLst>
            </p:cNvPr>
            <p:cNvSpPr txBox="1"/>
            <p:nvPr/>
          </p:nvSpPr>
          <p:spPr>
            <a:xfrm>
              <a:off x="7391400" y="2019300"/>
              <a:ext cx="2286000" cy="923330"/>
            </a:xfrm>
            <a:prstGeom prst="rect">
              <a:avLst/>
            </a:prstGeom>
            <a:noFill/>
          </p:spPr>
          <p:txBody>
            <a:bodyPr wrap="square" rtlCol="0">
              <a:spAutoFit/>
            </a:bodyPr>
            <a:lstStyle/>
            <a:p>
              <a:pPr algn="ctr"/>
              <a:r>
                <a:rPr lang="en-US" sz="5400" b="1" dirty="0">
                  <a:solidFill>
                    <a:srgbClr val="FF0000"/>
                  </a:solidFill>
                </a:rPr>
                <a:t>Ti vi</a:t>
              </a:r>
            </a:p>
          </p:txBody>
        </p:sp>
      </p:grpSp>
      <p:sp>
        <p:nvSpPr>
          <p:cNvPr id="4" name="Freeform 3">
            <a:extLst>
              <a:ext uri="{FF2B5EF4-FFF2-40B4-BE49-F238E27FC236}">
                <a16:creationId xmlns:a16="http://schemas.microsoft.com/office/drawing/2014/main" id="{D8B7A44C-67DD-336E-EE8E-78842B255B6B}"/>
              </a:ext>
            </a:extLst>
          </p:cNvPr>
          <p:cNvSpPr/>
          <p:nvPr/>
        </p:nvSpPr>
        <p:spPr>
          <a:xfrm>
            <a:off x="10668000" y="800100"/>
            <a:ext cx="2472873" cy="1320735"/>
          </a:xfrm>
          <a:custGeom>
            <a:avLst/>
            <a:gdLst/>
            <a:ahLst/>
            <a:cxnLst/>
            <a:rect l="l" t="t" r="r" b="b"/>
            <a:pathLst>
              <a:path w="7315200" h="3218688">
                <a:moveTo>
                  <a:pt x="0" y="0"/>
                </a:moveTo>
                <a:lnTo>
                  <a:pt x="7315200" y="0"/>
                </a:lnTo>
                <a:lnTo>
                  <a:pt x="7315200" y="3218688"/>
                </a:lnTo>
                <a:lnTo>
                  <a:pt x="0" y="32186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2">
            <a:extLst>
              <a:ext uri="{FF2B5EF4-FFF2-40B4-BE49-F238E27FC236}">
                <a16:creationId xmlns:a16="http://schemas.microsoft.com/office/drawing/2014/main" id="{968E4BBA-16E3-DAE1-6AAB-990D46EE0321}"/>
              </a:ext>
            </a:extLst>
          </p:cNvPr>
          <p:cNvSpPr/>
          <p:nvPr/>
        </p:nvSpPr>
        <p:spPr>
          <a:xfrm>
            <a:off x="11963400" y="2324100"/>
            <a:ext cx="2002277" cy="1759647"/>
          </a:xfrm>
          <a:custGeom>
            <a:avLst/>
            <a:gdLst/>
            <a:ahLst/>
            <a:cxnLst/>
            <a:rect l="l" t="t" r="r" b="b"/>
            <a:pathLst>
              <a:path w="4850210" h="4274247">
                <a:moveTo>
                  <a:pt x="0" y="0"/>
                </a:moveTo>
                <a:lnTo>
                  <a:pt x="4850210" y="0"/>
                </a:lnTo>
                <a:lnTo>
                  <a:pt x="4850210" y="4274247"/>
                </a:lnTo>
                <a:lnTo>
                  <a:pt x="0" y="4274247"/>
                </a:lnTo>
                <a:lnTo>
                  <a:pt x="0" y="0"/>
                </a:lnTo>
                <a:close/>
              </a:path>
            </a:pathLst>
          </a:custGeom>
          <a:blipFill>
            <a:blip r:embed="rId8"/>
            <a:stretch>
              <a:fillRect/>
            </a:stretch>
          </a:blipFill>
        </p:spPr>
        <p:txBody>
          <a:bodyPr/>
          <a:lstStyle/>
          <a:p>
            <a:endParaRPr lang="en-US"/>
          </a:p>
        </p:txBody>
      </p:sp>
      <p:sp>
        <p:nvSpPr>
          <p:cNvPr id="6" name="Freeform 7">
            <a:extLst>
              <a:ext uri="{FF2B5EF4-FFF2-40B4-BE49-F238E27FC236}">
                <a16:creationId xmlns:a16="http://schemas.microsoft.com/office/drawing/2014/main" id="{0BE241E9-6B5B-D95B-1BB2-3EF0A9FE64AF}"/>
              </a:ext>
            </a:extLst>
          </p:cNvPr>
          <p:cNvSpPr/>
          <p:nvPr/>
        </p:nvSpPr>
        <p:spPr>
          <a:xfrm>
            <a:off x="13258800" y="4457700"/>
            <a:ext cx="1876698" cy="1669353"/>
          </a:xfrm>
          <a:custGeom>
            <a:avLst/>
            <a:gdLst/>
            <a:ahLst/>
            <a:cxnLst/>
            <a:rect l="l" t="t" r="r" b="b"/>
            <a:pathLst>
              <a:path w="3975926" h="4114800">
                <a:moveTo>
                  <a:pt x="0" y="0"/>
                </a:moveTo>
                <a:lnTo>
                  <a:pt x="3975925" y="0"/>
                </a:lnTo>
                <a:lnTo>
                  <a:pt x="397592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5">
            <a:extLst>
              <a:ext uri="{FF2B5EF4-FFF2-40B4-BE49-F238E27FC236}">
                <a16:creationId xmlns:a16="http://schemas.microsoft.com/office/drawing/2014/main" id="{BF84D7D5-46EA-ECF8-FF4E-A27640ECC952}"/>
              </a:ext>
            </a:extLst>
          </p:cNvPr>
          <p:cNvSpPr/>
          <p:nvPr/>
        </p:nvSpPr>
        <p:spPr>
          <a:xfrm>
            <a:off x="13258800" y="6362700"/>
            <a:ext cx="943436" cy="1827937"/>
          </a:xfrm>
          <a:custGeom>
            <a:avLst/>
            <a:gdLst/>
            <a:ahLst/>
            <a:cxnLst/>
            <a:rect l="l" t="t" r="r" b="b"/>
            <a:pathLst>
              <a:path w="1892808" h="4114800">
                <a:moveTo>
                  <a:pt x="0" y="0"/>
                </a:moveTo>
                <a:lnTo>
                  <a:pt x="1892808" y="0"/>
                </a:lnTo>
                <a:lnTo>
                  <a:pt x="189280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6">
            <a:extLst>
              <a:ext uri="{FF2B5EF4-FFF2-40B4-BE49-F238E27FC236}">
                <a16:creationId xmlns:a16="http://schemas.microsoft.com/office/drawing/2014/main" id="{DF52E7CA-48E3-0FE8-8918-88FB2943593C}"/>
              </a:ext>
            </a:extLst>
          </p:cNvPr>
          <p:cNvSpPr/>
          <p:nvPr/>
        </p:nvSpPr>
        <p:spPr>
          <a:xfrm>
            <a:off x="13487400" y="8039100"/>
            <a:ext cx="1897015" cy="1935216"/>
          </a:xfrm>
          <a:custGeom>
            <a:avLst/>
            <a:gdLst/>
            <a:ahLst/>
            <a:cxnLst/>
            <a:rect l="l" t="t" r="r" b="b"/>
            <a:pathLst>
              <a:path w="4314338" h="4114800">
                <a:moveTo>
                  <a:pt x="0" y="0"/>
                </a:moveTo>
                <a:lnTo>
                  <a:pt x="4314338" y="0"/>
                </a:lnTo>
                <a:lnTo>
                  <a:pt x="431433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extLst>
      <p:ext uri="{BB962C8B-B14F-4D97-AF65-F5344CB8AC3E}">
        <p14:creationId xmlns:p14="http://schemas.microsoft.com/office/powerpoint/2010/main" val="125475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par>
                                <p:cTn id="33" presetID="2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par>
                                <p:cTn id="41" presetID="2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par>
                                <p:cTn id="44" presetID="22" presetClass="entr" presetSubtype="4"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par>
                                <p:cTn id="52" presetID="22" presetClass="entr" presetSubtype="4"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Rectangle: Rounded Corners 22">
            <a:extLst>
              <a:ext uri="{FF2B5EF4-FFF2-40B4-BE49-F238E27FC236}">
                <a16:creationId xmlns:a16="http://schemas.microsoft.com/office/drawing/2014/main" id="{808B40E6-D834-FB92-6E20-A767AD773834}"/>
              </a:ext>
            </a:extLst>
          </p:cNvPr>
          <p:cNvSpPr/>
          <p:nvPr/>
        </p:nvSpPr>
        <p:spPr>
          <a:xfrm>
            <a:off x="228600" y="342900"/>
            <a:ext cx="17373600" cy="952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13AD9783-834D-C963-0616-2C076D8C52EB}"/>
              </a:ext>
            </a:extLst>
          </p:cNvPr>
          <p:cNvCxnSpPr>
            <a:cxnSpLocks/>
          </p:cNvCxnSpPr>
          <p:nvPr/>
        </p:nvCxnSpPr>
        <p:spPr>
          <a:xfrm flipV="1">
            <a:off x="7010400" y="3390900"/>
            <a:ext cx="1676400" cy="19812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FC86264-C5E3-8DB4-6982-578EE6E11FB4}"/>
              </a:ext>
            </a:extLst>
          </p:cNvPr>
          <p:cNvGrpSpPr/>
          <p:nvPr/>
        </p:nvGrpSpPr>
        <p:grpSpPr>
          <a:xfrm>
            <a:off x="7391400" y="1866900"/>
            <a:ext cx="4648200" cy="2396192"/>
            <a:chOff x="7086600" y="1562100"/>
            <a:chExt cx="3024000" cy="2396192"/>
          </a:xfrm>
        </p:grpSpPr>
        <p:sp>
          <p:nvSpPr>
            <p:cNvPr id="8" name="Freeform 3">
              <a:extLst>
                <a:ext uri="{FF2B5EF4-FFF2-40B4-BE49-F238E27FC236}">
                  <a16:creationId xmlns:a16="http://schemas.microsoft.com/office/drawing/2014/main" id="{460611E0-E3C0-7D29-FCA8-8846EE4C6B84}"/>
                </a:ext>
              </a:extLst>
            </p:cNvPr>
            <p:cNvSpPr/>
            <p:nvPr/>
          </p:nvSpPr>
          <p:spPr>
            <a:xfrm>
              <a:off x="7086600" y="1562100"/>
              <a:ext cx="3024000" cy="1709935"/>
            </a:xfrm>
            <a:custGeom>
              <a:avLst/>
              <a:gdLst/>
              <a:ahLst/>
              <a:cxnLst/>
              <a:rect l="l" t="t" r="r" b="b"/>
              <a:pathLst>
                <a:path w="3024000" h="1709935">
                  <a:moveTo>
                    <a:pt x="0" y="0"/>
                  </a:moveTo>
                  <a:lnTo>
                    <a:pt x="3024000" y="0"/>
                  </a:lnTo>
                  <a:lnTo>
                    <a:pt x="3024000" y="1709934"/>
                  </a:lnTo>
                  <a:lnTo>
                    <a:pt x="0" y="1709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10CD0877-82A6-941E-FD1A-299E56C26EDE}"/>
                </a:ext>
              </a:extLst>
            </p:cNvPr>
            <p:cNvSpPr txBox="1"/>
            <p:nvPr/>
          </p:nvSpPr>
          <p:spPr>
            <a:xfrm>
              <a:off x="7620000" y="2019300"/>
              <a:ext cx="19812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Calibri"/>
                  <a:ea typeface="+mn-ea"/>
                  <a:cs typeface="+mn-cs"/>
                </a:rPr>
                <a:t>Máy</a:t>
              </a:r>
              <a:r>
                <a:rPr kumimoji="0" lang="en-US" sz="6000" b="1" i="0" u="none" strike="noStrike" kern="1200" cap="none" spc="0" normalizeH="0" baseline="0" noProof="0" dirty="0">
                  <a:ln>
                    <a:noFill/>
                  </a:ln>
                  <a:solidFill>
                    <a:srgbClr val="FF0000"/>
                  </a:solidFill>
                  <a:effectLst/>
                  <a:uLnTx/>
                  <a:uFillTx/>
                  <a:latin typeface="Calibri"/>
                  <a:ea typeface="+mn-ea"/>
                  <a:cs typeface="+mn-cs"/>
                </a:rPr>
                <a:t>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cày</a:t>
              </a:r>
              <a:endParaRPr kumimoji="0" lang="en-US" sz="6000" b="1" i="0" u="none" strike="noStrike" kern="1200" cap="none" spc="0" normalizeH="0" baseline="0" noProof="0" dirty="0">
                <a:ln>
                  <a:noFill/>
                </a:ln>
                <a:solidFill>
                  <a:srgbClr val="FF0000"/>
                </a:solidFill>
                <a:effectLst/>
                <a:uLnTx/>
                <a:uFillTx/>
                <a:latin typeface="Calibri"/>
                <a:ea typeface="+mn-ea"/>
                <a:cs typeface="+mn-cs"/>
              </a:endParaRPr>
            </a:p>
          </p:txBody>
        </p:sp>
      </p:grpSp>
      <p:cxnSp>
        <p:nvCxnSpPr>
          <p:cNvPr id="12" name="Straight Connector 11">
            <a:extLst>
              <a:ext uri="{FF2B5EF4-FFF2-40B4-BE49-F238E27FC236}">
                <a16:creationId xmlns:a16="http://schemas.microsoft.com/office/drawing/2014/main" id="{C4AFA616-3BE6-A750-4A2A-DFA0A9F23D2D}"/>
              </a:ext>
            </a:extLst>
          </p:cNvPr>
          <p:cNvCxnSpPr>
            <a:cxnSpLocks/>
          </p:cNvCxnSpPr>
          <p:nvPr/>
        </p:nvCxnSpPr>
        <p:spPr>
          <a:xfrm flipV="1">
            <a:off x="7010400" y="5067300"/>
            <a:ext cx="2362200" cy="5334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DAF0695-9E82-4D19-498B-2281738B0BD4}"/>
              </a:ext>
            </a:extLst>
          </p:cNvPr>
          <p:cNvGrpSpPr/>
          <p:nvPr/>
        </p:nvGrpSpPr>
        <p:grpSpPr>
          <a:xfrm>
            <a:off x="8839200" y="3771900"/>
            <a:ext cx="4267200" cy="1709935"/>
            <a:chOff x="7086600" y="1562100"/>
            <a:chExt cx="3024000" cy="1709935"/>
          </a:xfrm>
        </p:grpSpPr>
        <p:sp>
          <p:nvSpPr>
            <p:cNvPr id="14" name="Freeform 3">
              <a:extLst>
                <a:ext uri="{FF2B5EF4-FFF2-40B4-BE49-F238E27FC236}">
                  <a16:creationId xmlns:a16="http://schemas.microsoft.com/office/drawing/2014/main" id="{2FFF03BA-3ED2-8B88-84DE-6FCC3EF77B95}"/>
                </a:ext>
              </a:extLst>
            </p:cNvPr>
            <p:cNvSpPr/>
            <p:nvPr/>
          </p:nvSpPr>
          <p:spPr>
            <a:xfrm>
              <a:off x="7086600" y="1562100"/>
              <a:ext cx="3024000" cy="1709935"/>
            </a:xfrm>
            <a:custGeom>
              <a:avLst/>
              <a:gdLst/>
              <a:ahLst/>
              <a:cxnLst/>
              <a:rect l="l" t="t" r="r" b="b"/>
              <a:pathLst>
                <a:path w="3024000" h="1709935">
                  <a:moveTo>
                    <a:pt x="0" y="0"/>
                  </a:moveTo>
                  <a:lnTo>
                    <a:pt x="3024000" y="0"/>
                  </a:lnTo>
                  <a:lnTo>
                    <a:pt x="3024000" y="1709934"/>
                  </a:lnTo>
                  <a:lnTo>
                    <a:pt x="0" y="1709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BD8548C4-A602-2EDF-0C01-4F47603B5444}"/>
                </a:ext>
              </a:extLst>
            </p:cNvPr>
            <p:cNvSpPr txBox="1"/>
            <p:nvPr/>
          </p:nvSpPr>
          <p:spPr>
            <a:xfrm>
              <a:off x="7391400" y="2019300"/>
              <a:ext cx="2286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libri"/>
                  <a:ea typeface="+mn-ea"/>
                  <a:cs typeface="+mn-cs"/>
                </a:rPr>
                <a:t>Máy</a:t>
              </a:r>
              <a:r>
                <a:rPr kumimoji="0" lang="en-US" sz="5400" b="1" i="0" u="none" strike="noStrike" kern="1200" cap="none" spc="0" normalizeH="0" baseline="0" noProof="0" dirty="0">
                  <a:ln>
                    <a:noFill/>
                  </a:ln>
                  <a:solidFill>
                    <a:srgbClr val="FF0000"/>
                  </a:solidFill>
                  <a:effectLst/>
                  <a:uLnTx/>
                  <a:uFillTx/>
                  <a:latin typeface="Calibri"/>
                  <a:ea typeface="+mn-ea"/>
                  <a:cs typeface="+mn-cs"/>
                </a:rPr>
                <a:t> </a:t>
              </a:r>
              <a:r>
                <a:rPr kumimoji="0" lang="en-US" sz="5400" b="1" i="0" u="none" strike="noStrike" kern="1200" cap="none" spc="0" normalizeH="0" baseline="0" noProof="0" dirty="0" err="1">
                  <a:ln>
                    <a:noFill/>
                  </a:ln>
                  <a:solidFill>
                    <a:srgbClr val="FF0000"/>
                  </a:solidFill>
                  <a:effectLst/>
                  <a:uLnTx/>
                  <a:uFillTx/>
                  <a:latin typeface="Calibri"/>
                  <a:ea typeface="+mn-ea"/>
                  <a:cs typeface="+mn-cs"/>
                </a:rPr>
                <a:t>gặt</a:t>
              </a:r>
              <a:endParaRPr kumimoji="0" lang="en-US" sz="5400" b="1" i="0" u="none" strike="noStrike" kern="1200" cap="none" spc="0" normalizeH="0" baseline="0" noProof="0" dirty="0">
                <a:ln>
                  <a:noFill/>
                </a:ln>
                <a:solidFill>
                  <a:srgbClr val="FF0000"/>
                </a:solidFill>
                <a:effectLst/>
                <a:uLnTx/>
                <a:uFillTx/>
                <a:latin typeface="Calibri"/>
                <a:ea typeface="+mn-ea"/>
                <a:cs typeface="+mn-cs"/>
              </a:endParaRPr>
            </a:p>
          </p:txBody>
        </p:sp>
      </p:grpSp>
      <p:cxnSp>
        <p:nvCxnSpPr>
          <p:cNvPr id="18" name="Straight Connector 17">
            <a:extLst>
              <a:ext uri="{FF2B5EF4-FFF2-40B4-BE49-F238E27FC236}">
                <a16:creationId xmlns:a16="http://schemas.microsoft.com/office/drawing/2014/main" id="{0E3E1946-F746-789C-5C8D-E3129C0CBFC2}"/>
              </a:ext>
            </a:extLst>
          </p:cNvPr>
          <p:cNvCxnSpPr>
            <a:cxnSpLocks/>
          </p:cNvCxnSpPr>
          <p:nvPr/>
        </p:nvCxnSpPr>
        <p:spPr>
          <a:xfrm>
            <a:off x="7010400" y="5905500"/>
            <a:ext cx="2590800" cy="7620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92FBEB4-B17F-35B2-C7FA-BE791745C164}"/>
              </a:ext>
            </a:extLst>
          </p:cNvPr>
          <p:cNvGrpSpPr/>
          <p:nvPr/>
        </p:nvGrpSpPr>
        <p:grpSpPr>
          <a:xfrm>
            <a:off x="9220200" y="5753100"/>
            <a:ext cx="5486400" cy="2211526"/>
            <a:chOff x="7086600" y="1562100"/>
            <a:chExt cx="3024000" cy="2211526"/>
          </a:xfrm>
        </p:grpSpPr>
        <p:sp>
          <p:nvSpPr>
            <p:cNvPr id="20" name="Freeform 3">
              <a:extLst>
                <a:ext uri="{FF2B5EF4-FFF2-40B4-BE49-F238E27FC236}">
                  <a16:creationId xmlns:a16="http://schemas.microsoft.com/office/drawing/2014/main" id="{6C089EBC-AB74-5221-7C54-93DA7B655876}"/>
                </a:ext>
              </a:extLst>
            </p:cNvPr>
            <p:cNvSpPr/>
            <p:nvPr/>
          </p:nvSpPr>
          <p:spPr>
            <a:xfrm>
              <a:off x="7086600" y="1562100"/>
              <a:ext cx="3024000" cy="1709935"/>
            </a:xfrm>
            <a:custGeom>
              <a:avLst/>
              <a:gdLst/>
              <a:ahLst/>
              <a:cxnLst/>
              <a:rect l="l" t="t" r="r" b="b"/>
              <a:pathLst>
                <a:path w="3024000" h="1709935">
                  <a:moveTo>
                    <a:pt x="0" y="0"/>
                  </a:moveTo>
                  <a:lnTo>
                    <a:pt x="3024000" y="0"/>
                  </a:lnTo>
                  <a:lnTo>
                    <a:pt x="3024000" y="1709934"/>
                  </a:lnTo>
                  <a:lnTo>
                    <a:pt x="0" y="1709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id="{F237B1B8-EC05-9CD6-D790-B098F42780F3}"/>
                </a:ext>
              </a:extLst>
            </p:cNvPr>
            <p:cNvSpPr txBox="1"/>
            <p:nvPr/>
          </p:nvSpPr>
          <p:spPr>
            <a:xfrm>
              <a:off x="7391400" y="2019300"/>
              <a:ext cx="22860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libri"/>
                  <a:ea typeface="+mn-ea"/>
                  <a:cs typeface="+mn-cs"/>
                </a:rPr>
                <a:t>Máy</a:t>
              </a:r>
              <a:r>
                <a:rPr kumimoji="0" lang="en-US" sz="5400" b="1" i="0" u="none" strike="noStrike" kern="1200" cap="none" spc="0" normalizeH="0" baseline="0" noProof="0" dirty="0">
                  <a:ln>
                    <a:noFill/>
                  </a:ln>
                  <a:solidFill>
                    <a:srgbClr val="FF0000"/>
                  </a:solidFill>
                  <a:effectLst/>
                  <a:uLnTx/>
                  <a:uFillTx/>
                  <a:latin typeface="Calibri"/>
                  <a:ea typeface="+mn-ea"/>
                  <a:cs typeface="+mn-cs"/>
                </a:rPr>
                <a:t> </a:t>
              </a:r>
              <a:r>
                <a:rPr kumimoji="0" lang="en-US" sz="5400" b="1" i="0" u="none" strike="noStrike" kern="1200" cap="none" spc="0" normalizeH="0" baseline="0" noProof="0" dirty="0" err="1">
                  <a:ln>
                    <a:noFill/>
                  </a:ln>
                  <a:solidFill>
                    <a:srgbClr val="FF0000"/>
                  </a:solidFill>
                  <a:effectLst/>
                  <a:uLnTx/>
                  <a:uFillTx/>
                  <a:latin typeface="Calibri"/>
                  <a:ea typeface="+mn-ea"/>
                  <a:cs typeface="+mn-cs"/>
                </a:rPr>
                <a:t>tuốt</a:t>
              </a:r>
              <a:r>
                <a:rPr kumimoji="0" lang="en-US" sz="5400" b="1" i="0" u="none" strike="noStrike" kern="1200" cap="none" spc="0" normalizeH="0" baseline="0" noProof="0" dirty="0">
                  <a:ln>
                    <a:noFill/>
                  </a:ln>
                  <a:solidFill>
                    <a:srgbClr val="FF0000"/>
                  </a:solidFill>
                  <a:effectLst/>
                  <a:uLnTx/>
                  <a:uFillTx/>
                  <a:latin typeface="Calibri"/>
                  <a:ea typeface="+mn-ea"/>
                  <a:cs typeface="+mn-cs"/>
                </a:rPr>
                <a:t> </a:t>
              </a:r>
              <a:r>
                <a:rPr kumimoji="0" lang="en-US" sz="5400" b="1" i="0" u="none" strike="noStrike" kern="1200" cap="none" spc="0" normalizeH="0" baseline="0" noProof="0" dirty="0" err="1">
                  <a:ln>
                    <a:noFill/>
                  </a:ln>
                  <a:solidFill>
                    <a:srgbClr val="FF0000"/>
                  </a:solidFill>
                  <a:effectLst/>
                  <a:uLnTx/>
                  <a:uFillTx/>
                  <a:latin typeface="Calibri"/>
                  <a:ea typeface="+mn-ea"/>
                  <a:cs typeface="+mn-cs"/>
                </a:rPr>
                <a:t>lúa</a:t>
              </a:r>
              <a:endParaRPr kumimoji="0" lang="en-US" sz="5400" b="1" i="0" u="none" strike="noStrike" kern="1200" cap="none" spc="0" normalizeH="0" baseline="0" noProof="0" dirty="0">
                <a:ln>
                  <a:noFill/>
                </a:ln>
                <a:solidFill>
                  <a:srgbClr val="FF0000"/>
                </a:solidFill>
                <a:effectLst/>
                <a:uLnTx/>
                <a:uFillTx/>
                <a:latin typeface="Calibri"/>
                <a:ea typeface="+mn-ea"/>
                <a:cs typeface="+mn-cs"/>
              </a:endParaRPr>
            </a:p>
          </p:txBody>
        </p:sp>
      </p:grpSp>
      <p:sp>
        <p:nvSpPr>
          <p:cNvPr id="4" name="Rectangle: Rounded Corners 3">
            <a:extLst>
              <a:ext uri="{FF2B5EF4-FFF2-40B4-BE49-F238E27FC236}">
                <a16:creationId xmlns:a16="http://schemas.microsoft.com/office/drawing/2014/main" id="{16D4448F-B2D7-6909-7885-0BEAD1802D33}"/>
              </a:ext>
            </a:extLst>
          </p:cNvPr>
          <p:cNvSpPr/>
          <p:nvPr/>
        </p:nvSpPr>
        <p:spPr>
          <a:xfrm>
            <a:off x="1676400" y="4686300"/>
            <a:ext cx="5334000" cy="1905000"/>
          </a:xfrm>
          <a:prstGeom prst="roundRect">
            <a:avLst/>
          </a:prstGeom>
          <a:solidFill>
            <a:schemeClr val="accent5">
              <a:lumMod val="20000"/>
              <a:lumOff val="80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dirty="0">
                <a:solidFill>
                  <a:srgbClr val="002060"/>
                </a:solidFill>
                <a:latin typeface="Calibri" panose="020F0502020204030204" pitchFamily="34" charset="0"/>
                <a:cs typeface="Calibri" panose="020F0502020204030204" pitchFamily="34" charset="0"/>
              </a:rPr>
              <a:t>Giúp tăng năng suất lao động</a:t>
            </a:r>
            <a:endParaRPr lang="en-US" sz="4800" b="1" dirty="0">
              <a:solidFill>
                <a:srgbClr val="002060"/>
              </a:solidFill>
              <a:latin typeface="Calibri" panose="020F0502020204030204" pitchFamily="34" charset="0"/>
              <a:cs typeface="Calibri" panose="020F0502020204030204" pitchFamily="34" charset="0"/>
            </a:endParaRPr>
          </a:p>
        </p:txBody>
      </p:sp>
      <p:sp>
        <p:nvSpPr>
          <p:cNvPr id="3" name="Freeform 8">
            <a:extLst>
              <a:ext uri="{FF2B5EF4-FFF2-40B4-BE49-F238E27FC236}">
                <a16:creationId xmlns:a16="http://schemas.microsoft.com/office/drawing/2014/main" id="{462A9572-1D02-CD8D-3C9B-B3B5361ED9B6}"/>
              </a:ext>
            </a:extLst>
          </p:cNvPr>
          <p:cNvSpPr/>
          <p:nvPr/>
        </p:nvSpPr>
        <p:spPr>
          <a:xfrm>
            <a:off x="12115800" y="1562100"/>
            <a:ext cx="2069789" cy="1828800"/>
          </a:xfrm>
          <a:custGeom>
            <a:avLst/>
            <a:gdLst/>
            <a:ahLst/>
            <a:cxnLst/>
            <a:rect l="l" t="t" r="r" b="b"/>
            <a:pathLst>
              <a:path w="4147633" h="3826191">
                <a:moveTo>
                  <a:pt x="0" y="0"/>
                </a:moveTo>
                <a:lnTo>
                  <a:pt x="4147633" y="0"/>
                </a:lnTo>
                <a:lnTo>
                  <a:pt x="4147633" y="3826191"/>
                </a:lnTo>
                <a:lnTo>
                  <a:pt x="0" y="38261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9">
            <a:extLst>
              <a:ext uri="{FF2B5EF4-FFF2-40B4-BE49-F238E27FC236}">
                <a16:creationId xmlns:a16="http://schemas.microsoft.com/office/drawing/2014/main" id="{D40ED5BE-FB99-983B-1B39-C83778B89925}"/>
              </a:ext>
            </a:extLst>
          </p:cNvPr>
          <p:cNvSpPr/>
          <p:nvPr/>
        </p:nvSpPr>
        <p:spPr>
          <a:xfrm>
            <a:off x="13182600" y="3467100"/>
            <a:ext cx="2057400" cy="20574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6" name="Picture 2" descr="Máy Tuốt Lúa | Đập Lúa 1200 | Công Ty Bình Quân">
            <a:extLst>
              <a:ext uri="{FF2B5EF4-FFF2-40B4-BE49-F238E27FC236}">
                <a16:creationId xmlns:a16="http://schemas.microsoft.com/office/drawing/2014/main" id="{61E85EB2-B36F-911F-EC09-392246724B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49400" y="5600700"/>
            <a:ext cx="2740114"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73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2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par>
                                <p:cTn id="37" presetID="2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par>
                                <p:cTn id="40" presetID="22" presetClass="entr" presetSubtype="4"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Rectangle: Rounded Corners 22">
            <a:extLst>
              <a:ext uri="{FF2B5EF4-FFF2-40B4-BE49-F238E27FC236}">
                <a16:creationId xmlns:a16="http://schemas.microsoft.com/office/drawing/2014/main" id="{808B40E6-D834-FB92-6E20-A767AD773834}"/>
              </a:ext>
            </a:extLst>
          </p:cNvPr>
          <p:cNvSpPr/>
          <p:nvPr/>
        </p:nvSpPr>
        <p:spPr>
          <a:xfrm>
            <a:off x="228600" y="342900"/>
            <a:ext cx="17373600" cy="952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13AD9783-834D-C963-0616-2C076D8C52EB}"/>
              </a:ext>
            </a:extLst>
          </p:cNvPr>
          <p:cNvCxnSpPr>
            <a:cxnSpLocks/>
          </p:cNvCxnSpPr>
          <p:nvPr/>
        </p:nvCxnSpPr>
        <p:spPr>
          <a:xfrm flipV="1">
            <a:off x="7010400" y="3390900"/>
            <a:ext cx="1676400" cy="19812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FC86264-C5E3-8DB4-6982-578EE6E11FB4}"/>
              </a:ext>
            </a:extLst>
          </p:cNvPr>
          <p:cNvGrpSpPr/>
          <p:nvPr/>
        </p:nvGrpSpPr>
        <p:grpSpPr>
          <a:xfrm>
            <a:off x="7391400" y="1866900"/>
            <a:ext cx="4648200" cy="1709935"/>
            <a:chOff x="7086600" y="1562100"/>
            <a:chExt cx="3024000" cy="1709935"/>
          </a:xfrm>
        </p:grpSpPr>
        <p:sp>
          <p:nvSpPr>
            <p:cNvPr id="8" name="Freeform 3">
              <a:extLst>
                <a:ext uri="{FF2B5EF4-FFF2-40B4-BE49-F238E27FC236}">
                  <a16:creationId xmlns:a16="http://schemas.microsoft.com/office/drawing/2014/main" id="{460611E0-E3C0-7D29-FCA8-8846EE4C6B84}"/>
                </a:ext>
              </a:extLst>
            </p:cNvPr>
            <p:cNvSpPr/>
            <p:nvPr/>
          </p:nvSpPr>
          <p:spPr>
            <a:xfrm>
              <a:off x="7086600" y="1562100"/>
              <a:ext cx="3024000" cy="1709935"/>
            </a:xfrm>
            <a:custGeom>
              <a:avLst/>
              <a:gdLst/>
              <a:ahLst/>
              <a:cxnLst/>
              <a:rect l="l" t="t" r="r" b="b"/>
              <a:pathLst>
                <a:path w="3024000" h="1709935">
                  <a:moveTo>
                    <a:pt x="0" y="0"/>
                  </a:moveTo>
                  <a:lnTo>
                    <a:pt x="3024000" y="0"/>
                  </a:lnTo>
                  <a:lnTo>
                    <a:pt x="3024000" y="1709934"/>
                  </a:lnTo>
                  <a:lnTo>
                    <a:pt x="0" y="1709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10CD0877-82A6-941E-FD1A-299E56C26EDE}"/>
                </a:ext>
              </a:extLst>
            </p:cNvPr>
            <p:cNvSpPr txBox="1"/>
            <p:nvPr/>
          </p:nvSpPr>
          <p:spPr>
            <a:xfrm>
              <a:off x="7620000" y="2019300"/>
              <a:ext cx="1981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Calibri"/>
                  <a:ea typeface="+mn-ea"/>
                  <a:cs typeface="+mn-cs"/>
                </a:rPr>
                <a:t>Túi</a:t>
              </a:r>
              <a:r>
                <a:rPr kumimoji="0" lang="en-US" sz="6000" b="1" i="0" u="none" strike="noStrike" kern="1200" cap="none" spc="0" normalizeH="0" baseline="0" noProof="0" dirty="0">
                  <a:ln>
                    <a:noFill/>
                  </a:ln>
                  <a:solidFill>
                    <a:srgbClr val="FF0000"/>
                  </a:solidFill>
                  <a:effectLst/>
                  <a:uLnTx/>
                  <a:uFillTx/>
                  <a:latin typeface="Calibri"/>
                  <a:ea typeface="+mn-ea"/>
                  <a:cs typeface="+mn-cs"/>
                </a:rPr>
                <a:t>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giấy</a:t>
              </a:r>
              <a:endParaRPr kumimoji="0" lang="en-US" sz="6000" b="1" i="0" u="none" strike="noStrike" kern="1200" cap="none" spc="0" normalizeH="0" baseline="0" noProof="0" dirty="0">
                <a:ln>
                  <a:noFill/>
                </a:ln>
                <a:solidFill>
                  <a:srgbClr val="FF0000"/>
                </a:solidFill>
                <a:effectLst/>
                <a:uLnTx/>
                <a:uFillTx/>
                <a:latin typeface="Calibri"/>
                <a:ea typeface="+mn-ea"/>
                <a:cs typeface="+mn-cs"/>
              </a:endParaRPr>
            </a:p>
          </p:txBody>
        </p:sp>
      </p:grpSp>
      <p:cxnSp>
        <p:nvCxnSpPr>
          <p:cNvPr id="12" name="Straight Connector 11">
            <a:extLst>
              <a:ext uri="{FF2B5EF4-FFF2-40B4-BE49-F238E27FC236}">
                <a16:creationId xmlns:a16="http://schemas.microsoft.com/office/drawing/2014/main" id="{C4AFA616-3BE6-A750-4A2A-DFA0A9F23D2D}"/>
              </a:ext>
            </a:extLst>
          </p:cNvPr>
          <p:cNvCxnSpPr>
            <a:cxnSpLocks/>
          </p:cNvCxnSpPr>
          <p:nvPr/>
        </p:nvCxnSpPr>
        <p:spPr>
          <a:xfrm flipV="1">
            <a:off x="7010400" y="5143500"/>
            <a:ext cx="2819400" cy="4572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DAF0695-9E82-4D19-498B-2281738B0BD4}"/>
              </a:ext>
            </a:extLst>
          </p:cNvPr>
          <p:cNvGrpSpPr/>
          <p:nvPr/>
        </p:nvGrpSpPr>
        <p:grpSpPr>
          <a:xfrm>
            <a:off x="8839200" y="3771900"/>
            <a:ext cx="5791200" cy="1709935"/>
            <a:chOff x="7086600" y="1562100"/>
            <a:chExt cx="3024000" cy="1709935"/>
          </a:xfrm>
        </p:grpSpPr>
        <p:sp>
          <p:nvSpPr>
            <p:cNvPr id="14" name="Freeform 3">
              <a:extLst>
                <a:ext uri="{FF2B5EF4-FFF2-40B4-BE49-F238E27FC236}">
                  <a16:creationId xmlns:a16="http://schemas.microsoft.com/office/drawing/2014/main" id="{2FFF03BA-3ED2-8B88-84DE-6FCC3EF77B95}"/>
                </a:ext>
              </a:extLst>
            </p:cNvPr>
            <p:cNvSpPr/>
            <p:nvPr/>
          </p:nvSpPr>
          <p:spPr>
            <a:xfrm>
              <a:off x="7086600" y="1562100"/>
              <a:ext cx="3024000" cy="1709935"/>
            </a:xfrm>
            <a:custGeom>
              <a:avLst/>
              <a:gdLst/>
              <a:ahLst/>
              <a:cxnLst/>
              <a:rect l="l" t="t" r="r" b="b"/>
              <a:pathLst>
                <a:path w="3024000" h="1709935">
                  <a:moveTo>
                    <a:pt x="0" y="0"/>
                  </a:moveTo>
                  <a:lnTo>
                    <a:pt x="3024000" y="0"/>
                  </a:lnTo>
                  <a:lnTo>
                    <a:pt x="3024000" y="1709934"/>
                  </a:lnTo>
                  <a:lnTo>
                    <a:pt x="0" y="1709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BD8548C4-A602-2EDF-0C01-4F47603B5444}"/>
                </a:ext>
              </a:extLst>
            </p:cNvPr>
            <p:cNvSpPr txBox="1"/>
            <p:nvPr/>
          </p:nvSpPr>
          <p:spPr>
            <a:xfrm>
              <a:off x="7391400" y="2019300"/>
              <a:ext cx="2286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libri"/>
                  <a:ea typeface="+mn-ea"/>
                  <a:cs typeface="+mn-cs"/>
                </a:rPr>
                <a:t>Ống</a:t>
              </a:r>
              <a:r>
                <a:rPr kumimoji="0" lang="en-US" sz="5400" b="1" i="0" u="none" strike="noStrike" kern="1200" cap="none" spc="0" normalizeH="0" baseline="0" noProof="0" dirty="0">
                  <a:ln>
                    <a:noFill/>
                  </a:ln>
                  <a:solidFill>
                    <a:srgbClr val="FF0000"/>
                  </a:solidFill>
                  <a:effectLst/>
                  <a:uLnTx/>
                  <a:uFillTx/>
                  <a:latin typeface="Calibri"/>
                  <a:ea typeface="+mn-ea"/>
                  <a:cs typeface="+mn-cs"/>
                </a:rPr>
                <a:t> </a:t>
              </a:r>
              <a:r>
                <a:rPr kumimoji="0" lang="en-US" sz="5400" b="1" i="0" u="none" strike="noStrike" kern="1200" cap="none" spc="0" normalizeH="0" baseline="0" noProof="0" dirty="0" err="1">
                  <a:ln>
                    <a:noFill/>
                  </a:ln>
                  <a:solidFill>
                    <a:srgbClr val="FF0000"/>
                  </a:solidFill>
                  <a:effectLst/>
                  <a:uLnTx/>
                  <a:uFillTx/>
                  <a:latin typeface="Calibri"/>
                  <a:ea typeface="+mn-ea"/>
                  <a:cs typeface="+mn-cs"/>
                </a:rPr>
                <a:t>hút</a:t>
              </a:r>
              <a:r>
                <a:rPr kumimoji="0" lang="en-US" sz="5400" b="1" i="0" u="none" strike="noStrike" kern="1200" cap="none" spc="0" normalizeH="0" baseline="0" noProof="0" dirty="0">
                  <a:ln>
                    <a:noFill/>
                  </a:ln>
                  <a:solidFill>
                    <a:srgbClr val="FF0000"/>
                  </a:solidFill>
                  <a:effectLst/>
                  <a:uLnTx/>
                  <a:uFillTx/>
                  <a:latin typeface="Calibri"/>
                  <a:ea typeface="+mn-ea"/>
                  <a:cs typeface="+mn-cs"/>
                </a:rPr>
                <a:t> </a:t>
              </a:r>
              <a:r>
                <a:rPr kumimoji="0" lang="en-US" sz="5400" b="1" i="0" u="none" strike="noStrike" kern="1200" cap="none" spc="0" normalizeH="0" baseline="0" noProof="0" dirty="0" err="1">
                  <a:ln>
                    <a:noFill/>
                  </a:ln>
                  <a:solidFill>
                    <a:srgbClr val="FF0000"/>
                  </a:solidFill>
                  <a:effectLst/>
                  <a:uLnTx/>
                  <a:uFillTx/>
                  <a:latin typeface="Calibri"/>
                  <a:ea typeface="+mn-ea"/>
                  <a:cs typeface="+mn-cs"/>
                </a:rPr>
                <a:t>tre</a:t>
              </a:r>
              <a:endParaRPr kumimoji="0" lang="en-US" sz="5400" b="1" i="0" u="none" strike="noStrike" kern="1200" cap="none" spc="0" normalizeH="0" baseline="0" noProof="0" dirty="0">
                <a:ln>
                  <a:noFill/>
                </a:ln>
                <a:solidFill>
                  <a:srgbClr val="FF0000"/>
                </a:solidFill>
                <a:effectLst/>
                <a:uLnTx/>
                <a:uFillTx/>
                <a:latin typeface="Calibri"/>
                <a:ea typeface="+mn-ea"/>
                <a:cs typeface="+mn-cs"/>
              </a:endParaRPr>
            </a:p>
          </p:txBody>
        </p:sp>
      </p:grpSp>
      <p:cxnSp>
        <p:nvCxnSpPr>
          <p:cNvPr id="18" name="Straight Connector 17">
            <a:extLst>
              <a:ext uri="{FF2B5EF4-FFF2-40B4-BE49-F238E27FC236}">
                <a16:creationId xmlns:a16="http://schemas.microsoft.com/office/drawing/2014/main" id="{0E3E1946-F746-789C-5C8D-E3129C0CBFC2}"/>
              </a:ext>
            </a:extLst>
          </p:cNvPr>
          <p:cNvCxnSpPr>
            <a:cxnSpLocks/>
          </p:cNvCxnSpPr>
          <p:nvPr/>
        </p:nvCxnSpPr>
        <p:spPr>
          <a:xfrm>
            <a:off x="7010400" y="5905500"/>
            <a:ext cx="2590800" cy="7620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92FBEB4-B17F-35B2-C7FA-BE791745C164}"/>
              </a:ext>
            </a:extLst>
          </p:cNvPr>
          <p:cNvGrpSpPr/>
          <p:nvPr/>
        </p:nvGrpSpPr>
        <p:grpSpPr>
          <a:xfrm>
            <a:off x="9220200" y="5753100"/>
            <a:ext cx="5486400" cy="1709935"/>
            <a:chOff x="7086600" y="1562100"/>
            <a:chExt cx="3024000" cy="1709935"/>
          </a:xfrm>
        </p:grpSpPr>
        <p:sp>
          <p:nvSpPr>
            <p:cNvPr id="20" name="Freeform 3">
              <a:extLst>
                <a:ext uri="{FF2B5EF4-FFF2-40B4-BE49-F238E27FC236}">
                  <a16:creationId xmlns:a16="http://schemas.microsoft.com/office/drawing/2014/main" id="{6C089EBC-AB74-5221-7C54-93DA7B655876}"/>
                </a:ext>
              </a:extLst>
            </p:cNvPr>
            <p:cNvSpPr/>
            <p:nvPr/>
          </p:nvSpPr>
          <p:spPr>
            <a:xfrm>
              <a:off x="7086600" y="1562100"/>
              <a:ext cx="3024000" cy="1709935"/>
            </a:xfrm>
            <a:custGeom>
              <a:avLst/>
              <a:gdLst/>
              <a:ahLst/>
              <a:cxnLst/>
              <a:rect l="l" t="t" r="r" b="b"/>
              <a:pathLst>
                <a:path w="3024000" h="1709935">
                  <a:moveTo>
                    <a:pt x="0" y="0"/>
                  </a:moveTo>
                  <a:lnTo>
                    <a:pt x="3024000" y="0"/>
                  </a:lnTo>
                  <a:lnTo>
                    <a:pt x="3024000" y="1709934"/>
                  </a:lnTo>
                  <a:lnTo>
                    <a:pt x="0" y="1709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id="{F237B1B8-EC05-9CD6-D790-B098F42780F3}"/>
                </a:ext>
              </a:extLst>
            </p:cNvPr>
            <p:cNvSpPr txBox="1"/>
            <p:nvPr/>
          </p:nvSpPr>
          <p:spPr>
            <a:xfrm>
              <a:off x="7391400" y="2019300"/>
              <a:ext cx="2286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libri"/>
                  <a:ea typeface="+mn-ea"/>
                  <a:cs typeface="+mn-cs"/>
                </a:rPr>
                <a:t>Cốc</a:t>
              </a:r>
              <a:r>
                <a:rPr kumimoji="0" lang="en-US" sz="5400" b="1" i="0" u="none" strike="noStrike" kern="1200" cap="none" spc="0" normalizeH="0" baseline="0" noProof="0" dirty="0">
                  <a:ln>
                    <a:noFill/>
                  </a:ln>
                  <a:solidFill>
                    <a:srgbClr val="FF0000"/>
                  </a:solidFill>
                  <a:effectLst/>
                  <a:uLnTx/>
                  <a:uFillTx/>
                  <a:latin typeface="Calibri"/>
                  <a:ea typeface="+mn-ea"/>
                  <a:cs typeface="+mn-cs"/>
                </a:rPr>
                <a:t> </a:t>
              </a:r>
              <a:r>
                <a:rPr kumimoji="0" lang="en-US" sz="5400" b="1" i="0" u="none" strike="noStrike" kern="1200" cap="none" spc="0" normalizeH="0" baseline="0" noProof="0" dirty="0" err="1">
                  <a:ln>
                    <a:noFill/>
                  </a:ln>
                  <a:solidFill>
                    <a:srgbClr val="FF0000"/>
                  </a:solidFill>
                  <a:effectLst/>
                  <a:uLnTx/>
                  <a:uFillTx/>
                  <a:latin typeface="Calibri"/>
                  <a:ea typeface="+mn-ea"/>
                  <a:cs typeface="+mn-cs"/>
                </a:rPr>
                <a:t>giấy</a:t>
              </a:r>
              <a:endParaRPr kumimoji="0" lang="en-US" sz="5400" b="1" i="0" u="none" strike="noStrike" kern="1200" cap="none" spc="0" normalizeH="0" baseline="0" noProof="0" dirty="0">
                <a:ln>
                  <a:noFill/>
                </a:ln>
                <a:solidFill>
                  <a:srgbClr val="FF0000"/>
                </a:solidFill>
                <a:effectLst/>
                <a:uLnTx/>
                <a:uFillTx/>
                <a:latin typeface="Calibri"/>
                <a:ea typeface="+mn-ea"/>
                <a:cs typeface="+mn-cs"/>
              </a:endParaRPr>
            </a:p>
          </p:txBody>
        </p:sp>
      </p:grpSp>
      <p:sp>
        <p:nvSpPr>
          <p:cNvPr id="4" name="Rectangle: Rounded Corners 3">
            <a:extLst>
              <a:ext uri="{FF2B5EF4-FFF2-40B4-BE49-F238E27FC236}">
                <a16:creationId xmlns:a16="http://schemas.microsoft.com/office/drawing/2014/main" id="{16D4448F-B2D7-6909-7885-0BEAD1802D33}"/>
              </a:ext>
            </a:extLst>
          </p:cNvPr>
          <p:cNvSpPr/>
          <p:nvPr/>
        </p:nvSpPr>
        <p:spPr>
          <a:xfrm>
            <a:off x="1676400" y="4686300"/>
            <a:ext cx="5334000" cy="1905000"/>
          </a:xfrm>
          <a:prstGeom prst="roundRect">
            <a:avLst/>
          </a:prstGeom>
          <a:solidFill>
            <a:schemeClr val="accent5">
              <a:lumMod val="20000"/>
              <a:lumOff val="80000"/>
            </a:schemeClr>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cải</a:t>
            </a:r>
            <a:r>
              <a:rPr kumimoji="0" lang="en-US" sz="54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thiện</a:t>
            </a:r>
            <a:r>
              <a:rPr kumimoji="0" lang="en-US" sz="54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môi</a:t>
            </a:r>
            <a:r>
              <a:rPr kumimoji="0" lang="en-US" sz="54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trường</a:t>
            </a:r>
            <a:endParaRPr kumimoji="0" lang="en-US"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Freeform 13">
            <a:extLst>
              <a:ext uri="{FF2B5EF4-FFF2-40B4-BE49-F238E27FC236}">
                <a16:creationId xmlns:a16="http://schemas.microsoft.com/office/drawing/2014/main" id="{AE265B9A-91E4-A7E1-ECE5-98AD75FB69EE}"/>
              </a:ext>
            </a:extLst>
          </p:cNvPr>
          <p:cNvSpPr/>
          <p:nvPr/>
        </p:nvSpPr>
        <p:spPr>
          <a:xfrm>
            <a:off x="14706600" y="5753100"/>
            <a:ext cx="1371600" cy="1646184"/>
          </a:xfrm>
          <a:custGeom>
            <a:avLst/>
            <a:gdLst/>
            <a:ahLst/>
            <a:cxnLst/>
            <a:rect l="l" t="t" r="r" b="b"/>
            <a:pathLst>
              <a:path w="3474464" h="4541784">
                <a:moveTo>
                  <a:pt x="0" y="0"/>
                </a:moveTo>
                <a:lnTo>
                  <a:pt x="3474464" y="0"/>
                </a:lnTo>
                <a:lnTo>
                  <a:pt x="3474464" y="4541784"/>
                </a:lnTo>
                <a:lnTo>
                  <a:pt x="0" y="4541784"/>
                </a:lnTo>
                <a:lnTo>
                  <a:pt x="0" y="0"/>
                </a:lnTo>
                <a:close/>
              </a:path>
            </a:pathLst>
          </a:custGeom>
          <a:blipFill>
            <a:blip r:embed="rId6"/>
            <a:stretch>
              <a:fillRect/>
            </a:stretch>
          </a:blipFill>
        </p:spPr>
        <p:txBody>
          <a:bodyPr/>
          <a:lstStyle/>
          <a:p>
            <a:endParaRPr lang="en-US"/>
          </a:p>
        </p:txBody>
      </p:sp>
      <p:sp>
        <p:nvSpPr>
          <p:cNvPr id="5" name="Freeform 12">
            <a:extLst>
              <a:ext uri="{FF2B5EF4-FFF2-40B4-BE49-F238E27FC236}">
                <a16:creationId xmlns:a16="http://schemas.microsoft.com/office/drawing/2014/main" id="{616C2B73-8C8D-A080-B469-1D45ABE309F0}"/>
              </a:ext>
            </a:extLst>
          </p:cNvPr>
          <p:cNvSpPr/>
          <p:nvPr/>
        </p:nvSpPr>
        <p:spPr>
          <a:xfrm>
            <a:off x="14859000" y="3162300"/>
            <a:ext cx="914400" cy="2362200"/>
          </a:xfrm>
          <a:custGeom>
            <a:avLst/>
            <a:gdLst/>
            <a:ahLst/>
            <a:cxnLst/>
            <a:rect l="l" t="t" r="r" b="b"/>
            <a:pathLst>
              <a:path w="1681924" h="4114800">
                <a:moveTo>
                  <a:pt x="0" y="0"/>
                </a:moveTo>
                <a:lnTo>
                  <a:pt x="1681924" y="0"/>
                </a:lnTo>
                <a:lnTo>
                  <a:pt x="168192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r>
              <a:rPr lang="en-US" dirty="0"/>
              <a:t>v</a:t>
            </a:r>
          </a:p>
        </p:txBody>
      </p:sp>
      <p:sp>
        <p:nvSpPr>
          <p:cNvPr id="6" name="Freeform 11">
            <a:extLst>
              <a:ext uri="{FF2B5EF4-FFF2-40B4-BE49-F238E27FC236}">
                <a16:creationId xmlns:a16="http://schemas.microsoft.com/office/drawing/2014/main" id="{B9042E2D-5939-B9F8-8518-F558572A1D65}"/>
              </a:ext>
            </a:extLst>
          </p:cNvPr>
          <p:cNvSpPr/>
          <p:nvPr/>
        </p:nvSpPr>
        <p:spPr>
          <a:xfrm>
            <a:off x="12115800" y="1485900"/>
            <a:ext cx="1524000" cy="1874784"/>
          </a:xfrm>
          <a:custGeom>
            <a:avLst/>
            <a:gdLst/>
            <a:ahLst/>
            <a:cxnLst/>
            <a:rect l="l" t="t" r="r" b="b"/>
            <a:pathLst>
              <a:path w="3304148" h="4541784">
                <a:moveTo>
                  <a:pt x="0" y="0"/>
                </a:moveTo>
                <a:lnTo>
                  <a:pt x="3304148" y="0"/>
                </a:lnTo>
                <a:lnTo>
                  <a:pt x="3304148" y="4541784"/>
                </a:lnTo>
                <a:lnTo>
                  <a:pt x="0" y="4541784"/>
                </a:lnTo>
                <a:lnTo>
                  <a:pt x="0" y="0"/>
                </a:lnTo>
                <a:close/>
              </a:path>
            </a:pathLst>
          </a:custGeom>
          <a:blipFill>
            <a:blip r:embed="rId9"/>
            <a:stretch>
              <a:fillRect/>
            </a:stretch>
          </a:blipFill>
        </p:spPr>
        <p:txBody>
          <a:bodyPr/>
          <a:lstStyle/>
          <a:p>
            <a:endParaRPr lang="en-US"/>
          </a:p>
        </p:txBody>
      </p:sp>
    </p:spTree>
    <p:extLst>
      <p:ext uri="{BB962C8B-B14F-4D97-AF65-F5344CB8AC3E}">
        <p14:creationId xmlns:p14="http://schemas.microsoft.com/office/powerpoint/2010/main" val="341646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6038482" y="1629026"/>
            <a:ext cx="10753866" cy="7641923"/>
            <a:chOff x="0" y="0"/>
            <a:chExt cx="15270671" cy="10851659"/>
          </a:xfrm>
        </p:grpSpPr>
        <p:sp>
          <p:nvSpPr>
            <p:cNvPr id="4" name="Freeform 4"/>
            <p:cNvSpPr/>
            <p:nvPr/>
          </p:nvSpPr>
          <p:spPr>
            <a:xfrm>
              <a:off x="-127" y="127"/>
              <a:ext cx="15270544" cy="10858644"/>
            </a:xfrm>
            <a:custGeom>
              <a:avLst/>
              <a:gdLst/>
              <a:ahLst/>
              <a:cxnLst/>
              <a:rect l="l" t="t" r="r" b="b"/>
              <a:pathLst>
                <a:path w="15270544" h="10858644">
                  <a:moveTo>
                    <a:pt x="14869478" y="10845944"/>
                  </a:moveTo>
                  <a:cubicBezTo>
                    <a:pt x="14813598" y="10858644"/>
                    <a:pt x="14788198" y="10845944"/>
                    <a:pt x="14731048" y="10845944"/>
                  </a:cubicBezTo>
                  <a:cubicBezTo>
                    <a:pt x="14673898" y="10845944"/>
                    <a:pt x="14582838" y="10833244"/>
                    <a:pt x="1458283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751495" y="0"/>
                  </a:lnTo>
                  <a:cubicBezTo>
                    <a:pt x="14851571" y="0"/>
                    <a:pt x="14920024" y="12700"/>
                    <a:pt x="14920024" y="12700"/>
                  </a:cubicBezTo>
                  <a:cubicBezTo>
                    <a:pt x="14984158" y="12700"/>
                    <a:pt x="15072931" y="36322"/>
                    <a:pt x="15130844" y="50800"/>
                  </a:cubicBezTo>
                  <a:cubicBezTo>
                    <a:pt x="15232444" y="76200"/>
                    <a:pt x="15257844" y="254000"/>
                    <a:pt x="15257844" y="350520"/>
                  </a:cubicBezTo>
                  <a:lnTo>
                    <a:pt x="15257844" y="9979550"/>
                  </a:lnTo>
                  <a:cubicBezTo>
                    <a:pt x="15257844" y="9979550"/>
                    <a:pt x="15270544" y="10348231"/>
                    <a:pt x="15270544" y="10381251"/>
                  </a:cubicBezTo>
                  <a:cubicBezTo>
                    <a:pt x="15270544" y="10414271"/>
                    <a:pt x="15248065" y="10522221"/>
                    <a:pt x="15230157" y="10568449"/>
                  </a:cubicBezTo>
                  <a:cubicBezTo>
                    <a:pt x="15205138" y="10633092"/>
                    <a:pt x="15215299" y="10689988"/>
                    <a:pt x="15163482" y="10734184"/>
                  </a:cubicBezTo>
                  <a:cubicBezTo>
                    <a:pt x="15127415" y="10765045"/>
                    <a:pt x="15073312" y="10802383"/>
                    <a:pt x="15028101" y="10819528"/>
                  </a:cubicBezTo>
                  <a:cubicBezTo>
                    <a:pt x="14982888" y="10836673"/>
                    <a:pt x="14925104" y="10833371"/>
                    <a:pt x="14869224" y="10846071"/>
                  </a:cubicBezTo>
                  <a:close/>
                </a:path>
              </a:pathLst>
            </a:custGeom>
            <a:solidFill>
              <a:srgbClr val="EAEAEA"/>
            </a:solidFill>
          </p:spPr>
          <p:txBody>
            <a:bodyPr/>
            <a:lstStyle/>
            <a:p>
              <a:endParaRPr lang="en-US"/>
            </a:p>
          </p:txBody>
        </p:sp>
      </p:grpSp>
      <p:grpSp>
        <p:nvGrpSpPr>
          <p:cNvPr id="5" name="Group 5"/>
          <p:cNvGrpSpPr/>
          <p:nvPr/>
        </p:nvGrpSpPr>
        <p:grpSpPr>
          <a:xfrm>
            <a:off x="6389012" y="2146590"/>
            <a:ext cx="10083261" cy="6520589"/>
            <a:chOff x="0" y="0"/>
            <a:chExt cx="16780709" cy="10851659"/>
          </a:xfrm>
        </p:grpSpPr>
        <p:sp>
          <p:nvSpPr>
            <p:cNvPr id="6" name="Freeform 6"/>
            <p:cNvSpPr/>
            <p:nvPr/>
          </p:nvSpPr>
          <p:spPr>
            <a:xfrm>
              <a:off x="-127" y="127"/>
              <a:ext cx="16780582" cy="10858644"/>
            </a:xfrm>
            <a:custGeom>
              <a:avLst/>
              <a:gdLst/>
              <a:ahLst/>
              <a:cxnLst/>
              <a:rect l="l" t="t" r="r" b="b"/>
              <a:pathLst>
                <a:path w="16780582" h="10858644">
                  <a:moveTo>
                    <a:pt x="16379516" y="10845944"/>
                  </a:moveTo>
                  <a:cubicBezTo>
                    <a:pt x="16323636" y="10858644"/>
                    <a:pt x="16298236" y="10845944"/>
                    <a:pt x="16241086" y="10845944"/>
                  </a:cubicBezTo>
                  <a:cubicBezTo>
                    <a:pt x="16183936" y="10845944"/>
                    <a:pt x="16092878" y="10833244"/>
                    <a:pt x="1609287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6261533" y="0"/>
                  </a:lnTo>
                  <a:cubicBezTo>
                    <a:pt x="16361609" y="0"/>
                    <a:pt x="16430062" y="12700"/>
                    <a:pt x="16430062" y="12700"/>
                  </a:cubicBezTo>
                  <a:cubicBezTo>
                    <a:pt x="16494198" y="12700"/>
                    <a:pt x="16582971" y="36322"/>
                    <a:pt x="16640882" y="50800"/>
                  </a:cubicBezTo>
                  <a:cubicBezTo>
                    <a:pt x="16742482" y="76200"/>
                    <a:pt x="16767882" y="254000"/>
                    <a:pt x="16767882" y="350520"/>
                  </a:cubicBezTo>
                  <a:lnTo>
                    <a:pt x="16767882" y="9979550"/>
                  </a:lnTo>
                  <a:cubicBezTo>
                    <a:pt x="16767882" y="9979550"/>
                    <a:pt x="16780582" y="10348231"/>
                    <a:pt x="16780582" y="10381251"/>
                  </a:cubicBezTo>
                  <a:cubicBezTo>
                    <a:pt x="16780582" y="10414271"/>
                    <a:pt x="16758104" y="10522221"/>
                    <a:pt x="16740197" y="10568449"/>
                  </a:cubicBezTo>
                  <a:cubicBezTo>
                    <a:pt x="16715178" y="10633092"/>
                    <a:pt x="16725337" y="10689988"/>
                    <a:pt x="16673522" y="10734184"/>
                  </a:cubicBezTo>
                  <a:cubicBezTo>
                    <a:pt x="16637454" y="10765045"/>
                    <a:pt x="16583352" y="10802383"/>
                    <a:pt x="16538139" y="10819528"/>
                  </a:cubicBezTo>
                  <a:cubicBezTo>
                    <a:pt x="16492928" y="10836673"/>
                    <a:pt x="16435142" y="10833371"/>
                    <a:pt x="16379262" y="10846071"/>
                  </a:cubicBezTo>
                  <a:close/>
                </a:path>
              </a:pathLst>
            </a:custGeom>
            <a:solidFill>
              <a:srgbClr val="FFFFFF"/>
            </a:solidFill>
          </p:spPr>
          <p:txBody>
            <a:bodyPr/>
            <a:lstStyle/>
            <a:p>
              <a:endParaRPr lang="en-US"/>
            </a:p>
          </p:txBody>
        </p:sp>
      </p:grpSp>
      <p:sp>
        <p:nvSpPr>
          <p:cNvPr id="7" name="Freeform 7"/>
          <p:cNvSpPr/>
          <p:nvPr/>
        </p:nvSpPr>
        <p:spPr>
          <a:xfrm>
            <a:off x="8356011"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r:embed="rId5"/>
                </a:ext>
              </a:extLst>
            </a:blip>
            <a:stretch>
              <a:fillRect t="-61363"/>
            </a:stretch>
          </a:blipFill>
        </p:spPr>
        <p:txBody>
          <a:bodyPr/>
          <a:lstStyle/>
          <a:p>
            <a:endParaRPr lang="en-US"/>
          </a:p>
        </p:txBody>
      </p:sp>
      <p:sp>
        <p:nvSpPr>
          <p:cNvPr id="8" name="Freeform 8"/>
          <p:cNvSpPr/>
          <p:nvPr/>
        </p:nvSpPr>
        <p:spPr>
          <a:xfrm>
            <a:off x="5838509"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6">
              <a:extLst>
                <a:ext uri="{96DAC541-7B7A-43D3-8B79-37D633B846F1}">
                  <asvg:svgBlip xmlns:asvg="http://schemas.microsoft.com/office/drawing/2016/SVG/main" r:embed="rId7"/>
                </a:ext>
              </a:extLst>
            </a:blip>
            <a:stretch>
              <a:fillRect t="-1145859"/>
            </a:stretch>
          </a:blipFill>
        </p:spPr>
        <p:txBody>
          <a:bodyPr/>
          <a:lstStyle/>
          <a:p>
            <a:endParaRPr lang="en-US"/>
          </a:p>
        </p:txBody>
      </p:sp>
      <p:sp>
        <p:nvSpPr>
          <p:cNvPr id="9" name="Freeform 9"/>
          <p:cNvSpPr/>
          <p:nvPr/>
        </p:nvSpPr>
        <p:spPr>
          <a:xfrm>
            <a:off x="10693293"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8">
              <a:extLst>
                <a:ext uri="{96DAC541-7B7A-43D3-8B79-37D633B846F1}">
                  <asvg:svgBlip xmlns:asvg="http://schemas.microsoft.com/office/drawing/2016/SVG/main" r:embed="rId9"/>
                </a:ext>
              </a:extLst>
            </a:blip>
            <a:stretch>
              <a:fillRect t="-1145859"/>
            </a:stretch>
          </a:blipFill>
        </p:spPr>
        <p:txBody>
          <a:bodyPr/>
          <a:lstStyle/>
          <a:p>
            <a:endParaRPr lang="en-US"/>
          </a:p>
        </p:txBody>
      </p:sp>
      <p:sp>
        <p:nvSpPr>
          <p:cNvPr id="11" name="Freeform 11"/>
          <p:cNvSpPr/>
          <p:nvPr/>
        </p:nvSpPr>
        <p:spPr>
          <a:xfrm flipV="1">
            <a:off x="5827392"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r:embed="rId9"/>
                </a:ext>
              </a:extLst>
            </a:blip>
            <a:stretch>
              <a:fillRect t="-1145859"/>
            </a:stretch>
          </a:blipFill>
        </p:spPr>
        <p:txBody>
          <a:bodyPr/>
          <a:lstStyle/>
          <a:p>
            <a:endParaRPr lang="en-US"/>
          </a:p>
        </p:txBody>
      </p:sp>
      <p:sp>
        <p:nvSpPr>
          <p:cNvPr id="12" name="Freeform 12"/>
          <p:cNvSpPr/>
          <p:nvPr/>
        </p:nvSpPr>
        <p:spPr>
          <a:xfrm flipV="1">
            <a:off x="10693293" y="1463887"/>
            <a:ext cx="6357135" cy="330278"/>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8">
              <a:extLst>
                <a:ext uri="{96DAC541-7B7A-43D3-8B79-37D633B846F1}">
                  <asvg:svgBlip xmlns:asvg="http://schemas.microsoft.com/office/drawing/2016/SVG/main" r:embed="rId9"/>
                </a:ext>
              </a:extLst>
            </a:blip>
            <a:stretch>
              <a:fillRect t="-1145859"/>
            </a:stretch>
          </a:blipFill>
        </p:spPr>
        <p:txBody>
          <a:bodyPr/>
          <a:lstStyle/>
          <a:p>
            <a:endParaRPr lang="en-US"/>
          </a:p>
        </p:txBody>
      </p:sp>
      <p:sp>
        <p:nvSpPr>
          <p:cNvPr id="13" name="Freeform 13"/>
          <p:cNvSpPr/>
          <p:nvPr/>
        </p:nvSpPr>
        <p:spPr>
          <a:xfrm>
            <a:off x="11392353"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rot="-495168">
            <a:off x="8202400"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rot="574972">
            <a:off x="11369977" y="1227922"/>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2" name="Freeform 22"/>
          <p:cNvSpPr/>
          <p:nvPr/>
        </p:nvSpPr>
        <p:spPr>
          <a:xfrm>
            <a:off x="-2671921" y="7745216"/>
            <a:ext cx="7661990" cy="4165336"/>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3" name="Freeform 23"/>
          <p:cNvSpPr/>
          <p:nvPr/>
        </p:nvSpPr>
        <p:spPr>
          <a:xfrm>
            <a:off x="2342232" y="5523278"/>
            <a:ext cx="1767676" cy="2250514"/>
          </a:xfrm>
          <a:custGeom>
            <a:avLst/>
            <a:gdLst/>
            <a:ahLst/>
            <a:cxnLst/>
            <a:rect l="l" t="t" r="r" b="b"/>
            <a:pathLst>
              <a:path w="1767676" h="2250514">
                <a:moveTo>
                  <a:pt x="0" y="0"/>
                </a:moveTo>
                <a:lnTo>
                  <a:pt x="1767676" y="0"/>
                </a:lnTo>
                <a:lnTo>
                  <a:pt x="1767676" y="2250513"/>
                </a:lnTo>
                <a:lnTo>
                  <a:pt x="0" y="22505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4" name="Freeform 24"/>
          <p:cNvSpPr/>
          <p:nvPr/>
        </p:nvSpPr>
        <p:spPr>
          <a:xfrm>
            <a:off x="893034" y="5123427"/>
            <a:ext cx="1217415" cy="2667642"/>
          </a:xfrm>
          <a:custGeom>
            <a:avLst/>
            <a:gdLst/>
            <a:ahLst/>
            <a:cxnLst/>
            <a:rect l="l" t="t" r="r" b="b"/>
            <a:pathLst>
              <a:path w="1217415" h="2667642">
                <a:moveTo>
                  <a:pt x="0" y="0"/>
                </a:moveTo>
                <a:lnTo>
                  <a:pt x="1217415" y="0"/>
                </a:lnTo>
                <a:lnTo>
                  <a:pt x="1217415" y="2667642"/>
                </a:lnTo>
                <a:lnTo>
                  <a:pt x="0" y="266764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5" name="Freeform 25"/>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6" name="Freeform 26"/>
          <p:cNvSpPr/>
          <p:nvPr/>
        </p:nvSpPr>
        <p:spPr>
          <a:xfrm>
            <a:off x="2342232" y="2249068"/>
            <a:ext cx="2081312" cy="2092727"/>
          </a:xfrm>
          <a:custGeom>
            <a:avLst/>
            <a:gdLst/>
            <a:ahLst/>
            <a:cxnLst/>
            <a:rect l="l" t="t" r="r" b="b"/>
            <a:pathLst>
              <a:path w="2081312" h="2092727">
                <a:moveTo>
                  <a:pt x="0" y="0"/>
                </a:moveTo>
                <a:lnTo>
                  <a:pt x="2081311" y="0"/>
                </a:lnTo>
                <a:lnTo>
                  <a:pt x="2081311" y="2092727"/>
                </a:lnTo>
                <a:lnTo>
                  <a:pt x="0" y="2092727"/>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121397A2-F522-1628-A87D-3758A781BB7A}"/>
              </a:ext>
            </a:extLst>
          </p:cNvPr>
          <p:cNvSpPr txBox="1"/>
          <p:nvPr/>
        </p:nvSpPr>
        <p:spPr>
          <a:xfrm>
            <a:off x="6400800" y="2781300"/>
            <a:ext cx="9982200" cy="5632311"/>
          </a:xfrm>
          <a:prstGeom prst="rect">
            <a:avLst/>
          </a:prstGeom>
          <a:noFill/>
        </p:spPr>
        <p:txBody>
          <a:bodyPr wrap="square" rtlCol="0">
            <a:spAutoFit/>
          </a:bodyPr>
          <a:lstStyle/>
          <a:p>
            <a:pPr algn="just" rtl="0">
              <a:spcBef>
                <a:spcPts val="0"/>
              </a:spcBef>
              <a:spcAft>
                <a:spcPts val="500"/>
              </a:spcAft>
            </a:pPr>
            <a:r>
              <a:rPr lang="vi-VN" sz="4000" b="1" i="0" u="none" strike="noStrike" dirty="0">
                <a:solidFill>
                  <a:srgbClr val="002060"/>
                </a:solidFill>
                <a:effectLst/>
                <a:latin typeface="Calibri" panose="020F0502020204030204" pitchFamily="34" charset="0"/>
                <a:cs typeface="Calibri" panose="020F0502020204030204" pitchFamily="34" charset="0"/>
              </a:rPr>
              <a:t> Sản phẩm công nghệ có vai trò quan trọng trong nhiều lĩnh vực của đời sống. Chúng góp phần mang lại sự tiện nghi, đáp ứng các nhu cầu đa dạng của con người. Nhờ sử dụng sản phẩm công nghệ, năng suất lao động được nâng cao. Ngoài ra, sản phẩm công nghệ còn giúp xử lí các vấn đề môi trường, tạo ra môi trường sống trong lành và thuận tiện cho con người</a:t>
            </a:r>
            <a:r>
              <a:rPr lang="en-US" sz="4000" b="1" i="0" u="none" strike="noStrike" dirty="0">
                <a:solidFill>
                  <a:srgbClr val="002060"/>
                </a:solidFill>
                <a:effectLst/>
                <a:latin typeface="Calibri" panose="020F0502020204030204" pitchFamily="34" charset="0"/>
                <a:cs typeface="Calibri" panose="020F0502020204030204" pitchFamily="34" charset="0"/>
              </a:rPr>
              <a:t>.</a:t>
            </a:r>
            <a:endParaRPr lang="vi-VN" sz="4000" b="1" dirty="0">
              <a:solidFill>
                <a:srgbClr val="002060"/>
              </a:solidFill>
              <a:effectLst/>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5B397F6D-9294-F501-50A6-D1C6A2557E7B}"/>
              </a:ext>
            </a:extLst>
          </p:cNvPr>
          <p:cNvPicPr>
            <a:picLocks noChangeAspect="1"/>
          </p:cNvPicPr>
          <p:nvPr/>
        </p:nvPicPr>
        <p:blipFill>
          <a:blip r:embed="rId24"/>
          <a:stretch>
            <a:fillRect/>
          </a:stretch>
        </p:blipFill>
        <p:spPr>
          <a:xfrm>
            <a:off x="8991600" y="-342900"/>
            <a:ext cx="4651651" cy="14509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255</Words>
  <Application>Microsoft Office PowerPoint</Application>
  <PresentationFormat>Custom</PresentationFormat>
  <Paragraphs>23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Education Presentation In Nature Watercolor Style</dc:title>
  <dc:creator>thao</dc:creator>
  <cp:lastModifiedBy>Admin</cp:lastModifiedBy>
  <cp:revision>33</cp:revision>
  <dcterms:created xsi:type="dcterms:W3CDTF">2006-08-16T00:00:00Z</dcterms:created>
  <dcterms:modified xsi:type="dcterms:W3CDTF">2025-09-07T15:23:44Z</dcterms:modified>
  <dc:identifier>DAGFQb04hJQ</dc:identifier>
</cp:coreProperties>
</file>