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32" r:id="rId3"/>
    <p:sldMasterId id="2147483746" r:id="rId4"/>
    <p:sldMasterId id="2147483760" r:id="rId5"/>
    <p:sldMasterId id="2147483774" r:id="rId6"/>
    <p:sldMasterId id="2147483786" r:id="rId7"/>
    <p:sldMasterId id="2147483800" r:id="rId8"/>
    <p:sldMasterId id="2147483824" r:id="rId9"/>
    <p:sldMasterId id="2147483837" r:id="rId10"/>
  </p:sldMasterIdLst>
  <p:notesMasterIdLst>
    <p:notesMasterId r:id="rId35"/>
  </p:notesMasterIdLst>
  <p:sldIdLst>
    <p:sldId id="337" r:id="rId11"/>
    <p:sldId id="360" r:id="rId12"/>
    <p:sldId id="308" r:id="rId13"/>
    <p:sldId id="339" r:id="rId14"/>
    <p:sldId id="343" r:id="rId15"/>
    <p:sldId id="340" r:id="rId16"/>
    <p:sldId id="344" r:id="rId17"/>
    <p:sldId id="345" r:id="rId18"/>
    <p:sldId id="347" r:id="rId19"/>
    <p:sldId id="348" r:id="rId20"/>
    <p:sldId id="350" r:id="rId21"/>
    <p:sldId id="351" r:id="rId22"/>
    <p:sldId id="352" r:id="rId23"/>
    <p:sldId id="361" r:id="rId24"/>
    <p:sldId id="354" r:id="rId25"/>
    <p:sldId id="355" r:id="rId26"/>
    <p:sldId id="349" r:id="rId27"/>
    <p:sldId id="346" r:id="rId28"/>
    <p:sldId id="362" r:id="rId29"/>
    <p:sldId id="356" r:id="rId30"/>
    <p:sldId id="327" r:id="rId31"/>
    <p:sldId id="357" r:id="rId32"/>
    <p:sldId id="358" r:id="rId33"/>
    <p:sldId id="359" r:id="rId34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337"/>
            <p14:sldId id="360"/>
            <p14:sldId id="308"/>
            <p14:sldId id="339"/>
            <p14:sldId id="343"/>
            <p14:sldId id="340"/>
            <p14:sldId id="344"/>
            <p14:sldId id="345"/>
            <p14:sldId id="347"/>
            <p14:sldId id="348"/>
            <p14:sldId id="350"/>
            <p14:sldId id="351"/>
            <p14:sldId id="352"/>
            <p14:sldId id="361"/>
            <p14:sldId id="354"/>
            <p14:sldId id="355"/>
            <p14:sldId id="349"/>
            <p14:sldId id="346"/>
            <p14:sldId id="362"/>
            <p14:sldId id="356"/>
          </p14:sldIdLst>
        </p14:section>
        <p14:section name="Untitled Section" id="{D57258EA-FEF7-4B32-A45A-656DA101D383}">
          <p14:sldIdLst>
            <p14:sldId id="327"/>
            <p14:sldId id="357"/>
            <p14:sldId id="358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A90"/>
    <a:srgbClr val="2CFE22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08" autoAdjust="0"/>
    <p:restoredTop sz="97336" autoAdjust="0"/>
  </p:normalViewPr>
  <p:slideViewPr>
    <p:cSldViewPr>
      <p:cViewPr varScale="1">
        <p:scale>
          <a:sx n="62" d="100"/>
          <a:sy n="62" d="100"/>
        </p:scale>
        <p:origin x="1216" y="44"/>
      </p:cViewPr>
      <p:guideLst>
        <p:guide orient="horz" pos="2160"/>
        <p:guide pos="2880"/>
        <p:guide orient="horz" pos="2161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D0FD7-BC33-48DC-BC20-51AFF1CC0138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815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7294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>
              <a:defRPr/>
            </a:pPr>
            <a:fld id="{8E734D7E-DDC1-43BA-BA84-4A1CFE3D3418}" type="slidenum">
              <a:rPr lang="zh-CN" altLang="en-US" sz="1200">
                <a:solidFill>
                  <a:prstClr val="black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>
                <a:defRPr/>
              </a:pPr>
              <a:t>24</a:t>
            </a:fld>
            <a:endParaRPr lang="zh-CN" altLang="en-US" sz="120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740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132809-4AE5-43C6-B6ED-1AA95BC7BA3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77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8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58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68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682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98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9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382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382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8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4461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650033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08009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6660311" y="6431123"/>
            <a:ext cx="58135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139464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607175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1985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95016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8124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482773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01556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38105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4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1"/>
            <a:ext cx="9144000" cy="6881427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644693"/>
            <a:ext cx="9144000" cy="595266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5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5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7474488" y="640534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www.1ppt.com/moban/     </a:t>
            </a:r>
            <a:r>
              <a:rPr lang="zh-CN" altLang="en-US" sz="100" kern="0" dirty="0">
                <a:solidFill>
                  <a:prstClr val="white"/>
                </a:solidFill>
              </a:rPr>
              <a:t>行业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www.1ppt.com/hangye/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节日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模板：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www.1ppt.com/jieri/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素材下载：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www.1ppt.com/sucai/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背景图片：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www.1ppt.com/beijing/      PPT</a:t>
            </a:r>
            <a:r>
              <a:rPr lang="zh-CN" altLang="en-US" sz="100" kern="0" dirty="0">
                <a:solidFill>
                  <a:prstClr val="white"/>
                </a:solidFill>
              </a:rPr>
              <a:t>图表下载：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www.1ppt.com/tubiao/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优秀</a:t>
            </a:r>
            <a:r>
              <a:rPr lang="en-US" altLang="zh-CN" sz="100" kern="0" dirty="0">
                <a:solidFill>
                  <a:prstClr val="white"/>
                </a:solidFill>
              </a:rPr>
              <a:t>PPT</a:t>
            </a:r>
            <a:r>
              <a:rPr lang="zh-CN" altLang="en-US" sz="100" kern="0" dirty="0">
                <a:solidFill>
                  <a:prstClr val="white"/>
                </a:solidFill>
              </a:rPr>
              <a:t>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www.1ppt.com/xiazai/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www.1ppt.com/powerpoint/      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Word</a:t>
            </a:r>
            <a:r>
              <a:rPr lang="zh-CN" altLang="en-US" sz="100" kern="0" dirty="0">
                <a:solidFill>
                  <a:prstClr val="white"/>
                </a:solidFill>
              </a:rPr>
              <a:t>教程： 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www.1ppt.com/word/              Excel</a:t>
            </a:r>
            <a:r>
              <a:rPr lang="zh-CN" altLang="en-US" sz="100" kern="0" dirty="0">
                <a:solidFill>
                  <a:prstClr val="white"/>
                </a:solidFill>
              </a:rPr>
              <a:t>教程：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www.1ppt.com/excel/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资料下载：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www.1ppt.com/ziliao/                PPT</a:t>
            </a:r>
            <a:r>
              <a:rPr lang="zh-CN" altLang="en-US" sz="100" kern="0" dirty="0">
                <a:solidFill>
                  <a:prstClr val="white"/>
                </a:solidFill>
              </a:rPr>
              <a:t>课件下载：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www.1ppt.com/kejian/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范文下载：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www.1ppt.com/fanwen/             </a:t>
            </a:r>
            <a:r>
              <a:rPr lang="zh-CN" altLang="en-US" sz="100" kern="0" dirty="0">
                <a:solidFill>
                  <a:prstClr val="white"/>
                </a:solidFill>
              </a:rPr>
              <a:t>试卷下载：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www.1ppt.com/shiti/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教案下载：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www.1ppt.com/jiaoan/        </a:t>
            </a:r>
          </a:p>
          <a:p>
            <a:pPr>
              <a:defRPr/>
            </a:pPr>
            <a:r>
              <a:rPr lang="zh-CN" altLang="en-US" sz="100" kern="0" dirty="0">
                <a:solidFill>
                  <a:prstClr val="white"/>
                </a:solidFill>
              </a:rPr>
              <a:t>字体下载：</a:t>
            </a:r>
            <a:r>
              <a:rPr lang="en-US" altLang="zh-CN" sz="100" kern="0" dirty="0">
                <a:solidFill>
                  <a:prstClr val="white"/>
                </a:solidFill>
              </a:rPr>
              <a:t>www.1ppt.com/ziti/</a:t>
            </a:r>
          </a:p>
          <a:p>
            <a:pPr>
              <a:defRPr/>
            </a:pPr>
            <a:r>
              <a:rPr lang="en-US" altLang="zh-CN" sz="100" kern="0" dirty="0">
                <a:solidFill>
                  <a:prstClr val="white"/>
                </a:solidFill>
              </a:rPr>
              <a:t> </a:t>
            </a:r>
            <a:endParaRPr lang="zh-CN" altLang="en-US" sz="100" kern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5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5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99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3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4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6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5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0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8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Administrator\Desktop\矢量httpwww.3lian.comvector（三联www.3lian.com） (2) [转换]-01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45" y="189297"/>
            <a:ext cx="551085" cy="45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85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147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700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10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093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0641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866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2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5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24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9" y="273065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56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5736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3018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056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074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4741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59964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28766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38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07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671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749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9633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8" y="273061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8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293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8" y="273061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8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52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35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528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63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975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73658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258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8796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785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736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7166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5421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759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0" y="273056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0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99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0" y="273056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0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47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00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26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3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38894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70252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74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096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450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3902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30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4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6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6" y="2505074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8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579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788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3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9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3"/>
            <a:ext cx="2949178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399"/>
            <a:ext cx="2949178" cy="381158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228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15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4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6" y="365124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0758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7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803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7225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0360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471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9770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0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63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3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365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6700143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en-US" altLang="zh-CN" sz="100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00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r>
              <a:rPr lang="en-US" altLang="zh-CN" sz="100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00" kern="0" dirty="0">
                <a:solidFill>
                  <a:prstClr val="black"/>
                </a:solidFill>
              </a:rPr>
              <a:t> </a:t>
            </a:r>
            <a:endParaRPr lang="en-US" altLang="zh-CN" sz="100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587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113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2025/10/30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556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3034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366073"/>
            <a:ext cx="78867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394881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51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4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6341893" y="5826968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636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9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3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2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6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293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4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996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720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69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30/10/2025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38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CD9F9-72C8-4589-8A77-E0EAAC1A944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3447A-3CB4-4631-B405-5E14F97A7A6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58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55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1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3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929D9-0DBA-4F8C-ACCE-9DDC2919B3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59D5A-8EAF-4D52-8C0D-9BCECD4974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8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0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3760">
        <p:random/>
      </p:transition>
    </mc:Choice>
    <mc:Fallback xmlns="">
      <p:transition spd="slow" advTm="376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6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60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60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129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42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2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42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31"/>
            <a:ext cx="9144000" cy="6881427"/>
          </a:xfrm>
          <a:prstGeom prst="rect">
            <a:avLst/>
          </a:prstGeom>
        </p:spPr>
      </p:pic>
      <p:sp>
        <p:nvSpPr>
          <p:cNvPr id="60" name="矩形 59"/>
          <p:cNvSpPr>
            <a:spLocks noChangeArrowheads="1"/>
          </p:cNvSpPr>
          <p:nvPr/>
        </p:nvSpPr>
        <p:spPr bwMode="auto">
          <a:xfrm>
            <a:off x="5372762" y="4476690"/>
            <a:ext cx="2667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GV :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Nguyễn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Thị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en-US" altLang="zh-CN" sz="2000" kern="0" dirty="0" err="1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Hồng</a:t>
            </a:r>
            <a:r>
              <a:rPr lang="en-US" altLang="zh-CN" sz="2000" kern="0" dirty="0">
                <a:solidFill>
                  <a:schemeClr val="bg1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600" y="78065"/>
            <a:ext cx="3986568" cy="2093387"/>
          </a:xfrm>
          <a:prstGeom prst="rect">
            <a:avLst/>
          </a:prstGeom>
        </p:spPr>
      </p:pic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3BB7972F-39D7-4644-979F-409D3B7E342B}"/>
              </a:ext>
            </a:extLst>
          </p:cNvPr>
          <p:cNvSpPr/>
          <p:nvPr/>
        </p:nvSpPr>
        <p:spPr>
          <a:xfrm>
            <a:off x="448638" y="668217"/>
            <a:ext cx="1368152" cy="456532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71CD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 err="1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Lớp</a:t>
            </a:r>
            <a:r>
              <a:rPr lang="en-US" altLang="zh-CN" sz="2700" dirty="0">
                <a:solidFill>
                  <a:schemeClr val="accent4">
                    <a:lumMod val="50000"/>
                  </a:schemeClr>
                </a:solidFill>
                <a:latin typeface="iCiel Cadena" pitchFamily="2" charset="0"/>
              </a:rPr>
              <a:t> 1 </a:t>
            </a:r>
            <a:endParaRPr lang="ko-KR" altLang="en-US" sz="2700" dirty="0">
              <a:solidFill>
                <a:schemeClr val="accent4">
                  <a:lumMod val="50000"/>
                </a:schemeClr>
              </a:solidFill>
              <a:latin typeface="iCiel Cadena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54392" y="2171452"/>
            <a:ext cx="6490879" cy="175432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en-US" altLang="zh-CN" sz="4800" dirty="0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CHỦ ĐỀ 2 </a:t>
            </a:r>
          </a:p>
          <a:p>
            <a:r>
              <a:rPr lang="en-US" altLang="zh-CN" sz="6000" dirty="0">
                <a:solidFill>
                  <a:srgbClr val="0070C0"/>
                </a:solidFill>
                <a:latin typeface="iCiel Cadena" pitchFamily="2" charset="0"/>
                <a:ea typeface="微软雅黑" panose="020B0503020204020204" pitchFamily="34" charset="-122"/>
              </a:rPr>
              <a:t>NGÔI NHÀ CỦA EM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5605682"/>
            <a:ext cx="828764" cy="72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226" y="6075969"/>
            <a:ext cx="484045" cy="63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等腰三角形 7"/>
          <p:cNvSpPr/>
          <p:nvPr/>
        </p:nvSpPr>
        <p:spPr>
          <a:xfrm rot="21283757">
            <a:off x="8206665" y="6216575"/>
            <a:ext cx="225748" cy="366415"/>
          </a:xfrm>
          <a:prstGeom prst="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6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64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66 -0.00509 L -0.08732 -0.0215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97 -0.31067 L -0.0276 -0.10548 C -0.05833 -0.01388 -0.14323 0.07148 -0.18177 0.04858 L -0.26736 -0.00208 " pathEditMode="relative" rAng="6842921" ptsTypes="FfFF">
                                      <p:cBhvr>
                                        <p:cTn id="7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54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14" grpId="0"/>
      <p:bldP spid="18" grpId="0" animBg="1"/>
      <p:bldP spid="1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2805143"/>
            <a:ext cx="3352800" cy="31569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205720"/>
            <a:ext cx="4017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prstClr val="black"/>
                </a:solidFill>
                <a:latin typeface="iCiel Cadena" pitchFamily="2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iCiel Cadena" pitchFamily="2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0"/>
              </a:rPr>
              <a:t>bước</a:t>
            </a:r>
            <a:r>
              <a:rPr lang="en-US" sz="28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0"/>
              </a:rPr>
              <a:t>thực</a:t>
            </a:r>
            <a:r>
              <a:rPr lang="en-US" sz="2800" dirty="0">
                <a:solidFill>
                  <a:prstClr val="black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1028" name="Picture 4" descr="D:\chan trời sang tạo lớp 1\hjhgjh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66800"/>
            <a:ext cx="5105400" cy="46708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3000" y="5962134"/>
            <a:ext cx="75277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25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2805143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7462" y="5962133"/>
            <a:ext cx="5561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: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51" name="Picture 3" descr="D:\chan trời sang tạo lớp 1\ujhknml,k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609600"/>
            <a:ext cx="5791200" cy="50864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4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5800" y="2805143"/>
            <a:ext cx="3352800" cy="31569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09800" y="5715000"/>
            <a:ext cx="60484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: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D:\chan trời sang tạo lớp 1\ụkjhkjh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09600"/>
            <a:ext cx="5411454" cy="49241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8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3781633"/>
            <a:ext cx="3048000" cy="2869992"/>
          </a:xfrm>
          <a:prstGeom prst="rect">
            <a:avLst/>
          </a:prstGeom>
        </p:spPr>
      </p:pic>
      <p:pic>
        <p:nvPicPr>
          <p:cNvPr id="4098" name="Picture 2" descr="D:\chan trời sang tạo lớp 1\hgkj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143000"/>
            <a:ext cx="1695450" cy="20097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chan trời sang tạo lớp 1\jgkjk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9383"/>
            <a:ext cx="2439504" cy="29845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chan trời sang tạo lớp 1\ghjkhkh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137" y="1828800"/>
            <a:ext cx="3334275" cy="41592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1887" y="147934"/>
            <a:ext cx="71623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iCiel Cadena" pitchFamily="2" charset="0"/>
              </a:rPr>
              <a:t>Hoặc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tạo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hình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ngôi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nhà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có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mái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hình</a:t>
            </a:r>
            <a:r>
              <a:rPr lang="en-US" sz="2800" dirty="0">
                <a:latin typeface="iCiel Cadena" pitchFamily="2" charset="0"/>
              </a:rPr>
              <a:t> tam </a:t>
            </a:r>
            <a:r>
              <a:rPr lang="en-US" sz="2800" dirty="0" err="1">
                <a:latin typeface="iCiel Cadena" pitchFamily="2" charset="0"/>
              </a:rPr>
              <a:t>giác</a:t>
            </a:r>
            <a:r>
              <a:rPr lang="en-US" sz="2800" dirty="0">
                <a:latin typeface="iCiel Cadena" pitchFamily="2" charset="0"/>
              </a:rPr>
              <a:t> </a:t>
            </a:r>
          </a:p>
          <a:p>
            <a:pPr algn="ctr"/>
            <a:r>
              <a:rPr lang="en-US" sz="2800" dirty="0" err="1">
                <a:latin typeface="iCiel Cadena" pitchFamily="2" charset="0"/>
              </a:rPr>
              <a:t>và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các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hình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cơ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bản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kiểu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khác</a:t>
            </a:r>
            <a:r>
              <a:rPr lang="en-US" sz="2800" dirty="0">
                <a:latin typeface="iCiel Cadena" pitchFamily="2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3352800"/>
            <a:ext cx="96372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iCiel Cadena" pitchFamily="2" charset="0"/>
              </a:rPr>
              <a:t>Bước</a:t>
            </a:r>
            <a:r>
              <a:rPr lang="en-US" sz="2000" dirty="0">
                <a:latin typeface="iCiel Cadena" pitchFamily="2" charset="0"/>
              </a:rPr>
              <a:t> 1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33088" y="6172200"/>
            <a:ext cx="1063112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iCiel Cadena" pitchFamily="2" charset="0"/>
              </a:rPr>
              <a:t>Bước</a:t>
            </a:r>
            <a:r>
              <a:rPr lang="en-US" sz="2200" dirty="0">
                <a:latin typeface="iCiel Cadena" pitchFamily="2" charset="0"/>
              </a:rPr>
              <a:t> 3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57972" y="5638469"/>
            <a:ext cx="1063112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dirty="0" err="1">
                <a:latin typeface="iCiel Cadena" pitchFamily="2" charset="0"/>
              </a:rPr>
              <a:t>Bước</a:t>
            </a:r>
            <a:r>
              <a:rPr lang="en-US" sz="2200" dirty="0">
                <a:latin typeface="iCiel Cadena" pitchFamily="2" charset="0"/>
              </a:rPr>
              <a:t> 2 </a:t>
            </a:r>
          </a:p>
        </p:txBody>
      </p:sp>
    </p:spTree>
    <p:extLst>
      <p:ext uri="{BB962C8B-B14F-4D97-AF65-F5344CB8AC3E}">
        <p14:creationId xmlns:p14="http://schemas.microsoft.com/office/powerpoint/2010/main" val="65979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6800" y="3048000"/>
            <a:ext cx="75744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Tham khảo bài vẽ của các bạn </a:t>
            </a:r>
          </a:p>
          <a:p>
            <a:pPr algn="ctr"/>
            <a:r>
              <a:rPr lang="vi-VN" sz="4400" dirty="0">
                <a:solidFill>
                  <a:srgbClr val="0070C0"/>
                </a:solidFill>
                <a:latin typeface="iCiel Cadena" pitchFamily="2" charset="0"/>
              </a:rPr>
              <a:t>để có thêm ý tưởng </a:t>
            </a:r>
          </a:p>
        </p:txBody>
      </p:sp>
    </p:spTree>
    <p:extLst>
      <p:ext uri="{BB962C8B-B14F-4D97-AF65-F5344CB8AC3E}">
        <p14:creationId xmlns:p14="http://schemas.microsoft.com/office/powerpoint/2010/main" val="384532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han trời sang tạo lớp 1\fjgj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99" y="641298"/>
            <a:ext cx="7603873" cy="50925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4507" y="5933470"/>
            <a:ext cx="5404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“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Khu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em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” –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sáp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959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0794" y="5933470"/>
            <a:ext cx="6149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“ 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Tòa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Bitexco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 ” –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tranh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sáp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0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6146" name="Picture 2" descr="D:\chan trời sang tạo lớp 1\yijugi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5800"/>
            <a:ext cx="7674323" cy="502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211519"/>
            <a:ext cx="6324606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3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Luyện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tập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sáng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0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2399"/>
            <a:ext cx="8940401" cy="693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842" y="2209800"/>
            <a:ext cx="7339958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HS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luyện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tập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thực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iCiel Cadena" pitchFamily="2" charset="0"/>
              </a:rPr>
              <a:t>hành</a:t>
            </a:r>
            <a:r>
              <a:rPr lang="en-US" sz="5400" dirty="0">
                <a:solidFill>
                  <a:srgbClr val="FF0000"/>
                </a:solidFill>
                <a:latin typeface="iCiel Cadena" pitchFamily="2" charset="0"/>
              </a:rPr>
              <a:t> </a:t>
            </a:r>
          </a:p>
          <a:p>
            <a:pPr algn="ctr"/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thêm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  ý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thích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vẽ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theo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trí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 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tưởng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tượng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của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các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iCiel Cadena" pitchFamily="2" charset="0"/>
              </a:rPr>
              <a:t>em</a:t>
            </a:r>
            <a:r>
              <a:rPr lang="en-US" sz="4400" dirty="0">
                <a:solidFill>
                  <a:srgbClr val="0070C0"/>
                </a:solidFill>
                <a:latin typeface="iCiel Cadena" pitchFamily="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6747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0AA721-7508-FFBC-ECE7-2271BF5F4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DCF09D-331B-EE3A-4C75-C89113DC2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633784" cy="34486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333301-87F3-0869-44F4-A228F33FC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0" y="3409308"/>
            <a:ext cx="6131008" cy="3448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0660E-93EC-283A-3603-84658ED41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476" y="3393896"/>
            <a:ext cx="4618804" cy="346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4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65948">
            <a:off x="996761" y="-872230"/>
            <a:ext cx="7145577" cy="52778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9154" y="685800"/>
            <a:ext cx="5181227" cy="261610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en-US" altLang="zh-CN" sz="4400" dirty="0" err="1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Tiết</a:t>
            </a:r>
            <a:r>
              <a:rPr lang="en-US" altLang="zh-CN" sz="4400" dirty="0"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1 </a:t>
            </a:r>
          </a:p>
          <a:p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Vẽ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ngôi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nhà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từ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hình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cơ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r>
              <a:rPr lang="en-US" altLang="zh-CN" sz="6000" dirty="0" err="1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bản</a:t>
            </a:r>
            <a:r>
              <a:rPr lang="en-US" altLang="zh-CN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Cadena" pitchFamily="2" charset="0"/>
                <a:ea typeface="微软雅黑" panose="020B0503020204020204" pitchFamily="34" charset="-122"/>
              </a:rPr>
              <a:t> </a:t>
            </a:r>
            <a:endParaRPr lang="zh-CN" altLang="en-US" sz="6000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iCiel Cadena" pitchFamily="2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174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914401" y="1211519"/>
            <a:ext cx="6484244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4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Phân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tích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đánh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giá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43645"/>
            <a:ext cx="8763000" cy="318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2585" y="2897814"/>
            <a:ext cx="78656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Giới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thiệu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xét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đánh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giá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iCiel Cadena" pitchFamily="2" charset="-93"/>
                <a:cs typeface="Times New Roman" pitchFamily="18" charset="0"/>
              </a:rPr>
              <a:t>  </a:t>
            </a:r>
            <a:endParaRPr lang="vi-VN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52987"/>
      </p:ext>
    </p:extLst>
  </p:cSld>
  <p:clrMapOvr>
    <a:masterClrMapping/>
  </p:clrMapOvr>
  <p:transition spd="med"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0" y="1211519"/>
            <a:ext cx="6781799" cy="24929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5</a:t>
            </a: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Vận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dụng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–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phát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triển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endParaRPr lang="zh-CN" altLang="en-US" sz="54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4" y="293533"/>
            <a:ext cx="8711800" cy="609600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3533"/>
            <a:ext cx="1102698" cy="13628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5842" y="2209800"/>
            <a:ext cx="79335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0070C0"/>
                </a:solidFill>
                <a:latin typeface="iCiel Cadena" pitchFamily="2" charset="0"/>
              </a:rPr>
              <a:t>Về nhà vận dùng kiến thức học được 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thể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sử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dụng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hộp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bìa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tạo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Ngôi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nhiều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dạng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khác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chất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liệu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khác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iCiel Cadena" pitchFamily="2" charset="0"/>
              </a:rPr>
              <a:t>nhau</a:t>
            </a:r>
            <a:r>
              <a:rPr lang="en-US" sz="36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endParaRPr lang="vi-VN" sz="3600" dirty="0">
              <a:solidFill>
                <a:srgbClr val="0070C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4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" y="0"/>
            <a:ext cx="914129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02" y="198186"/>
            <a:ext cx="7198073" cy="62226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999" y="4438809"/>
            <a:ext cx="2054182" cy="20968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527621"/>
            <a:ext cx="1718930" cy="2438199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456446" y="4120496"/>
            <a:ext cx="2793822" cy="2414904"/>
            <a:chOff x="456446" y="3090372"/>
            <a:chExt cx="2793822" cy="181117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446" y="3658069"/>
              <a:ext cx="1871317" cy="1243481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7180" y="3090372"/>
              <a:ext cx="963088" cy="1725025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89238">
            <a:off x="4495836" y="179107"/>
            <a:ext cx="2846597" cy="26901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509" y="304824"/>
            <a:ext cx="883847" cy="12190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596" y="1746717"/>
            <a:ext cx="572977" cy="116220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75672" y="2263676"/>
            <a:ext cx="66947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iCiel Cadena" pitchFamily="2" charset="0"/>
                <a:cs typeface="Times New Roman" pitchFamily="18" charset="0"/>
              </a:rPr>
              <a:t>  </a:t>
            </a:r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XIN CHÀO </a:t>
            </a:r>
          </a:p>
          <a:p>
            <a:r>
              <a:rPr lang="en-US" sz="4800" b="1" dirty="0">
                <a:solidFill>
                  <a:srgbClr val="FF0000"/>
                </a:solidFill>
                <a:latin typeface="iCiel Cadena" pitchFamily="2" charset="0"/>
                <a:cs typeface="Times New Roman" pitchFamily="18" charset="0"/>
              </a:rPr>
              <a:t>VÀ HẸN GẶP LẠI CÁC EM! </a:t>
            </a:r>
          </a:p>
          <a:p>
            <a:endParaRPr lang="vi-VN" sz="4800" b="1" dirty="0">
              <a:solidFill>
                <a:srgbClr val="FF0000"/>
              </a:solidFill>
              <a:latin typeface="iCiel Cadena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0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5838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1"/>
            <a:ext cx="6272767" cy="593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0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613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29" y="3962402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7632"/>
            <a:ext cx="7696342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685802" y="1295400"/>
            <a:ext cx="69655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1  </a:t>
            </a:r>
          </a:p>
          <a:p>
            <a:pPr algn="ctr"/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Khám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6000" b="1" dirty="0" err="1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phá</a:t>
            </a:r>
            <a:r>
              <a:rPr lang="en-US" altLang="zh-CN" sz="6000" b="1" dirty="0">
                <a:ln>
                  <a:solidFill>
                    <a:srgbClr val="005F60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endParaRPr lang="zh-CN" altLang="en-US" sz="6000" b="1" dirty="0">
              <a:ln>
                <a:solidFill>
                  <a:srgbClr val="005F60">
                    <a:lumMod val="75000"/>
                  </a:srgbClr>
                </a:solidFill>
              </a:ln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59" y="3813138"/>
            <a:ext cx="3053853" cy="227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2459">
            <a:off x="-101837" y="-376808"/>
            <a:ext cx="7590907" cy="551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121907"/>
            <a:ext cx="3048004" cy="5074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80022" y="1142999"/>
            <a:ext cx="542719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sát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thảo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luận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cơ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bản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dạng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cuộc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sống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iCiel Cadena" pitchFamily="2" charset="0"/>
              </a:rPr>
              <a:t>tranh</a:t>
            </a:r>
            <a:r>
              <a:rPr lang="en-US" sz="3200" dirty="0">
                <a:solidFill>
                  <a:srgbClr val="0070C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55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 100"/>
          <p:cNvSpPr/>
          <p:nvPr/>
        </p:nvSpPr>
        <p:spPr>
          <a:xfrm rot="5400000">
            <a:off x="1104900" y="-1104900"/>
            <a:ext cx="6934200" cy="9144000"/>
          </a:xfrm>
          <a:prstGeom prst="rect">
            <a:avLst/>
          </a:prstGeom>
          <a:gradFill>
            <a:gsLst>
              <a:gs pos="0">
                <a:srgbClr val="FFC000"/>
              </a:gs>
              <a:gs pos="98000">
                <a:srgbClr val="FB6C1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Picture 2" descr="D:\chan trời sang tạo lớp 1\5yrtyjg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" y="762000"/>
            <a:ext cx="3629978" cy="24385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D:\chan trời sang tạo lớp 1\etfrg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106" y="762000"/>
            <a:ext cx="3806294" cy="24452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:\chan trời sang tạo lớp 1\gdhgh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62404"/>
            <a:ext cx="4054576" cy="22646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D:\chan trời sang tạo lớp 1\uioi;o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66" y="3962404"/>
            <a:ext cx="3691743" cy="22646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024290" y="3352798"/>
            <a:ext cx="2557110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iCiel Cadena" pitchFamily="2" charset="0"/>
              </a:rPr>
              <a:t>Nhà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chung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cư</a:t>
            </a:r>
            <a:r>
              <a:rPr lang="en-US" dirty="0">
                <a:latin typeface="iCiel Cadena" pitchFamily="2" charset="0"/>
              </a:rPr>
              <a:t> ở TP HCM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546067" y="6395986"/>
            <a:ext cx="1513556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iCiel Cadena" pitchFamily="2" charset="0"/>
              </a:rPr>
              <a:t>Nhà</a:t>
            </a:r>
            <a:r>
              <a:rPr lang="en-US" dirty="0">
                <a:latin typeface="iCiel Cadena" pitchFamily="2" charset="0"/>
              </a:rPr>
              <a:t> ở </a:t>
            </a:r>
            <a:r>
              <a:rPr lang="en-US" dirty="0" err="1">
                <a:latin typeface="iCiel Cadena" pitchFamily="2" charset="0"/>
              </a:rPr>
              <a:t>Hội</a:t>
            </a:r>
            <a:r>
              <a:rPr lang="en-US" dirty="0">
                <a:latin typeface="iCiel Cadena" pitchFamily="2" charset="0"/>
              </a:rPr>
              <a:t> An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334000" y="6395986"/>
            <a:ext cx="2844881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iCiel Cadena" pitchFamily="2" charset="0"/>
              </a:rPr>
              <a:t>Nhà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dân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tộc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Tày</a:t>
            </a:r>
            <a:r>
              <a:rPr lang="en-US" dirty="0">
                <a:latin typeface="iCiel Cadena" pitchFamily="2" charset="0"/>
              </a:rPr>
              <a:t>- </a:t>
            </a:r>
            <a:r>
              <a:rPr lang="en-US" dirty="0" err="1">
                <a:latin typeface="iCiel Cadena" pitchFamily="2" charset="0"/>
              </a:rPr>
              <a:t>Hà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Giang</a:t>
            </a:r>
            <a:endParaRPr lang="en-US" dirty="0">
              <a:latin typeface="iCiel Cadena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19268" y="3352798"/>
            <a:ext cx="3486532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latin typeface="iCiel Cadena" pitchFamily="2" charset="0"/>
              </a:rPr>
              <a:t>Nhà</a:t>
            </a:r>
            <a:r>
              <a:rPr lang="en-US" dirty="0">
                <a:latin typeface="iCiel Cadena" pitchFamily="2" charset="0"/>
              </a:rPr>
              <a:t> ở </a:t>
            </a:r>
            <a:r>
              <a:rPr lang="en-US" dirty="0" err="1">
                <a:latin typeface="iCiel Cadena" pitchFamily="2" charset="0"/>
              </a:rPr>
              <a:t>làng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Tiêu</a:t>
            </a:r>
            <a:r>
              <a:rPr lang="en-US" dirty="0">
                <a:latin typeface="iCiel Cadena" pitchFamily="2" charset="0"/>
              </a:rPr>
              <a:t> </a:t>
            </a:r>
            <a:r>
              <a:rPr lang="en-US" dirty="0" err="1">
                <a:latin typeface="iCiel Cadena" pitchFamily="2" charset="0"/>
              </a:rPr>
              <a:t>Thượng</a:t>
            </a:r>
            <a:r>
              <a:rPr lang="en-US" dirty="0">
                <a:latin typeface="iCiel Cadena" pitchFamily="2" charset="0"/>
              </a:rPr>
              <a:t>- </a:t>
            </a:r>
            <a:r>
              <a:rPr lang="en-US" dirty="0" err="1">
                <a:latin typeface="iCiel Cadena" pitchFamily="2" charset="0"/>
              </a:rPr>
              <a:t>Hà</a:t>
            </a:r>
            <a:r>
              <a:rPr lang="en-US" dirty="0">
                <a:latin typeface="iCiel Cadena" pitchFamily="2" charset="0"/>
              </a:rPr>
              <a:t> Nam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14600" y="4"/>
            <a:ext cx="5018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  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cuộc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sống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51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140411" y="381004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iCiel Cadena" pitchFamily="2" charset="0"/>
              </a:rPr>
              <a:t>    </a:t>
            </a:r>
            <a:r>
              <a:rPr lang="en-US" sz="3600" dirty="0" err="1">
                <a:solidFill>
                  <a:srgbClr val="002060"/>
                </a:solidFill>
                <a:latin typeface="iCiel Cadena" pitchFamily="2" charset="0"/>
              </a:rPr>
              <a:t>Nhà</a:t>
            </a:r>
            <a:r>
              <a:rPr lang="en-US" sz="36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iCiel Cadena" pitchFamily="2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iCiel Cadena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iCiel Cadena" pitchFamily="2" charset="0"/>
              </a:rPr>
              <a:t>tranh</a:t>
            </a:r>
            <a:r>
              <a:rPr lang="en-US" sz="3600" dirty="0">
                <a:solidFill>
                  <a:srgbClr val="002060"/>
                </a:solidFill>
                <a:latin typeface="iCiel Cadena" pitchFamily="2" charset="0"/>
              </a:rPr>
              <a:t> </a:t>
            </a:r>
          </a:p>
        </p:txBody>
      </p:sp>
      <p:pic>
        <p:nvPicPr>
          <p:cNvPr id="3074" name="Picture 2" descr="D:\chan trời sang tạo lớp 1\gfdhg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8808"/>
            <a:ext cx="4648200" cy="31663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chan trời sang tạo lớp 1\gfdsgfd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6" y="3266448"/>
            <a:ext cx="4911811" cy="3362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914400" y="4191001"/>
            <a:ext cx="2703790" cy="1991353"/>
            <a:chOff x="1182410" y="5257800"/>
            <a:chExt cx="2322790" cy="1381753"/>
          </a:xfrm>
        </p:grpSpPr>
        <p:sp>
          <p:nvSpPr>
            <p:cNvPr id="2" name="Right Arrow 1"/>
            <p:cNvSpPr/>
            <p:nvPr/>
          </p:nvSpPr>
          <p:spPr>
            <a:xfrm>
              <a:off x="1182410" y="5257800"/>
              <a:ext cx="2322790" cy="138175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82410" y="5665463"/>
              <a:ext cx="1965424" cy="491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(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Nhà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chúng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mình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)</a:t>
              </a:r>
            </a:p>
            <a:p>
              <a:pPr algn="ctr"/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Tranh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sáp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màu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715000" y="1295400"/>
            <a:ext cx="2749944" cy="1752600"/>
            <a:chOff x="5715000" y="1752600"/>
            <a:chExt cx="2466311" cy="1409700"/>
          </a:xfrm>
        </p:grpSpPr>
        <p:sp>
          <p:nvSpPr>
            <p:cNvPr id="4" name="Left Arrow 3"/>
            <p:cNvSpPr/>
            <p:nvPr/>
          </p:nvSpPr>
          <p:spPr>
            <a:xfrm>
              <a:off x="5715000" y="1752600"/>
              <a:ext cx="2362200" cy="1409700"/>
            </a:xfrm>
            <a:prstGeom prst="leftArrow">
              <a:avLst/>
            </a:prstGeom>
            <a:solidFill>
              <a:schemeClr val="accent6">
                <a:lumMod val="75000"/>
                <a:lumOff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09510" y="2147128"/>
              <a:ext cx="2271801" cy="544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(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Nhà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phố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ở </a:t>
              </a:r>
              <a:r>
                <a:rPr lang="en-US" sz="2000" dirty="0" err="1">
                  <a:solidFill>
                    <a:srgbClr val="000000"/>
                  </a:solidFill>
                  <a:latin typeface="iCiel Cadena" pitchFamily="2" charset="0"/>
                </a:rPr>
                <a:t>tp</a:t>
              </a:r>
              <a:r>
                <a:rPr lang="en-US" sz="2000" dirty="0">
                  <a:solidFill>
                    <a:srgbClr val="000000"/>
                  </a:solidFill>
                  <a:latin typeface="iCiel Cadena" pitchFamily="2" charset="0"/>
                </a:rPr>
                <a:t> HCM ) </a:t>
              </a:r>
            </a:p>
            <a:p>
              <a:pPr algn="ctr"/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iCiel Cadena" pitchFamily="2" charset="0"/>
                </a:rPr>
                <a:t>tranh</a:t>
              </a:r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iCiel Cadena" pitchFamily="2" charset="0"/>
                </a:rPr>
                <a:t>sáp</a:t>
              </a:r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iCiel Cadena" pitchFamily="2" charset="0"/>
                </a:rPr>
                <a:t>màu</a:t>
              </a:r>
              <a:r>
                <a:rPr lang="en-US" dirty="0">
                  <a:solidFill>
                    <a:srgbClr val="000000"/>
                  </a:solidFill>
                  <a:latin typeface="iCiel Cadena" pitchFamily="2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10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987" y="2971810"/>
            <a:ext cx="1918429" cy="3194087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4756206"/>
            <a:ext cx="9143908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353351"/>
            <a:ext cx="1269162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7447120" y="-67007"/>
            <a:ext cx="1174911" cy="145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81962"/>
            <a:ext cx="1347858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59"/>
            <a:ext cx="7696342" cy="35311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1371605" y="1211519"/>
            <a:ext cx="586740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Hoạt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00B0F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 2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tạo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kiến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thức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kỹ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dist="50800" dir="4800000" algn="ctr" rotWithShape="0">
                    <a:srgbClr val="005F60">
                      <a:lumMod val="50000"/>
                    </a:srgbClr>
                  </a:outerShdw>
                </a:effectLst>
                <a:latin typeface="iCiel Cadena" pitchFamily="2" charset="0"/>
                <a:cs typeface="+mn-ea"/>
                <a:sym typeface="+mn-lt"/>
              </a:rPr>
              <a:t>năng</a:t>
            </a:r>
            <a:endParaRPr lang="zh-CN" altLang="en-US" sz="4800" b="1" dirty="0">
              <a:solidFill>
                <a:srgbClr val="FF0000"/>
              </a:solidFill>
              <a:effectLst>
                <a:outerShdw dist="50800" dir="4800000" algn="ctr" rotWithShape="0">
                  <a:srgbClr val="005F60">
                    <a:lumMod val="50000"/>
                  </a:srgbClr>
                </a:outerShdw>
              </a:effectLst>
              <a:latin typeface="iCiel Cadena" pitchFamily="2" charset="0"/>
              <a:cs typeface="+mn-ea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551" y="3519847"/>
            <a:ext cx="3447662" cy="256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7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E2C1D8-DFB4-4D3F-8484-6713BFFEDD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3400" y="3200401"/>
            <a:ext cx="3694698" cy="3478922"/>
          </a:xfrm>
          <a:prstGeom prst="rect">
            <a:avLst/>
          </a:prstGeom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546C874-965C-457E-AF8E-F6F26E1031A0}"/>
              </a:ext>
            </a:extLst>
          </p:cNvPr>
          <p:cNvCxnSpPr/>
          <p:nvPr/>
        </p:nvCxnSpPr>
        <p:spPr>
          <a:xfrm>
            <a:off x="2286000" y="6400800"/>
            <a:ext cx="5405167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D:\chan trời sang tạo lớp 1\ihjk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37622"/>
            <a:ext cx="3009900" cy="257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chan trời sang tạo lớp 1\jghjgh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461963"/>
            <a:ext cx="2401093" cy="235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chan trời sang tạo lớp 1\fhj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917" y="706350"/>
            <a:ext cx="2227534" cy="20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chan trời sang tạo lớp 1\jhfgj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117" y="2943224"/>
            <a:ext cx="1471883" cy="208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chan trời sang tạo lớp 1\fgjjfj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293" y="2854326"/>
            <a:ext cx="2130290" cy="213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chan trời sang tạo lớp 1\op;k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00675"/>
            <a:ext cx="6021387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00" y="76200"/>
            <a:ext cx="6697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iCiel Cadena" pitchFamily="2" charset="0"/>
              </a:rPr>
              <a:t>Vẽ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ngôi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nhà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từ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những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hình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và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màu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cơ</a:t>
            </a:r>
            <a:r>
              <a:rPr lang="en-US" sz="2800" dirty="0">
                <a:latin typeface="iCiel Cadena" pitchFamily="2" charset="0"/>
              </a:rPr>
              <a:t> </a:t>
            </a:r>
            <a:r>
              <a:rPr lang="en-US" sz="2800" dirty="0" err="1">
                <a:latin typeface="iCiel Cadena" pitchFamily="2" charset="0"/>
              </a:rPr>
              <a:t>bản</a:t>
            </a:r>
            <a:r>
              <a:rPr lang="en-US" sz="2800" dirty="0">
                <a:latin typeface="iCiel Cadena" pitchFamily="2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71800" y="5852467"/>
            <a:ext cx="4956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86200" y="260246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0799" y="266700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11231" y="2590800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36618" y="488846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64262" y="480060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1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4" grpId="0"/>
      <p:bldP spid="25" grpId="0"/>
      <p:bldP spid="26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jpppt.com">
  <a:themeElements>
    <a:clrScheme name="自定义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A3CD39"/>
      </a:accent1>
      <a:accent2>
        <a:srgbClr val="E4BE33"/>
      </a:accent2>
      <a:accent3>
        <a:srgbClr val="E6325C"/>
      </a:accent3>
      <a:accent4>
        <a:srgbClr val="71CDB7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极目远眺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6492</TotalTime>
  <Words>371</Words>
  <Application>Microsoft Office PowerPoint</Application>
  <PresentationFormat>On-screen Show (4:3)</PresentationFormat>
  <Paragraphs>84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等线</vt:lpstr>
      <vt:lpstr>等线 Light</vt:lpstr>
      <vt:lpstr>宋体</vt:lpstr>
      <vt:lpstr>Arial</vt:lpstr>
      <vt:lpstr>Calibri</vt:lpstr>
      <vt:lpstr>Calibri Light</vt:lpstr>
      <vt:lpstr>iCiel Cadena</vt:lpstr>
      <vt:lpstr>Times New Roman</vt:lpstr>
      <vt:lpstr>Office Theme</vt:lpstr>
      <vt:lpstr>www.jpppt.com</vt:lpstr>
      <vt:lpstr>1_www.jpppt.com</vt:lpstr>
      <vt:lpstr>2_www.jpppt.com</vt:lpstr>
      <vt:lpstr>3_www.jpppt.com</vt:lpstr>
      <vt:lpstr>https://www.freeppt7.com</vt:lpstr>
      <vt:lpstr>4_www.jpppt.com</vt:lpstr>
      <vt:lpstr>第一PPT，www.1ppt.com</vt:lpstr>
      <vt:lpstr>2_Office 主题​​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569</cp:revision>
  <dcterms:created xsi:type="dcterms:W3CDTF">2020-08-13T08:18:23Z</dcterms:created>
  <dcterms:modified xsi:type="dcterms:W3CDTF">2025-10-30T05:14:22Z</dcterms:modified>
</cp:coreProperties>
</file>