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9" r:id="rId2"/>
    <p:sldId id="290" r:id="rId3"/>
    <p:sldId id="262" r:id="rId4"/>
    <p:sldId id="283" r:id="rId5"/>
    <p:sldId id="269" r:id="rId6"/>
    <p:sldId id="259" r:id="rId7"/>
    <p:sldId id="266" r:id="rId8"/>
    <p:sldId id="286" r:id="rId9"/>
    <p:sldId id="276" r:id="rId10"/>
    <p:sldId id="274" r:id="rId11"/>
    <p:sldId id="270" r:id="rId12"/>
    <p:sldId id="271" r:id="rId13"/>
    <p:sldId id="284" r:id="rId14"/>
    <p:sldId id="287" r:id="rId15"/>
  </p:sldIdLst>
  <p:sldSz cx="9144000" cy="6858000" type="screen4x3"/>
  <p:notesSz cx="6858000" cy="9144000"/>
  <p:defaultTextStyle>
    <a:defPPr>
      <a:defRPr lang="vi-VN"/>
    </a:defPPr>
    <a:lvl1pPr marL="0" algn="l" defTabSz="91438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92" algn="l" defTabSz="91438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386" algn="l" defTabSz="91438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578" algn="l" defTabSz="91438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770" algn="l" defTabSz="91438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964" algn="l" defTabSz="91438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156" algn="l" defTabSz="91438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348" algn="l" defTabSz="91438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542" algn="l" defTabSz="91438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FC65A"/>
    <a:srgbClr val="C25EA5"/>
    <a:srgbClr val="00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1" d="100"/>
          <a:sy n="81" d="100"/>
        </p:scale>
        <p:origin x="1498" y="53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7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9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15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34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54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12F953-2194-4103-93E8-DEB7F6227C24}" type="datetimeFigureOut">
              <a:rPr lang="vi-VN" smtClean="0"/>
              <a:pPr/>
              <a:t>08/09/2025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55FE07-2F27-469B-82BD-683FD54A6ED0}" type="slidenum">
              <a:rPr lang="vi-VN" smtClean="0"/>
              <a:pPr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12F953-2194-4103-93E8-DEB7F6227C24}" type="datetimeFigureOut">
              <a:rPr lang="vi-VN" smtClean="0"/>
              <a:pPr/>
              <a:t>08/09/2025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55FE07-2F27-469B-82BD-683FD54A6ED0}" type="slidenum">
              <a:rPr lang="vi-VN" smtClean="0"/>
              <a:pPr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12F953-2194-4103-93E8-DEB7F6227C24}" type="datetimeFigureOut">
              <a:rPr lang="vi-VN" smtClean="0"/>
              <a:pPr/>
              <a:t>08/09/2025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55FE07-2F27-469B-82BD-683FD54A6ED0}" type="slidenum">
              <a:rPr lang="vi-VN" smtClean="0"/>
              <a:pPr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12F953-2194-4103-93E8-DEB7F6227C24}" type="datetimeFigureOut">
              <a:rPr lang="vi-VN" smtClean="0"/>
              <a:pPr/>
              <a:t>08/09/2025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55FE07-2F27-469B-82BD-683FD54A6ED0}" type="slidenum">
              <a:rPr lang="vi-VN" smtClean="0"/>
              <a:pPr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5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192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8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57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77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96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15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34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54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12F953-2194-4103-93E8-DEB7F6227C24}" type="datetimeFigureOut">
              <a:rPr lang="vi-VN" smtClean="0"/>
              <a:pPr/>
              <a:t>08/09/2025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55FE07-2F27-469B-82BD-683FD54A6ED0}" type="slidenum">
              <a:rPr lang="vi-VN" smtClean="0"/>
              <a:pPr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12F953-2194-4103-93E8-DEB7F6227C24}" type="datetimeFigureOut">
              <a:rPr lang="vi-VN" smtClean="0"/>
              <a:pPr/>
              <a:t>08/09/2025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55FE07-2F27-469B-82BD-683FD54A6ED0}" type="slidenum">
              <a:rPr lang="vi-VN" smtClean="0"/>
              <a:pPr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4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92" indent="0">
              <a:buNone/>
              <a:defRPr sz="2000" b="1"/>
            </a:lvl2pPr>
            <a:lvl3pPr marL="914386" indent="0">
              <a:buNone/>
              <a:defRPr sz="1800" b="1"/>
            </a:lvl3pPr>
            <a:lvl4pPr marL="1371578" indent="0">
              <a:buNone/>
              <a:defRPr sz="1600" b="1"/>
            </a:lvl4pPr>
            <a:lvl5pPr marL="1828770" indent="0">
              <a:buNone/>
              <a:defRPr sz="1600" b="1"/>
            </a:lvl5pPr>
            <a:lvl6pPr marL="2285964" indent="0">
              <a:buNone/>
              <a:defRPr sz="1600" b="1"/>
            </a:lvl6pPr>
            <a:lvl7pPr marL="2743156" indent="0">
              <a:buNone/>
              <a:defRPr sz="1600" b="1"/>
            </a:lvl7pPr>
            <a:lvl8pPr marL="3200348" indent="0">
              <a:buNone/>
              <a:defRPr sz="1600" b="1"/>
            </a:lvl8pPr>
            <a:lvl9pPr marL="3657542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1535114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92" indent="0">
              <a:buNone/>
              <a:defRPr sz="2000" b="1"/>
            </a:lvl2pPr>
            <a:lvl3pPr marL="914386" indent="0">
              <a:buNone/>
              <a:defRPr sz="1800" b="1"/>
            </a:lvl3pPr>
            <a:lvl4pPr marL="1371578" indent="0">
              <a:buNone/>
              <a:defRPr sz="1600" b="1"/>
            </a:lvl4pPr>
            <a:lvl5pPr marL="1828770" indent="0">
              <a:buNone/>
              <a:defRPr sz="1600" b="1"/>
            </a:lvl5pPr>
            <a:lvl6pPr marL="2285964" indent="0">
              <a:buNone/>
              <a:defRPr sz="1600" b="1"/>
            </a:lvl6pPr>
            <a:lvl7pPr marL="2743156" indent="0">
              <a:buNone/>
              <a:defRPr sz="1600" b="1"/>
            </a:lvl7pPr>
            <a:lvl8pPr marL="3200348" indent="0">
              <a:buNone/>
              <a:defRPr sz="1600" b="1"/>
            </a:lvl8pPr>
            <a:lvl9pPr marL="3657542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12F953-2194-4103-93E8-DEB7F6227C24}" type="datetimeFigureOut">
              <a:rPr lang="vi-VN" smtClean="0"/>
              <a:pPr/>
              <a:t>08/09/2025</a:t>
            </a:fld>
            <a:endParaRPr lang="vi-V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55FE07-2F27-469B-82BD-683FD54A6ED0}" type="slidenum">
              <a:rPr lang="vi-VN" smtClean="0"/>
              <a:pPr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12F953-2194-4103-93E8-DEB7F6227C24}" type="datetimeFigureOut">
              <a:rPr lang="vi-VN" smtClean="0"/>
              <a:pPr/>
              <a:t>08/09/2025</a:t>
            </a:fld>
            <a:endParaRPr lang="vi-V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55FE07-2F27-469B-82BD-683FD54A6ED0}" type="slidenum">
              <a:rPr lang="vi-VN" smtClean="0"/>
              <a:pPr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12F953-2194-4103-93E8-DEB7F6227C24}" type="datetimeFigureOut">
              <a:rPr lang="vi-VN" smtClean="0"/>
              <a:pPr/>
              <a:t>08/09/2025</a:t>
            </a:fld>
            <a:endParaRPr lang="vi-V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55FE07-2F27-469B-82BD-683FD54A6ED0}" type="slidenum">
              <a:rPr lang="vi-VN" smtClean="0"/>
              <a:pPr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192" indent="0">
              <a:buNone/>
              <a:defRPr sz="1200"/>
            </a:lvl2pPr>
            <a:lvl3pPr marL="914386" indent="0">
              <a:buNone/>
              <a:defRPr sz="1000"/>
            </a:lvl3pPr>
            <a:lvl4pPr marL="1371578" indent="0">
              <a:buNone/>
              <a:defRPr sz="900"/>
            </a:lvl4pPr>
            <a:lvl5pPr marL="1828770" indent="0">
              <a:buNone/>
              <a:defRPr sz="900"/>
            </a:lvl5pPr>
            <a:lvl6pPr marL="2285964" indent="0">
              <a:buNone/>
              <a:defRPr sz="900"/>
            </a:lvl6pPr>
            <a:lvl7pPr marL="2743156" indent="0">
              <a:buNone/>
              <a:defRPr sz="900"/>
            </a:lvl7pPr>
            <a:lvl8pPr marL="3200348" indent="0">
              <a:buNone/>
              <a:defRPr sz="900"/>
            </a:lvl8pPr>
            <a:lvl9pPr marL="3657542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12F953-2194-4103-93E8-DEB7F6227C24}" type="datetimeFigureOut">
              <a:rPr lang="vi-VN" smtClean="0"/>
              <a:pPr/>
              <a:t>08/09/2025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55FE07-2F27-469B-82BD-683FD54A6ED0}" type="slidenum">
              <a:rPr lang="vi-VN" smtClean="0"/>
              <a:pPr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192" indent="0">
              <a:buNone/>
              <a:defRPr sz="2800"/>
            </a:lvl2pPr>
            <a:lvl3pPr marL="914386" indent="0">
              <a:buNone/>
              <a:defRPr sz="2400"/>
            </a:lvl3pPr>
            <a:lvl4pPr marL="1371578" indent="0">
              <a:buNone/>
              <a:defRPr sz="2000"/>
            </a:lvl4pPr>
            <a:lvl5pPr marL="1828770" indent="0">
              <a:buNone/>
              <a:defRPr sz="2000"/>
            </a:lvl5pPr>
            <a:lvl6pPr marL="2285964" indent="0">
              <a:buNone/>
              <a:defRPr sz="2000"/>
            </a:lvl6pPr>
            <a:lvl7pPr marL="2743156" indent="0">
              <a:buNone/>
              <a:defRPr sz="2000"/>
            </a:lvl7pPr>
            <a:lvl8pPr marL="3200348" indent="0">
              <a:buNone/>
              <a:defRPr sz="2000"/>
            </a:lvl8pPr>
            <a:lvl9pPr marL="3657542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192" indent="0">
              <a:buNone/>
              <a:defRPr sz="1200"/>
            </a:lvl2pPr>
            <a:lvl3pPr marL="914386" indent="0">
              <a:buNone/>
              <a:defRPr sz="1000"/>
            </a:lvl3pPr>
            <a:lvl4pPr marL="1371578" indent="0">
              <a:buNone/>
              <a:defRPr sz="900"/>
            </a:lvl4pPr>
            <a:lvl5pPr marL="1828770" indent="0">
              <a:buNone/>
              <a:defRPr sz="900"/>
            </a:lvl5pPr>
            <a:lvl6pPr marL="2285964" indent="0">
              <a:buNone/>
              <a:defRPr sz="900"/>
            </a:lvl6pPr>
            <a:lvl7pPr marL="2743156" indent="0">
              <a:buNone/>
              <a:defRPr sz="900"/>
            </a:lvl7pPr>
            <a:lvl8pPr marL="3200348" indent="0">
              <a:buNone/>
              <a:defRPr sz="900"/>
            </a:lvl8pPr>
            <a:lvl9pPr marL="3657542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12F953-2194-4103-93E8-DEB7F6227C24}" type="datetimeFigureOut">
              <a:rPr lang="vi-VN" smtClean="0"/>
              <a:pPr/>
              <a:t>08/09/2025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55FE07-2F27-469B-82BD-683FD54A6ED0}" type="slidenum">
              <a:rPr lang="vi-VN" smtClean="0"/>
              <a:pPr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38" tIns="45720" rIns="91438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2"/>
            <a:ext cx="8229600" cy="4525963"/>
          </a:xfrm>
          <a:prstGeom prst="rect">
            <a:avLst/>
          </a:prstGeom>
        </p:spPr>
        <p:txBody>
          <a:bodyPr vert="horz" lIns="91438" tIns="45720" rIns="91438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 vert="horz" lIns="91438" tIns="45720" rIns="91438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12F953-2194-4103-93E8-DEB7F6227C24}" type="datetimeFigureOut">
              <a:rPr lang="vi-VN" smtClean="0"/>
              <a:pPr/>
              <a:t>08/09/2025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 vert="horz" lIns="91438" tIns="45720" rIns="91438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 vert="horz" lIns="91438" tIns="45720" rIns="91438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55FE07-2F27-469B-82BD-683FD54A6ED0}" type="slidenum">
              <a:rPr lang="vi-VN" smtClean="0"/>
              <a:pPr/>
              <a:t>‹#›</a:t>
            </a:fld>
            <a:endParaRPr lang="vi-V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386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895" indent="-342895" algn="l" defTabSz="914386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38" indent="-285746" algn="l" defTabSz="914386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82" indent="-228596" algn="l" defTabSz="914386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74" indent="-228596" algn="l" defTabSz="914386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67" indent="-228596" algn="l" defTabSz="914386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60" indent="-228596" algn="l" defTabSz="914386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52" indent="-228596" algn="l" defTabSz="914386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44" indent="-228596" algn="l" defTabSz="914386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38" indent="-228596" algn="l" defTabSz="914386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38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92" algn="l" defTabSz="91438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86" algn="l" defTabSz="91438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78" algn="l" defTabSz="91438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70" algn="l" defTabSz="91438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64" algn="l" defTabSz="91438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56" algn="l" defTabSz="91438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48" algn="l" defTabSz="91438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42" algn="l" defTabSz="91438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eg"/><Relationship Id="rId4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0"/>
            <a:ext cx="8229600" cy="1143000"/>
          </a:xfrm>
        </p:spPr>
        <p:txBody>
          <a:bodyPr/>
          <a:lstStyle/>
          <a:p>
            <a:r>
              <a:rPr lang="en-US" dirty="0" err="1"/>
              <a:t>NNN</a:t>
            </a:r>
            <a:endParaRPr lang="vi-VN" dirty="0"/>
          </a:p>
        </p:txBody>
      </p:sp>
      <p:pic>
        <p:nvPicPr>
          <p:cNvPr id="1026" name="Picture 2" descr="C:\Users\laptop binh hang\Desktop\z5123138753986_b1350194676faf6714d7a2b57220cbfc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" y="0"/>
            <a:ext cx="8686800" cy="651510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</p:pic>
      <p:sp>
        <p:nvSpPr>
          <p:cNvPr id="8" name="TextBox 7"/>
          <p:cNvSpPr txBox="1"/>
          <p:nvPr/>
        </p:nvSpPr>
        <p:spPr>
          <a:xfrm>
            <a:off x="3657600" y="3682425"/>
            <a:ext cx="2362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+mj-lt"/>
              </a:rPr>
              <a:t>    </a:t>
            </a:r>
            <a:r>
              <a:rPr lang="en-US" sz="2400" b="1" dirty="0" err="1">
                <a:solidFill>
                  <a:srgbClr val="FF0000"/>
                </a:solidFill>
                <a:latin typeface="+mj-lt"/>
              </a:rPr>
              <a:t>BÀI</a:t>
            </a:r>
            <a:r>
              <a:rPr lang="en-US" sz="2400" b="1" dirty="0">
                <a:solidFill>
                  <a:srgbClr val="FF0000"/>
                </a:solidFill>
                <a:latin typeface="+mj-lt"/>
              </a:rPr>
              <a:t> 1</a:t>
            </a:r>
            <a:endParaRPr lang="vi-VN" sz="2400" b="1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752600" y="2286000"/>
            <a:ext cx="6248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CHỦ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ĐỀ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: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NGÔI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TRƯỜNG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THÂN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YÊU</a:t>
            </a:r>
            <a:endParaRPr lang="vi-VN" sz="28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295400" y="4572000"/>
            <a:ext cx="6705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QUANG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CẢNH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TRƯỜNG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endParaRPr lang="vi-VN" sz="28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76C07FF-881D-48F0-BDF9-0875DD64529D}"/>
              </a:ext>
            </a:extLst>
          </p:cNvPr>
          <p:cNvSpPr txBox="1"/>
          <p:nvPr/>
        </p:nvSpPr>
        <p:spPr>
          <a:xfrm>
            <a:off x="4648200" y="5486400"/>
            <a:ext cx="3657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dirty="0" err="1">
                <a:solidFill>
                  <a:srgbClr val="0070C0"/>
                </a:solidFill>
              </a:rPr>
              <a:t>Giáo</a:t>
            </a:r>
            <a:r>
              <a:rPr lang="vi-VN" dirty="0">
                <a:solidFill>
                  <a:srgbClr val="0070C0"/>
                </a:solidFill>
              </a:rPr>
              <a:t> viên: </a:t>
            </a:r>
            <a:r>
              <a:rPr lang="vi-VN" dirty="0" err="1">
                <a:solidFill>
                  <a:srgbClr val="0070C0"/>
                </a:solidFill>
              </a:rPr>
              <a:t>Nguyễn</a:t>
            </a:r>
            <a:r>
              <a:rPr lang="vi-VN" dirty="0">
                <a:solidFill>
                  <a:srgbClr val="0070C0"/>
                </a:solidFill>
              </a:rPr>
              <a:t> </a:t>
            </a:r>
            <a:r>
              <a:rPr lang="vi-VN" dirty="0" err="1">
                <a:solidFill>
                  <a:srgbClr val="0070C0"/>
                </a:solidFill>
              </a:rPr>
              <a:t>Thị</a:t>
            </a:r>
            <a:r>
              <a:rPr lang="vi-VN" dirty="0">
                <a:solidFill>
                  <a:srgbClr val="0070C0"/>
                </a:solidFill>
              </a:rPr>
              <a:t> </a:t>
            </a:r>
            <a:r>
              <a:rPr lang="vi-VN" dirty="0" err="1">
                <a:solidFill>
                  <a:srgbClr val="0070C0"/>
                </a:solidFill>
              </a:rPr>
              <a:t>Hồng</a:t>
            </a:r>
            <a:r>
              <a:rPr lang="vi-VN" dirty="0">
                <a:solidFill>
                  <a:srgbClr val="0070C0"/>
                </a:solidFill>
              </a:rPr>
              <a:t> Sâm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laptop binh hang\Desktop\bang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" y="457200"/>
            <a:ext cx="8818864" cy="5791200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</p:pic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76200" y="609602"/>
            <a:ext cx="8229600" cy="4525963"/>
          </a:xfrm>
        </p:spPr>
        <p:txBody>
          <a:bodyPr/>
          <a:lstStyle/>
          <a:p>
            <a:pPr algn="ctr">
              <a:buNone/>
            </a:pPr>
            <a:endParaRPr lang="en-US" sz="2000" b="1" i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en-US" sz="1800" b="1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                                         </a:t>
            </a:r>
            <a:r>
              <a:rPr lang="en-US" sz="1800" b="1" i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TRANH</a:t>
            </a:r>
            <a:r>
              <a:rPr lang="en-US" sz="1800" b="1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i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THAM</a:t>
            </a:r>
            <a:r>
              <a:rPr lang="en-US" sz="1800" b="1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i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KHẢO</a:t>
            </a:r>
            <a:endParaRPr lang="vi-VN" sz="18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990600" y="2133600"/>
            <a:ext cx="4953000" cy="369332"/>
          </a:xfrm>
          <a:prstGeom prst="rect">
            <a:avLst/>
          </a:prstGeom>
          <a:noFill/>
        </p:spPr>
        <p:txBody>
          <a:bodyPr wrap="square" lIns="91438" tIns="45720" rIns="91438" bIns="45720" rtlCol="0">
            <a:spAutoFit/>
          </a:bodyPr>
          <a:lstStyle/>
          <a:p>
            <a:endParaRPr lang="vi-VN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6556" y="1447800"/>
            <a:ext cx="2586244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02912" y="1447800"/>
            <a:ext cx="2445488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743200" y="3429000"/>
            <a:ext cx="2362200" cy="16644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laptop binh hang\Desktop\bang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5800" y="228600"/>
            <a:ext cx="8818864" cy="5791200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</p:pic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76200" y="762002"/>
            <a:ext cx="8229600" cy="4525963"/>
          </a:xfrm>
        </p:spPr>
        <p:txBody>
          <a:bodyPr/>
          <a:lstStyle/>
          <a:p>
            <a:pPr algn="ctr">
              <a:buNone/>
            </a:pPr>
            <a:endParaRPr lang="en-US" sz="2000" b="1" i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fr-FR" sz="1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4. PHÂN TÍCH – ĐÁNH GIÁ</a:t>
            </a:r>
            <a:endParaRPr lang="vi-VN" sz="18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219200" y="2209800"/>
            <a:ext cx="4953000" cy="369332"/>
          </a:xfrm>
          <a:prstGeom prst="rect">
            <a:avLst/>
          </a:prstGeom>
          <a:noFill/>
        </p:spPr>
        <p:txBody>
          <a:bodyPr wrap="square" lIns="91438" tIns="45720" rIns="91438" bIns="45720" rtlCol="0">
            <a:spAutoFit/>
          </a:bodyPr>
          <a:lstStyle/>
          <a:p>
            <a:endParaRPr lang="vi-VN" dirty="0"/>
          </a:p>
        </p:txBody>
      </p:sp>
      <p:sp>
        <p:nvSpPr>
          <p:cNvPr id="20481" name="Rectangle 1"/>
          <p:cNvSpPr>
            <a:spLocks noChangeArrowheads="1"/>
          </p:cNvSpPr>
          <p:nvPr/>
        </p:nvSpPr>
        <p:spPr bwMode="auto">
          <a:xfrm>
            <a:off x="1524000" y="2133600"/>
            <a:ext cx="53340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8" tIns="45720" rIns="91438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vi-VN" sz="20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          </a:t>
            </a:r>
            <a:r>
              <a:rPr lang="fr-FR" sz="20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Trưng</a:t>
            </a:r>
            <a:r>
              <a:rPr lang="fr-FR" sz="20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0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bày</a:t>
            </a:r>
            <a:r>
              <a:rPr lang="fr-FR" sz="20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0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sản</a:t>
            </a:r>
            <a:r>
              <a:rPr lang="fr-FR" sz="20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0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phẩm</a:t>
            </a:r>
            <a:r>
              <a:rPr lang="fr-FR" sz="20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0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fr-FR" sz="20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chia </a:t>
            </a:r>
            <a:r>
              <a:rPr lang="fr-FR" sz="20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sẻ</a:t>
            </a:r>
            <a:endParaRPr lang="vi-VN" sz="2000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vi-VN" sz="20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745" name="Rectangle 1"/>
          <p:cNvSpPr>
            <a:spLocks noChangeArrowheads="1"/>
          </p:cNvSpPr>
          <p:nvPr/>
        </p:nvSpPr>
        <p:spPr bwMode="auto">
          <a:xfrm>
            <a:off x="1447800" y="2819400"/>
            <a:ext cx="5029200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8" tIns="45720" rIns="91438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vi-VN" sz="2000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US" sz="2000" i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000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i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vẽ</a:t>
            </a:r>
            <a:r>
              <a:rPr lang="en-US" sz="2000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000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em yêu thích</a:t>
            </a:r>
            <a:endParaRPr lang="vi-VN" sz="20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000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US" sz="2000" i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2000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i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2000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i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000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i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tranh</a:t>
            </a:r>
            <a:endParaRPr lang="vi-VN" sz="20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vi-VN" sz="2000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+ Cách tạo không gian</a:t>
            </a:r>
            <a:r>
              <a:rPr lang="en-US" sz="2000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000" i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nhịp</a:t>
            </a:r>
            <a:r>
              <a:rPr lang="en-US" sz="2000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i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điệu</a:t>
            </a:r>
            <a:r>
              <a:rPr lang="en-US" sz="2000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..</a:t>
            </a:r>
            <a:endParaRPr lang="vi-VN" sz="20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vi-VN" sz="2000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+ Cách </a:t>
            </a:r>
            <a:r>
              <a:rPr lang="en-US" sz="2000" i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vẽ</a:t>
            </a:r>
            <a:r>
              <a:rPr lang="en-US" sz="2000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i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màu</a:t>
            </a:r>
            <a:endParaRPr lang="vi-VN" sz="20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vi-VN" sz="2000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+ Ý tưởng điều chỉnh</a:t>
            </a:r>
            <a:endParaRPr lang="vi-VN" sz="20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vi-VN" sz="2000" dirty="0">
              <a:solidFill>
                <a:schemeClr val="bg1"/>
              </a:solidFill>
              <a:latin typeface="+mj-lt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laptop binh hang\Desktop\bang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5136" y="533400"/>
            <a:ext cx="8818864" cy="5791200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</p:pic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76200" y="762002"/>
            <a:ext cx="8229600" cy="4525963"/>
          </a:xfrm>
        </p:spPr>
        <p:txBody>
          <a:bodyPr/>
          <a:lstStyle/>
          <a:p>
            <a:pPr algn="ctr">
              <a:buNone/>
            </a:pPr>
            <a:endParaRPr lang="en-US" sz="2000" b="1" i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fr-FR" sz="1600"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          5. VẬN </a:t>
            </a:r>
            <a:r>
              <a:rPr lang="fr-FR" sz="16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fr-FR" sz="16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fr-FR" sz="16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PHÁT</a:t>
            </a:r>
            <a:r>
              <a:rPr lang="fr-FR" sz="16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16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TRIỂN</a:t>
            </a:r>
            <a:endParaRPr lang="vi-VN" sz="16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990600" y="2133600"/>
            <a:ext cx="4953000" cy="369332"/>
          </a:xfrm>
          <a:prstGeom prst="rect">
            <a:avLst/>
          </a:prstGeom>
          <a:noFill/>
        </p:spPr>
        <p:txBody>
          <a:bodyPr wrap="square" lIns="91438" tIns="45720" rIns="91438" bIns="45720" rtlCol="0">
            <a:spAutoFit/>
          </a:bodyPr>
          <a:lstStyle/>
          <a:p>
            <a:endParaRPr lang="vi-VN" dirty="0"/>
          </a:p>
        </p:txBody>
      </p:sp>
      <p:sp>
        <p:nvSpPr>
          <p:cNvPr id="20481" name="Rectangle 1"/>
          <p:cNvSpPr>
            <a:spLocks noChangeArrowheads="1"/>
          </p:cNvSpPr>
          <p:nvPr/>
        </p:nvSpPr>
        <p:spPr bwMode="auto">
          <a:xfrm>
            <a:off x="1524000" y="1828800"/>
            <a:ext cx="5334000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8" tIns="45720" rIns="91438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vi-VN" b="1" dirty="0">
                <a:solidFill>
                  <a:srgbClr val="FFFF00"/>
                </a:solidFill>
                <a:latin typeface="+mj-lt"/>
              </a:rPr>
              <a:t>                 Tìm hiểu các thể loại tranh</a:t>
            </a:r>
            <a:endParaRPr lang="vi-VN" dirty="0">
              <a:solidFill>
                <a:srgbClr val="FFFF00"/>
              </a:solidFill>
              <a:latin typeface="+mj-lt"/>
            </a:endParaRPr>
          </a:p>
          <a:p>
            <a:endParaRPr lang="vi-VN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vi-VN" sz="2000" b="1" dirty="0">
              <a:solidFill>
                <a:srgbClr val="FFFF00"/>
              </a:solidFill>
              <a:latin typeface="+mj-lt"/>
              <a:cs typeface="Arial" pitchFamily="34" charset="0"/>
            </a:endParaRPr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2000" y="2296439"/>
            <a:ext cx="1520331" cy="1589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0" y="2667000"/>
            <a:ext cx="1676400" cy="12205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514600" y="2514600"/>
            <a:ext cx="1716261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TextBox 8"/>
          <p:cNvSpPr txBox="1"/>
          <p:nvPr/>
        </p:nvSpPr>
        <p:spPr>
          <a:xfrm>
            <a:off x="838200" y="4038600"/>
            <a:ext cx="5257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b="1" u="sng" dirty="0">
                <a:solidFill>
                  <a:schemeClr val="bg1"/>
                </a:solidFill>
              </a:rPr>
              <a:t>Ghi nhớ</a:t>
            </a:r>
            <a:r>
              <a:rPr lang="vi-VN" dirty="0">
                <a:solidFill>
                  <a:schemeClr val="bg1"/>
                </a:solidFill>
              </a:rPr>
              <a:t>: </a:t>
            </a:r>
            <a:r>
              <a:rPr lang="vi-VN" b="1" i="1" dirty="0">
                <a:solidFill>
                  <a:schemeClr val="bg1"/>
                </a:solidFill>
              </a:rPr>
              <a:t>Tranh là hình thức mĩ thuật được thể hiện trên mặt phẳng hai chiều với các chất liệu khác nhau như: sơn dầu, sơn mài, lụa, khắc gỗ, xé giấy, ghép vải,…</a:t>
            </a:r>
            <a:endParaRPr lang="vi-VN" i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laptop binh hang\Desktop\bang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5136" y="533400"/>
            <a:ext cx="8818864" cy="5791200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</p:pic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76200" y="762002"/>
            <a:ext cx="8229600" cy="4525963"/>
          </a:xfrm>
        </p:spPr>
        <p:txBody>
          <a:bodyPr/>
          <a:lstStyle/>
          <a:p>
            <a:pPr algn="ctr">
              <a:buNone/>
            </a:pPr>
            <a:endParaRPr lang="en-US" sz="2000" b="1" i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en-US" sz="1600" b="1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        </a:t>
            </a:r>
          </a:p>
          <a:p>
            <a:pPr>
              <a:buNone/>
            </a:pPr>
            <a:r>
              <a:rPr lang="fr-FR" sz="16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    </a:t>
            </a:r>
            <a:r>
              <a:rPr lang="fr-FR" sz="18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CỦNG</a:t>
            </a:r>
            <a:r>
              <a:rPr lang="fr-FR" sz="1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18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CỐ</a:t>
            </a:r>
            <a:r>
              <a:rPr lang="fr-FR" sz="1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fr-FR" sz="18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DẶN</a:t>
            </a:r>
            <a:r>
              <a:rPr lang="fr-FR" sz="1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18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DÒ</a:t>
            </a:r>
            <a:endParaRPr lang="vi-VN" sz="18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990600" y="2133600"/>
            <a:ext cx="4953000" cy="369332"/>
          </a:xfrm>
          <a:prstGeom prst="rect">
            <a:avLst/>
          </a:prstGeom>
          <a:noFill/>
        </p:spPr>
        <p:txBody>
          <a:bodyPr wrap="square" lIns="91438" tIns="45720" rIns="91438" bIns="45720" rtlCol="0">
            <a:spAutoFit/>
          </a:bodyPr>
          <a:lstStyle/>
          <a:p>
            <a:endParaRPr lang="vi-VN" dirty="0"/>
          </a:p>
        </p:txBody>
      </p:sp>
      <p:sp>
        <p:nvSpPr>
          <p:cNvPr id="20481" name="Rectangle 1"/>
          <p:cNvSpPr>
            <a:spLocks noChangeArrowheads="1"/>
          </p:cNvSpPr>
          <p:nvPr/>
        </p:nvSpPr>
        <p:spPr bwMode="auto">
          <a:xfrm>
            <a:off x="1905000" y="1828800"/>
            <a:ext cx="5410200" cy="13696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8" tIns="45720" rIns="91438" bIns="45720" numCol="1" anchor="ctr" anchorCtr="0" compatLnSpc="1">
            <a:prstTxWarp prst="textNoShape">
              <a:avLst/>
            </a:prstTxWarp>
            <a:spAutoFit/>
          </a:bodyPr>
          <a:lstStyle/>
          <a:p>
            <a:pPr>
              <a:lnSpc>
                <a:spcPts val="2715"/>
              </a:lnSpc>
            </a:pPr>
            <a:r>
              <a:rPr lang="en-US" spc="116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Nhắc</a:t>
            </a:r>
            <a:r>
              <a:rPr lang="en-US" spc="116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HS </a:t>
            </a:r>
            <a:r>
              <a:rPr lang="en-US" spc="116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nội</a:t>
            </a:r>
            <a:r>
              <a:rPr lang="en-US" spc="116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dung </a:t>
            </a:r>
            <a:r>
              <a:rPr lang="en-US" spc="116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pc="116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pc="116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endParaRPr lang="en-US" spc="116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ts val="2715"/>
              </a:lnSpc>
            </a:pPr>
            <a:r>
              <a:rPr lang="en-US" spc="116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pc="116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pc="116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pc="116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chuẩn</a:t>
            </a:r>
            <a:r>
              <a:rPr lang="en-US" spc="116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pc="116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bị</a:t>
            </a:r>
            <a:r>
              <a:rPr lang="en-US" spc="116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pc="116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pc="116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pc="116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liệu</a:t>
            </a:r>
            <a:r>
              <a:rPr lang="en-US" spc="116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pc="116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pc="116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pc="116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pc="116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pc="116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pc="116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pc="116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pc="116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vi-VN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vi-VN" sz="2000" b="1" dirty="0">
              <a:solidFill>
                <a:srgbClr val="FFFF00"/>
              </a:solidFill>
              <a:latin typeface="+mj-lt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laptop binh hang\Desktop\bang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5136" y="533400"/>
            <a:ext cx="8818864" cy="5791200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</p:pic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76200" y="762002"/>
            <a:ext cx="8229600" cy="4525963"/>
          </a:xfrm>
        </p:spPr>
        <p:txBody>
          <a:bodyPr/>
          <a:lstStyle/>
          <a:p>
            <a:pPr algn="ctr">
              <a:buNone/>
            </a:pPr>
            <a:endParaRPr lang="en-US" sz="2000" b="1" i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en-US" sz="1600" b="1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        </a:t>
            </a:r>
          </a:p>
          <a:p>
            <a:pPr>
              <a:buNone/>
            </a:pPr>
            <a:r>
              <a:rPr lang="fr-FR" sz="16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    </a:t>
            </a:r>
            <a:r>
              <a:rPr lang="fr-FR" sz="18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CỦNG</a:t>
            </a:r>
            <a:r>
              <a:rPr lang="fr-FR" sz="1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18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CỐ</a:t>
            </a:r>
            <a:r>
              <a:rPr lang="fr-FR" sz="1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fr-FR" sz="18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DẶN</a:t>
            </a:r>
            <a:r>
              <a:rPr lang="fr-FR" sz="1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18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DÒ</a:t>
            </a:r>
            <a:endParaRPr lang="vi-VN" sz="18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990600" y="2133600"/>
            <a:ext cx="4953000" cy="369332"/>
          </a:xfrm>
          <a:prstGeom prst="rect">
            <a:avLst/>
          </a:prstGeom>
          <a:noFill/>
        </p:spPr>
        <p:txBody>
          <a:bodyPr wrap="square" lIns="91438" tIns="45720" rIns="91438" bIns="45720" rtlCol="0">
            <a:spAutoFit/>
          </a:bodyPr>
          <a:lstStyle/>
          <a:p>
            <a:endParaRPr lang="vi-VN" dirty="0">
              <a:solidFill>
                <a:prstClr val="black"/>
              </a:solidFill>
            </a:endParaRPr>
          </a:p>
        </p:txBody>
      </p:sp>
      <p:sp>
        <p:nvSpPr>
          <p:cNvPr id="20481" name="Rectangle 1"/>
          <p:cNvSpPr>
            <a:spLocks noChangeArrowheads="1"/>
          </p:cNvSpPr>
          <p:nvPr/>
        </p:nvSpPr>
        <p:spPr bwMode="auto">
          <a:xfrm>
            <a:off x="1905000" y="1828800"/>
            <a:ext cx="5410200" cy="13696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8" tIns="45720" rIns="91438" bIns="45720" numCol="1" anchor="ctr" anchorCtr="0" compatLnSpc="1">
            <a:prstTxWarp prst="textNoShape">
              <a:avLst/>
            </a:prstTxWarp>
            <a:spAutoFit/>
          </a:bodyPr>
          <a:lstStyle/>
          <a:p>
            <a:pPr>
              <a:lnSpc>
                <a:spcPts val="2715"/>
              </a:lnSpc>
            </a:pPr>
            <a:r>
              <a:rPr lang="en-US" spc="116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Nhắc</a:t>
            </a:r>
            <a:r>
              <a:rPr lang="en-US" spc="116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HS </a:t>
            </a:r>
            <a:r>
              <a:rPr lang="en-US" spc="116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nội</a:t>
            </a:r>
            <a:r>
              <a:rPr lang="en-US" spc="116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dung </a:t>
            </a:r>
            <a:r>
              <a:rPr lang="en-US" spc="116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pc="116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pc="116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endParaRPr lang="en-US" spc="116" dirty="0">
              <a:solidFill>
                <a:prstClr val="white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ts val="2715"/>
              </a:lnSpc>
            </a:pPr>
            <a:r>
              <a:rPr lang="en-US" spc="116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pc="116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pc="116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pc="116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chuẩn</a:t>
            </a:r>
            <a:r>
              <a:rPr lang="en-US" spc="116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pc="116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bị</a:t>
            </a:r>
            <a:r>
              <a:rPr lang="en-US" spc="116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pc="116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pc="116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pc="116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liệu</a:t>
            </a:r>
            <a:r>
              <a:rPr lang="en-US" spc="116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pc="116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pc="116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pc="116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pc="116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pc="116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pc="116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pc="116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pc="116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vi-VN" dirty="0">
              <a:solidFill>
                <a:prstClr val="white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vi-VN" sz="2000" b="1" dirty="0">
              <a:solidFill>
                <a:srgbClr val="FFFF00"/>
              </a:solidFill>
              <a:latin typeface="Times New Roman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4256495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0"/>
            <a:ext cx="8229600" cy="1143000"/>
          </a:xfrm>
        </p:spPr>
        <p:txBody>
          <a:bodyPr/>
          <a:lstStyle/>
          <a:p>
            <a:r>
              <a:rPr lang="en-US" dirty="0" err="1"/>
              <a:t>NNN</a:t>
            </a:r>
            <a:endParaRPr lang="vi-VN" dirty="0"/>
          </a:p>
        </p:txBody>
      </p:sp>
      <p:pic>
        <p:nvPicPr>
          <p:cNvPr id="1026" name="Picture 2" descr="C:\Users\laptop binh hang\Desktop\z5123138753986_b1350194676faf6714d7a2b57220cbfc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9560" y="57150"/>
            <a:ext cx="8686800" cy="651510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</p:pic>
      <p:sp>
        <p:nvSpPr>
          <p:cNvPr id="8" name="TextBox 7"/>
          <p:cNvSpPr txBox="1"/>
          <p:nvPr/>
        </p:nvSpPr>
        <p:spPr>
          <a:xfrm>
            <a:off x="3657600" y="3682425"/>
            <a:ext cx="2362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</a:rPr>
              <a:t>    </a:t>
            </a:r>
            <a:endParaRPr lang="vi-VN" sz="2400" b="1" dirty="0">
              <a:solidFill>
                <a:srgbClr val="FF0000"/>
              </a:solidFill>
              <a:latin typeface="Times New Roman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752600" y="2286000"/>
            <a:ext cx="6248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1.KHỞI ĐỘNG</a:t>
            </a:r>
            <a:endParaRPr lang="vi-VN" sz="28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295400" y="4572000"/>
            <a:ext cx="6705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HÁT BÀI HÁT “VUI ĐẾN TRƯỜNG”</a:t>
            </a:r>
            <a:endParaRPr lang="vi-VN" sz="28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7050903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laptop binh hang\Desktop\bang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2736" y="533400"/>
            <a:ext cx="8818864" cy="5791200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</p:pic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609600" y="884239"/>
            <a:ext cx="7696200" cy="4525963"/>
          </a:xfrm>
        </p:spPr>
        <p:txBody>
          <a:bodyPr/>
          <a:lstStyle/>
          <a:p>
            <a:pPr>
              <a:buNone/>
            </a:pPr>
            <a:r>
              <a:rPr lang="en-US" dirty="0"/>
              <a:t>		</a:t>
            </a:r>
            <a:r>
              <a:rPr lang="en-US" sz="1800" dirty="0"/>
              <a:t>                      </a:t>
            </a:r>
          </a:p>
          <a:p>
            <a:pPr>
              <a:buNone/>
            </a:pPr>
            <a:r>
              <a:rPr lang="en-US" sz="1800" b="1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    </a:t>
            </a:r>
            <a:r>
              <a:rPr lang="en-US" sz="1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2 : KHÁM PHÁ</a:t>
            </a:r>
            <a:endParaRPr lang="vi-VN" sz="18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990600" y="2133600"/>
            <a:ext cx="4953000" cy="369332"/>
          </a:xfrm>
          <a:prstGeom prst="rect">
            <a:avLst/>
          </a:prstGeom>
          <a:noFill/>
        </p:spPr>
        <p:txBody>
          <a:bodyPr wrap="square" lIns="91438" tIns="45720" rIns="91438" bIns="45720" rtlCol="0">
            <a:spAutoFit/>
          </a:bodyPr>
          <a:lstStyle/>
          <a:p>
            <a:endParaRPr lang="vi-VN" dirty="0"/>
          </a:p>
        </p:txBody>
      </p:sp>
      <p:sp>
        <p:nvSpPr>
          <p:cNvPr id="4098" name="Rectangle 2"/>
          <p:cNvSpPr>
            <a:spLocks noChangeArrowheads="1"/>
          </p:cNvSpPr>
          <p:nvPr/>
        </p:nvSpPr>
        <p:spPr bwMode="auto">
          <a:xfrm>
            <a:off x="0" y="1905002"/>
            <a:ext cx="9144000" cy="2677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8" tIns="45720" rIns="91438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en-US" sz="2000" dirty="0">
                <a:solidFill>
                  <a:srgbClr val="FFFF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</a:t>
            </a:r>
            <a:r>
              <a:rPr lang="vi-VN" sz="2000" dirty="0">
                <a:solidFill>
                  <a:srgbClr val="FFFF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   </a:t>
            </a:r>
            <a:r>
              <a:rPr lang="en-US" sz="2000" dirty="0">
                <a:solidFill>
                  <a:srgbClr val="FFFF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a.</a:t>
            </a:r>
            <a:r>
              <a:rPr lang="vi-VN" sz="2000" dirty="0">
                <a:solidFill>
                  <a:srgbClr val="FFFF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         </a:t>
            </a:r>
            <a:r>
              <a:rPr lang="vi-VN" sz="20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Khám phá quang cảnh trường em.</a:t>
            </a:r>
            <a:endParaRPr lang="vi-VN" sz="2000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1400" i="1" dirty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1400" i="1" dirty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000" i="1" dirty="0">
              <a:solidFill>
                <a:schemeClr val="bg1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r>
              <a:rPr lang="en-US" sz="2000" i="1" dirty="0">
                <a:solidFill>
                  <a:schemeClr val="bg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                 </a:t>
            </a:r>
            <a:r>
              <a:rPr lang="en-US" sz="2000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US" sz="2000" i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000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i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ảnh</a:t>
            </a:r>
            <a:r>
              <a:rPr lang="en-US" sz="2000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i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000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i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000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i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SGK</a:t>
            </a:r>
            <a:r>
              <a:rPr lang="en-US" sz="2000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vi-VN" sz="20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000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                     + </a:t>
            </a:r>
            <a:r>
              <a:rPr lang="en-US" sz="2000" i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Quang</a:t>
            </a:r>
            <a:r>
              <a:rPr lang="en-US" sz="2000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i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cảnh</a:t>
            </a:r>
            <a:r>
              <a:rPr lang="en-US" sz="2000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2000" i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đâu</a:t>
            </a:r>
            <a:r>
              <a:rPr lang="en-US" sz="2000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vi-VN" sz="20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000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                     + </a:t>
            </a:r>
            <a:r>
              <a:rPr lang="en-US" sz="2000" i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Cảnh</a:t>
            </a:r>
            <a:r>
              <a:rPr lang="en-US" sz="2000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i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2000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000" i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xung</a:t>
            </a:r>
            <a:r>
              <a:rPr lang="en-US" sz="2000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i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quanh</a:t>
            </a:r>
            <a:r>
              <a:rPr lang="en-US" sz="2000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vi-VN" sz="20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000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                     +</a:t>
            </a:r>
            <a:r>
              <a:rPr lang="en-US" sz="2000" i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000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i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2000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i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tham</a:t>
            </a:r>
            <a:r>
              <a:rPr lang="en-US" sz="2000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i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gia</a:t>
            </a:r>
            <a:r>
              <a:rPr lang="en-US" sz="2000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i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2000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i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2000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?</a:t>
            </a:r>
            <a:endParaRPr lang="vi-VN" sz="20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vi-VN" sz="20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9144000" cy="6858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5">
              <a:lumMod val="50000"/>
            </a:schemeClr>
          </a:solidFill>
        </p:spPr>
      </p:sp>
      <p:sp>
        <p:nvSpPr>
          <p:cNvPr id="5" name="Freeform 5"/>
          <p:cNvSpPr/>
          <p:nvPr/>
        </p:nvSpPr>
        <p:spPr>
          <a:xfrm rot="-3644006">
            <a:off x="8359926" y="5298821"/>
            <a:ext cx="2409111" cy="2758524"/>
          </a:xfrm>
          <a:custGeom>
            <a:avLst/>
            <a:gdLst/>
            <a:ahLst/>
            <a:cxnLst/>
            <a:rect l="l" t="t" r="r" b="b"/>
            <a:pathLst>
              <a:path w="3613666" h="5517048">
                <a:moveTo>
                  <a:pt x="0" y="0"/>
                </a:moveTo>
                <a:lnTo>
                  <a:pt x="3613666" y="0"/>
                </a:lnTo>
                <a:lnTo>
                  <a:pt x="3613666" y="5517048"/>
                </a:lnTo>
                <a:lnTo>
                  <a:pt x="0" y="5517048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 rot="6794809">
            <a:off x="-233972" y="-642646"/>
            <a:ext cx="2122123" cy="2429911"/>
          </a:xfrm>
          <a:custGeom>
            <a:avLst/>
            <a:gdLst/>
            <a:ahLst/>
            <a:cxnLst/>
            <a:rect l="l" t="t" r="r" b="b"/>
            <a:pathLst>
              <a:path w="3183184" h="4859822">
                <a:moveTo>
                  <a:pt x="0" y="0"/>
                </a:moveTo>
                <a:lnTo>
                  <a:pt x="3183184" y="0"/>
                </a:lnTo>
                <a:lnTo>
                  <a:pt x="3183184" y="4859822"/>
                </a:lnTo>
                <a:lnTo>
                  <a:pt x="0" y="4859822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9600" y="1676400"/>
            <a:ext cx="3314700" cy="44196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267200" y="381000"/>
            <a:ext cx="4215689" cy="246489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343400" y="3124260"/>
            <a:ext cx="4191000" cy="266693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laptop binh hang\Desktop\bang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2736" y="533400"/>
            <a:ext cx="8818864" cy="5791200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</p:pic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76200" y="762002"/>
            <a:ext cx="8229600" cy="4525963"/>
          </a:xfrm>
        </p:spPr>
        <p:txBody>
          <a:bodyPr/>
          <a:lstStyle/>
          <a:p>
            <a:pPr algn="ctr">
              <a:buNone/>
            </a:pPr>
            <a:endParaRPr lang="en-US" sz="2000" b="1" i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en-US" sz="1800" b="1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</a:t>
            </a:r>
            <a:endParaRPr lang="vi-VN" sz="18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990600" y="2133600"/>
            <a:ext cx="4953000" cy="369332"/>
          </a:xfrm>
          <a:prstGeom prst="rect">
            <a:avLst/>
          </a:prstGeom>
          <a:noFill/>
        </p:spPr>
        <p:txBody>
          <a:bodyPr wrap="square" lIns="91438" tIns="45720" rIns="91438" bIns="45720" rtlCol="0">
            <a:spAutoFit/>
          </a:bodyPr>
          <a:lstStyle/>
          <a:p>
            <a:endParaRPr lang="vi-VN" dirty="0"/>
          </a:p>
        </p:txBody>
      </p:sp>
      <p:sp>
        <p:nvSpPr>
          <p:cNvPr id="20481" name="Rectangle 1"/>
          <p:cNvSpPr>
            <a:spLocks noChangeArrowheads="1"/>
          </p:cNvSpPr>
          <p:nvPr/>
        </p:nvSpPr>
        <p:spPr bwMode="auto">
          <a:xfrm>
            <a:off x="457200" y="1905000"/>
            <a:ext cx="67818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8" tIns="45720" rIns="91438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en-US" sz="20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b.</a:t>
            </a:r>
            <a:r>
              <a:rPr lang="vi-VN" sz="20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Các bước vẽ tranh quang cảnh một góc của trường học.</a:t>
            </a:r>
            <a:endParaRPr lang="vi-VN" sz="2000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vi-VN" sz="2000" dirty="0"/>
              <a:t> 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600200" y="3200400"/>
            <a:ext cx="4419600" cy="369332"/>
          </a:xfrm>
          <a:prstGeom prst="rect">
            <a:avLst/>
          </a:prstGeom>
          <a:noFill/>
        </p:spPr>
        <p:txBody>
          <a:bodyPr wrap="square" lIns="91438" tIns="45720" rIns="91438" bIns="45720" rtlCol="0">
            <a:spAutoFit/>
          </a:bodyPr>
          <a:lstStyle/>
          <a:p>
            <a:endParaRPr lang="vi-VN" dirty="0"/>
          </a:p>
        </p:txBody>
      </p:sp>
      <p:sp>
        <p:nvSpPr>
          <p:cNvPr id="20482" name="Rectangle 2"/>
          <p:cNvSpPr>
            <a:spLocks noChangeArrowheads="1"/>
          </p:cNvSpPr>
          <p:nvPr/>
        </p:nvSpPr>
        <p:spPr bwMode="auto">
          <a:xfrm>
            <a:off x="762000" y="2743200"/>
            <a:ext cx="5791200" cy="1631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8" tIns="45720" rIns="91438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vi-VN" sz="2000" dirty="0">
                <a:solidFill>
                  <a:schemeClr val="bg1"/>
                </a:solidFill>
                <a:latin typeface="+mj-lt"/>
              </a:rPr>
              <a:t>+ Các </a:t>
            </a:r>
            <a:r>
              <a:rPr lang="vi-VN" sz="2000" i="1" dirty="0">
                <a:solidFill>
                  <a:schemeClr val="bg1"/>
                </a:solidFill>
                <a:latin typeface="+mj-lt"/>
              </a:rPr>
              <a:t>bước  vẽ tranh .</a:t>
            </a:r>
            <a:endParaRPr lang="vi-VN" sz="2000" dirty="0">
              <a:solidFill>
                <a:schemeClr val="bg1"/>
              </a:solidFill>
              <a:latin typeface="+mj-lt"/>
            </a:endParaRPr>
          </a:p>
          <a:p>
            <a:r>
              <a:rPr lang="vi-VN" sz="2000" i="1" dirty="0">
                <a:solidFill>
                  <a:schemeClr val="bg1"/>
                </a:solidFill>
                <a:latin typeface="+mj-lt"/>
              </a:rPr>
              <a:t>+Vẽ  quang cảnh? </a:t>
            </a:r>
            <a:endParaRPr lang="vi-VN" sz="2000" dirty="0">
              <a:solidFill>
                <a:schemeClr val="bg1"/>
              </a:solidFill>
              <a:latin typeface="+mj-lt"/>
            </a:endParaRPr>
          </a:p>
          <a:p>
            <a:r>
              <a:rPr lang="vi-VN" sz="2000" i="1" dirty="0">
                <a:solidFill>
                  <a:schemeClr val="bg1"/>
                </a:solidFill>
                <a:latin typeface="+mj-lt"/>
              </a:rPr>
              <a:t>+ Vẽ thêm hoạt động </a:t>
            </a:r>
            <a:endParaRPr lang="vi-VN" sz="2000" dirty="0">
              <a:solidFill>
                <a:schemeClr val="bg1"/>
              </a:solidFill>
              <a:latin typeface="+mj-lt"/>
            </a:endParaRPr>
          </a:p>
          <a:p>
            <a:r>
              <a:rPr lang="vi-VN" sz="2000" i="1" dirty="0">
                <a:solidFill>
                  <a:schemeClr val="bg1"/>
                </a:solidFill>
                <a:latin typeface="+mj-lt"/>
              </a:rPr>
              <a:t>+Vẽ màu </a:t>
            </a:r>
            <a:endParaRPr lang="vi-VN" sz="2000" dirty="0">
              <a:solidFill>
                <a:schemeClr val="bg1"/>
              </a:solidFill>
              <a:latin typeface="+mj-lt"/>
            </a:endParaRPr>
          </a:p>
          <a:p>
            <a:r>
              <a:rPr lang="vi-VN" sz="2000" i="1" dirty="0">
                <a:solidFill>
                  <a:schemeClr val="bg1"/>
                </a:solidFill>
                <a:latin typeface="+mj-lt"/>
              </a:rPr>
              <a:t>+ Thêm chi tiết hoàn thiện</a:t>
            </a:r>
            <a:endParaRPr lang="vi-VN" sz="2000" dirty="0">
              <a:solidFill>
                <a:schemeClr val="bg1"/>
              </a:solidFill>
              <a:latin typeface="+mj-lt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laptop binh hang\Desktop\bang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" y="457200"/>
            <a:ext cx="8818864" cy="5791200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</p:pic>
      <p:sp>
        <p:nvSpPr>
          <p:cNvPr id="7" name="TextBox 6"/>
          <p:cNvSpPr txBox="1"/>
          <p:nvPr/>
        </p:nvSpPr>
        <p:spPr>
          <a:xfrm>
            <a:off x="685800" y="1066800"/>
            <a:ext cx="2667000" cy="707886"/>
          </a:xfrm>
          <a:prstGeom prst="rect">
            <a:avLst/>
          </a:prstGeom>
          <a:noFill/>
        </p:spPr>
        <p:txBody>
          <a:bodyPr wrap="square" lIns="91438" tIns="45720" rIns="91438" bIns="45720" rtlCol="0">
            <a:spAutoFit/>
          </a:bodyPr>
          <a:lstStyle/>
          <a:p>
            <a:r>
              <a:rPr lang="en-US" sz="2000" i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Vẽ</a:t>
            </a:r>
            <a:r>
              <a:rPr lang="en-US" sz="2000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i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phác</a:t>
            </a:r>
            <a:r>
              <a:rPr lang="en-US" sz="2000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i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000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i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góc</a:t>
            </a:r>
            <a:r>
              <a:rPr lang="en-US" sz="2000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i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khung</a:t>
            </a:r>
            <a:r>
              <a:rPr lang="en-US" sz="2000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i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cảnh</a:t>
            </a:r>
            <a:r>
              <a:rPr lang="en-US" sz="2000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i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trường</a:t>
            </a:r>
            <a:r>
              <a:rPr lang="en-US" sz="2000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i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endParaRPr lang="vi-VN" sz="2000" i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124200" y="4038600"/>
            <a:ext cx="2971800" cy="707886"/>
          </a:xfrm>
          <a:prstGeom prst="rect">
            <a:avLst/>
          </a:prstGeom>
          <a:noFill/>
        </p:spPr>
        <p:txBody>
          <a:bodyPr wrap="square" lIns="91438" tIns="45720" rIns="91438" bIns="45720" rtlCol="0">
            <a:spAutoFit/>
          </a:bodyPr>
          <a:lstStyle/>
          <a:p>
            <a:r>
              <a:rPr lang="en-US" sz="2000" i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Vẽ</a:t>
            </a:r>
            <a:r>
              <a:rPr lang="en-US" sz="2000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i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thêm</a:t>
            </a:r>
            <a:r>
              <a:rPr lang="en-US" sz="2000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i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2000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i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2000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i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000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i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000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i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2000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i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000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i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khung</a:t>
            </a:r>
            <a:r>
              <a:rPr lang="en-US" sz="2000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i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cảnh</a:t>
            </a:r>
            <a:r>
              <a:rPr lang="en-US" sz="2000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vi-VN" sz="2000" i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9600" y="1905000"/>
            <a:ext cx="2590800" cy="18731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429000" y="1981200"/>
            <a:ext cx="2819400" cy="1980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laptop binh hang\Desktop\bang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" y="533400"/>
            <a:ext cx="8818864" cy="5791200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</p:pic>
      <p:sp>
        <p:nvSpPr>
          <p:cNvPr id="10" name="TextBox 9"/>
          <p:cNvSpPr txBox="1"/>
          <p:nvPr/>
        </p:nvSpPr>
        <p:spPr>
          <a:xfrm>
            <a:off x="609600" y="1066800"/>
            <a:ext cx="2819400" cy="707886"/>
          </a:xfrm>
          <a:prstGeom prst="rect">
            <a:avLst/>
          </a:prstGeom>
          <a:noFill/>
        </p:spPr>
        <p:txBody>
          <a:bodyPr wrap="square" lIns="91438" tIns="45720" rIns="91438" bIns="45720" rtlCol="0">
            <a:spAutoFit/>
          </a:bodyPr>
          <a:lstStyle/>
          <a:p>
            <a:r>
              <a:rPr lang="en-US" sz="2000" i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Vẽ</a:t>
            </a:r>
            <a:r>
              <a:rPr lang="en-US" sz="2000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i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màu</a:t>
            </a:r>
            <a:r>
              <a:rPr lang="en-US" sz="2000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i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000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i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hòa</a:t>
            </a:r>
            <a:r>
              <a:rPr lang="en-US" sz="2000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i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sắc</a:t>
            </a:r>
            <a:r>
              <a:rPr lang="en-US" sz="2000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i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tươi</a:t>
            </a:r>
            <a:r>
              <a:rPr lang="en-US" sz="2000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i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sáng</a:t>
            </a:r>
            <a:r>
              <a:rPr lang="en-US" sz="2000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i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000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i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bức</a:t>
            </a:r>
            <a:r>
              <a:rPr lang="en-US" sz="2000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i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tranh</a:t>
            </a:r>
            <a:endParaRPr lang="vi-VN" sz="2000" i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733800" y="4168914"/>
            <a:ext cx="2514600" cy="707886"/>
          </a:xfrm>
          <a:prstGeom prst="rect">
            <a:avLst/>
          </a:prstGeom>
          <a:noFill/>
        </p:spPr>
        <p:txBody>
          <a:bodyPr wrap="square" lIns="91438" tIns="45720" rIns="91438" bIns="45720" rtlCol="0">
            <a:spAutoFit/>
          </a:bodyPr>
          <a:lstStyle/>
          <a:p>
            <a:r>
              <a:rPr lang="en-US" sz="2000" i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Vẽ</a:t>
            </a:r>
            <a:r>
              <a:rPr lang="en-US" sz="2000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000" i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thêm</a:t>
            </a:r>
            <a:r>
              <a:rPr lang="en-US" sz="2000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chi </a:t>
            </a:r>
            <a:r>
              <a:rPr lang="en-US" sz="2000" i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tiết</a:t>
            </a:r>
            <a:endParaRPr lang="en-US" sz="2000" i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000" i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hoàn</a:t>
            </a:r>
            <a:r>
              <a:rPr lang="en-US" sz="2000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i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thiện</a:t>
            </a:r>
            <a:r>
              <a:rPr lang="en-US" sz="2000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i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tranh</a:t>
            </a:r>
            <a:endParaRPr lang="vi-VN" sz="2000" i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9600" y="1828800"/>
            <a:ext cx="2743200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05200" y="2153573"/>
            <a:ext cx="2896365" cy="20374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laptop binh hang\Desktop\bang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2736" y="533400"/>
            <a:ext cx="8818864" cy="5791200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</p:pic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76200" y="762002"/>
            <a:ext cx="8229600" cy="4525963"/>
          </a:xfrm>
        </p:spPr>
        <p:txBody>
          <a:bodyPr/>
          <a:lstStyle/>
          <a:p>
            <a:pPr algn="ctr">
              <a:buNone/>
            </a:pPr>
            <a:endParaRPr lang="en-US" sz="2000" b="1" i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en-US" sz="1800" b="1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</a:t>
            </a:r>
            <a:endParaRPr lang="vi-VN" sz="18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990600" y="2133600"/>
            <a:ext cx="4953000" cy="369332"/>
          </a:xfrm>
          <a:prstGeom prst="rect">
            <a:avLst/>
          </a:prstGeom>
          <a:noFill/>
        </p:spPr>
        <p:txBody>
          <a:bodyPr wrap="square" lIns="91438" tIns="45720" rIns="91438" bIns="45720" rtlCol="0">
            <a:spAutoFit/>
          </a:bodyPr>
          <a:lstStyle/>
          <a:p>
            <a:endParaRPr lang="vi-VN" dirty="0"/>
          </a:p>
        </p:txBody>
      </p:sp>
      <p:sp>
        <p:nvSpPr>
          <p:cNvPr id="20481" name="Rectangle 1"/>
          <p:cNvSpPr>
            <a:spLocks noChangeArrowheads="1"/>
          </p:cNvSpPr>
          <p:nvPr/>
        </p:nvSpPr>
        <p:spPr bwMode="auto">
          <a:xfrm>
            <a:off x="457200" y="1905000"/>
            <a:ext cx="67818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8" tIns="45720" rIns="91438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en-US" sz="20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b.</a:t>
            </a:r>
            <a:r>
              <a:rPr lang="vi-VN" sz="20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Các bước vẽ tranh quang cảnh một góc của trường học.</a:t>
            </a:r>
            <a:endParaRPr lang="vi-VN" sz="2000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vi-VN" sz="2000" dirty="0"/>
              <a:t> 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600200" y="3200400"/>
            <a:ext cx="4419600" cy="369332"/>
          </a:xfrm>
          <a:prstGeom prst="rect">
            <a:avLst/>
          </a:prstGeom>
          <a:noFill/>
        </p:spPr>
        <p:txBody>
          <a:bodyPr wrap="square" lIns="91438" tIns="45720" rIns="91438" bIns="45720" rtlCol="0">
            <a:spAutoFit/>
          </a:bodyPr>
          <a:lstStyle/>
          <a:p>
            <a:endParaRPr lang="vi-VN" dirty="0"/>
          </a:p>
        </p:txBody>
      </p:sp>
      <p:sp>
        <p:nvSpPr>
          <p:cNvPr id="20482" name="Rectangle 2"/>
          <p:cNvSpPr>
            <a:spLocks noChangeArrowheads="1"/>
          </p:cNvSpPr>
          <p:nvPr/>
        </p:nvSpPr>
        <p:spPr bwMode="auto">
          <a:xfrm>
            <a:off x="762000" y="2743200"/>
            <a:ext cx="5791200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8" tIns="45720" rIns="91438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vi-VN" sz="2000" b="1" u="sng" dirty="0">
                <a:solidFill>
                  <a:srgbClr val="FFFF00"/>
                </a:solidFill>
                <a:latin typeface="+mj-lt"/>
              </a:rPr>
              <a:t>Ghi nhớ</a:t>
            </a:r>
            <a:r>
              <a:rPr lang="vi-VN" sz="2000" dirty="0">
                <a:solidFill>
                  <a:srgbClr val="FFFF00"/>
                </a:solidFill>
                <a:latin typeface="+mj-lt"/>
              </a:rPr>
              <a:t>:</a:t>
            </a:r>
            <a:r>
              <a:rPr lang="vi-VN" sz="2000" b="1" dirty="0">
                <a:solidFill>
                  <a:srgbClr val="FFFF00"/>
                </a:solidFill>
                <a:latin typeface="+mj-lt"/>
              </a:rPr>
              <a:t> </a:t>
            </a:r>
            <a:r>
              <a:rPr lang="vi-VN" sz="2000" b="1" i="1" dirty="0">
                <a:solidFill>
                  <a:srgbClr val="FFFF00"/>
                </a:solidFill>
                <a:latin typeface="+mj-lt"/>
              </a:rPr>
              <a:t>Vẽ một góc cảnh trước rồi thêm hoạt động của con người là một trong những cách để tạo bức tranh theo đề tài.</a:t>
            </a:r>
            <a:endParaRPr lang="vi-VN" sz="2000" i="1" dirty="0">
              <a:solidFill>
                <a:srgbClr val="FFFF00"/>
              </a:solidFill>
              <a:latin typeface="+mj-lt"/>
            </a:endParaRPr>
          </a:p>
          <a:p>
            <a:r>
              <a:rPr lang="vi-VN" sz="2000" b="1" i="1" dirty="0">
                <a:solidFill>
                  <a:srgbClr val="FFFF00"/>
                </a:solidFill>
                <a:latin typeface="+mj-lt"/>
              </a:rPr>
              <a:t> </a:t>
            </a:r>
            <a:endParaRPr lang="vi-VN" sz="2000" i="1" dirty="0">
              <a:solidFill>
                <a:srgbClr val="FFFF00"/>
              </a:solidFill>
              <a:latin typeface="+mj-lt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laptop binh hang\Desktop\bang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2736" y="533400"/>
            <a:ext cx="8818864" cy="5791200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</p:pic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76200" y="762002"/>
            <a:ext cx="8229600" cy="4525963"/>
          </a:xfrm>
        </p:spPr>
        <p:txBody>
          <a:bodyPr/>
          <a:lstStyle/>
          <a:p>
            <a:pPr algn="ctr">
              <a:buNone/>
            </a:pPr>
            <a:endParaRPr lang="en-US" sz="2000" b="1" i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en-US" sz="1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3.THỰC  HÀNH</a:t>
            </a:r>
            <a:endParaRPr lang="vi-VN" sz="18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990600" y="2133600"/>
            <a:ext cx="4953000" cy="369332"/>
          </a:xfrm>
          <a:prstGeom prst="rect">
            <a:avLst/>
          </a:prstGeom>
          <a:noFill/>
        </p:spPr>
        <p:txBody>
          <a:bodyPr wrap="square" lIns="91438" tIns="45720" rIns="91438" bIns="45720" rtlCol="0">
            <a:spAutoFit/>
          </a:bodyPr>
          <a:lstStyle/>
          <a:p>
            <a:endParaRPr lang="vi-VN" dirty="0"/>
          </a:p>
        </p:txBody>
      </p:sp>
      <p:sp>
        <p:nvSpPr>
          <p:cNvPr id="20481" name="Rectangle 1"/>
          <p:cNvSpPr>
            <a:spLocks noChangeArrowheads="1"/>
          </p:cNvSpPr>
          <p:nvPr/>
        </p:nvSpPr>
        <p:spPr bwMode="auto">
          <a:xfrm>
            <a:off x="533400" y="1766501"/>
            <a:ext cx="5943600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8" tIns="45720" rIns="91438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vi-VN" b="1" dirty="0">
                <a:solidFill>
                  <a:srgbClr val="FFFF00"/>
                </a:solidFill>
                <a:latin typeface="+mj-lt"/>
              </a:rPr>
              <a:t>  </a:t>
            </a:r>
            <a:r>
              <a:rPr lang="en-US" b="1" dirty="0">
                <a:solidFill>
                  <a:srgbClr val="FFFF00"/>
                </a:solidFill>
                <a:latin typeface="+mj-lt"/>
              </a:rPr>
              <a:t>a.</a:t>
            </a:r>
            <a:r>
              <a:rPr lang="vi-VN" b="1" dirty="0">
                <a:solidFill>
                  <a:srgbClr val="FFFF00"/>
                </a:solidFill>
                <a:latin typeface="+mj-lt"/>
              </a:rPr>
              <a:t> Các bước vẽ tranh quang cảnh một góc của trường học.</a:t>
            </a:r>
            <a:endParaRPr lang="vi-VN" dirty="0">
              <a:solidFill>
                <a:srgbClr val="FFFF00"/>
              </a:solidFill>
              <a:latin typeface="+mj-lt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vi-VN" sz="2000" b="1" dirty="0">
              <a:solidFill>
                <a:srgbClr val="FFFF00"/>
              </a:solidFill>
              <a:latin typeface="+mj-lt"/>
              <a:cs typeface="Arial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447800" y="3048000"/>
            <a:ext cx="4800600" cy="369332"/>
          </a:xfrm>
          <a:prstGeom prst="rect">
            <a:avLst/>
          </a:prstGeom>
          <a:noFill/>
        </p:spPr>
        <p:txBody>
          <a:bodyPr wrap="square" lIns="91438" tIns="45720" rIns="91438" bIns="45720" rtlCol="0">
            <a:spAutoFit/>
          </a:bodyPr>
          <a:lstStyle/>
          <a:p>
            <a:endParaRPr lang="vi-VN" dirty="0"/>
          </a:p>
        </p:txBody>
      </p:sp>
      <p:sp>
        <p:nvSpPr>
          <p:cNvPr id="33793" name="Rectangle 1"/>
          <p:cNvSpPr>
            <a:spLocks noChangeArrowheads="1"/>
          </p:cNvSpPr>
          <p:nvPr/>
        </p:nvSpPr>
        <p:spPr bwMode="auto">
          <a:xfrm>
            <a:off x="762000" y="2819402"/>
            <a:ext cx="5638800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8" tIns="45720" rIns="91438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vi-VN" sz="2400" i="1" dirty="0">
                <a:solidFill>
                  <a:schemeClr val="bg1"/>
                </a:solidFill>
                <a:latin typeface="+mj-lt"/>
              </a:rPr>
              <a:t>+</a:t>
            </a:r>
            <a:r>
              <a:rPr lang="vi-VN" sz="2000" i="1" dirty="0">
                <a:solidFill>
                  <a:schemeClr val="bg1"/>
                </a:solidFill>
                <a:latin typeface="+mj-lt"/>
              </a:rPr>
              <a:t>Vẽ  quang cảnh? </a:t>
            </a:r>
          </a:p>
          <a:p>
            <a:r>
              <a:rPr lang="vi-VN" sz="2000" i="1" dirty="0">
                <a:solidFill>
                  <a:schemeClr val="bg1"/>
                </a:solidFill>
                <a:latin typeface="+mj-lt"/>
              </a:rPr>
              <a:t>+ Vẽ thêm hoạt động </a:t>
            </a:r>
          </a:p>
          <a:p>
            <a:r>
              <a:rPr lang="vi-VN" sz="2000" i="1" dirty="0">
                <a:solidFill>
                  <a:schemeClr val="bg1"/>
                </a:solidFill>
                <a:latin typeface="+mj-lt"/>
              </a:rPr>
              <a:t>+Vẽ màu </a:t>
            </a:r>
          </a:p>
          <a:p>
            <a:r>
              <a:rPr lang="vi-VN" sz="2000" i="1" dirty="0">
                <a:solidFill>
                  <a:schemeClr val="bg1"/>
                </a:solidFill>
                <a:latin typeface="+mj-lt"/>
              </a:rPr>
              <a:t>+ Thêm chi tiết hoàn thiện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Foundry</Template>
  <TotalTime>7600556</TotalTime>
  <Words>398</Words>
  <Application>Microsoft Office PowerPoint</Application>
  <PresentationFormat>On-screen Show (4:3)</PresentationFormat>
  <Paragraphs>70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8" baseType="lpstr">
      <vt:lpstr>Arial</vt:lpstr>
      <vt:lpstr>Calibri</vt:lpstr>
      <vt:lpstr>Times New Roman</vt:lpstr>
      <vt:lpstr>Office Theme</vt:lpstr>
      <vt:lpstr>NNN</vt:lpstr>
      <vt:lpstr>NNN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Phoenix T</dc:creator>
  <cp:lastModifiedBy>admin</cp:lastModifiedBy>
  <cp:revision>59</cp:revision>
  <dcterms:created xsi:type="dcterms:W3CDTF">2024-01-31T03:45:05Z</dcterms:created>
  <dcterms:modified xsi:type="dcterms:W3CDTF">2025-09-08T14:19:10Z</dcterms:modified>
</cp:coreProperties>
</file>