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5" r:id="rId2"/>
    <p:sldId id="327" r:id="rId3"/>
    <p:sldId id="328" r:id="rId4"/>
    <p:sldId id="329" r:id="rId5"/>
    <p:sldId id="330" r:id="rId6"/>
    <p:sldId id="3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AFD55-AA00-4F51-96F0-5F8222323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6B8D-63F6-4297-8F21-16B78D680A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FD55-AA00-4F51-96F0-5F8222323D74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6B8D-63F6-4297-8F21-16B78D680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08178-88A0-A735-6D05-52DF351D6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4" r="8970" b="32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3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D83DEC-A133-6ED0-DFDB-CEB96CECBC1E}"/>
              </a:ext>
            </a:extLst>
          </p:cNvPr>
          <p:cNvSpPr txBox="1"/>
          <p:nvPr/>
        </p:nvSpPr>
        <p:spPr>
          <a:xfrm>
            <a:off x="1165412" y="493059"/>
            <a:ext cx="920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HOẠT ĐỘNG 1 : KHÁM PHÁ 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0FD19-D90B-2950-9887-C74B4DADD570}"/>
              </a:ext>
            </a:extLst>
          </p:cNvPr>
          <p:cNvSpPr txBox="1"/>
          <p:nvPr/>
        </p:nvSpPr>
        <p:spPr>
          <a:xfrm>
            <a:off x="977153" y="1237129"/>
            <a:ext cx="986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Giới thiệu về những người làm việc trong trường con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4B01D-75A4-6472-56B8-635535653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86" t="15656" r="13896" b="2588"/>
          <a:stretch/>
        </p:blipFill>
        <p:spPr>
          <a:xfrm>
            <a:off x="6450106" y="1828800"/>
            <a:ext cx="5074025" cy="45988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D6E80-3E5C-D3BC-6A06-BD7F08BBEDB0}"/>
              </a:ext>
            </a:extLst>
          </p:cNvPr>
          <p:cNvSpPr txBox="1"/>
          <p:nvPr/>
        </p:nvSpPr>
        <p:spPr>
          <a:xfrm>
            <a:off x="667869" y="2303929"/>
            <a:ext cx="5800163" cy="39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Kể về một nhân viên làm việc trong trường mà con yêu quý theo các gợi ý sau 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Người đó là ai ? Làm công việc gì ở trường 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Hình dáng, trang phục của người đó 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Hành động của người đó mà con nhớ nhất ?</a:t>
            </a:r>
            <a:endParaRPr lang="en-US" sz="24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8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068E38-82C1-4266-2E58-0AD5FA19FDCB}"/>
              </a:ext>
            </a:extLst>
          </p:cNvPr>
          <p:cNvSpPr txBox="1"/>
          <p:nvPr/>
        </p:nvSpPr>
        <p:spPr>
          <a:xfrm>
            <a:off x="1900517" y="356519"/>
            <a:ext cx="759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HOẠT ĐỘNG 2 : CÁCH THỰC HIỆN 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3524D-5F17-B890-0E2D-03167560FAF1}"/>
              </a:ext>
            </a:extLst>
          </p:cNvPr>
          <p:cNvSpPr txBox="1"/>
          <p:nvPr/>
        </p:nvSpPr>
        <p:spPr>
          <a:xfrm>
            <a:off x="1900517" y="932329"/>
            <a:ext cx="839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Các bước vẽ chân dung nhân vật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7CD511-40F7-77A6-6924-BFFF66F9B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9" t="17895" r="63677" b="16461"/>
          <a:stretch/>
        </p:blipFill>
        <p:spPr>
          <a:xfrm>
            <a:off x="1030941" y="1819835"/>
            <a:ext cx="2832847" cy="3943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E95352-4DF7-A1EA-E6FB-475B4E047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68" t="17736" r="38897" b="16621"/>
          <a:stretch/>
        </p:blipFill>
        <p:spPr>
          <a:xfrm>
            <a:off x="4383743" y="1819835"/>
            <a:ext cx="2653772" cy="3943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7EEAEF-E254-6FD3-6821-B1AC9B6F62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27" t="17735" r="13308" b="16622"/>
          <a:stretch/>
        </p:blipFill>
        <p:spPr>
          <a:xfrm>
            <a:off x="7980829" y="1789245"/>
            <a:ext cx="2854824" cy="39736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3790DC-A2E6-1324-9E14-3F63DEB24819}"/>
              </a:ext>
            </a:extLst>
          </p:cNvPr>
          <p:cNvSpPr txBox="1"/>
          <p:nvPr/>
        </p:nvSpPr>
        <p:spPr>
          <a:xfrm>
            <a:off x="714824" y="5834750"/>
            <a:ext cx="346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rgbClr val="002060"/>
                </a:solidFill>
                <a:latin typeface="+mj-lt"/>
              </a:rPr>
              <a:t>Bước 1 : Phác hình để xác định bố cục của chân dung trong bài vẽ </a:t>
            </a:r>
            <a:endParaRPr lang="en-US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8F3C35-12EF-0E6E-5E49-44DA0CE8A28D}"/>
              </a:ext>
            </a:extLst>
          </p:cNvPr>
          <p:cNvSpPr txBox="1"/>
          <p:nvPr/>
        </p:nvSpPr>
        <p:spPr>
          <a:xfrm>
            <a:off x="4179902" y="5916706"/>
            <a:ext cx="326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rgbClr val="002060"/>
                </a:solidFill>
                <a:latin typeface="+mj-lt"/>
              </a:rPr>
              <a:t>Bước 2 : Vẽ các đặc điểm của chân dung và trang phục của nhân vật </a:t>
            </a:r>
            <a:endParaRPr lang="en-US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C05B79-F68A-4074-F9CC-57B90DFD7601}"/>
              </a:ext>
            </a:extLst>
          </p:cNvPr>
          <p:cNvSpPr txBox="1"/>
          <p:nvPr/>
        </p:nvSpPr>
        <p:spPr>
          <a:xfrm>
            <a:off x="7799294" y="5834750"/>
            <a:ext cx="3036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rgbClr val="002060"/>
                </a:solidFill>
                <a:latin typeface="+mj-lt"/>
              </a:rPr>
              <a:t>Bước 3 : Vẽ màu và hoàn thiện sản phẩm </a:t>
            </a:r>
            <a:endParaRPr lang="en-US" sz="1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E0D599-B5C9-9D7F-33F6-6046E324BA42}"/>
              </a:ext>
            </a:extLst>
          </p:cNvPr>
          <p:cNvSpPr txBox="1"/>
          <p:nvPr/>
        </p:nvSpPr>
        <p:spPr>
          <a:xfrm>
            <a:off x="1837766" y="295835"/>
            <a:ext cx="909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+mj-lt"/>
              </a:rPr>
              <a:t>HOẠT ĐỘNG 3 : LUYỆN TẬP – SÁNG TẠO 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4DD1B-9A39-5BC7-609A-22B8DB47A47F}"/>
              </a:ext>
            </a:extLst>
          </p:cNvPr>
          <p:cNvSpPr txBox="1"/>
          <p:nvPr/>
        </p:nvSpPr>
        <p:spPr>
          <a:xfrm>
            <a:off x="2294965" y="1030941"/>
            <a:ext cx="8086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Vẽ chân dung nhân viên làm việc ở trường em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22DBE-89B5-2E9C-F550-143D4688527B}"/>
              </a:ext>
            </a:extLst>
          </p:cNvPr>
          <p:cNvSpPr txBox="1"/>
          <p:nvPr/>
        </p:nvSpPr>
        <p:spPr>
          <a:xfrm>
            <a:off x="4652683" y="1519500"/>
            <a:ext cx="268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Gợi ý : 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C313-E1C3-F8E5-C3E5-E88C0CDEC339}"/>
              </a:ext>
            </a:extLst>
          </p:cNvPr>
          <p:cNvSpPr txBox="1"/>
          <p:nvPr/>
        </p:nvSpPr>
        <p:spPr>
          <a:xfrm>
            <a:off x="1107141" y="2218626"/>
            <a:ext cx="9654988" cy="22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Hình dung về hình dáng , công việc của một nhân viên làm việc ở trường mà con yêu quý . Sau đó thực hiện bài vẽ theo gợi ý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Lưu ý : Nên thể hiện hình chân dung của nhân vật với nửa phần trên của thân người ( chân dung bán thân )</a:t>
            </a:r>
            <a:endParaRPr lang="en-US" sz="2400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0BF29-3180-314E-310F-E0373CB61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780" y="4520634"/>
            <a:ext cx="3566314" cy="20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43AEB0-9C7F-0D18-870A-B26525778EEE}"/>
              </a:ext>
            </a:extLst>
          </p:cNvPr>
          <p:cNvSpPr txBox="1"/>
          <p:nvPr/>
        </p:nvSpPr>
        <p:spPr>
          <a:xfrm>
            <a:off x="986118" y="349624"/>
            <a:ext cx="9897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+mj-lt"/>
              </a:rPr>
              <a:t>HOẠT ĐỘNG 4 : TRƯNG BÀY SẢN PHẨM VÀ CHIA SẺ 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560DD-1B61-82E4-1B94-FFD29261A8B3}"/>
              </a:ext>
            </a:extLst>
          </p:cNvPr>
          <p:cNvSpPr txBox="1"/>
          <p:nvPr/>
        </p:nvSpPr>
        <p:spPr>
          <a:xfrm>
            <a:off x="1792941" y="1174376"/>
            <a:ext cx="8480612" cy="3901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i="1" dirty="0">
                <a:solidFill>
                  <a:srgbClr val="002060"/>
                </a:solidFill>
                <a:latin typeface="+mj-lt"/>
              </a:rPr>
              <a:t>Chia sẻ cảm nhận của con về 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i="1" dirty="0">
                <a:solidFill>
                  <a:srgbClr val="002060"/>
                </a:solidFill>
                <a:latin typeface="+mj-lt"/>
              </a:rPr>
              <a:t>Bài vẽ yêu thích 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i="1" dirty="0">
                <a:solidFill>
                  <a:srgbClr val="002060"/>
                </a:solidFill>
                <a:latin typeface="+mj-lt"/>
              </a:rPr>
              <a:t>Công việc , hình dáng của nhân vật trong bài vẽ 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i="1" dirty="0">
                <a:solidFill>
                  <a:srgbClr val="002060"/>
                </a:solidFill>
                <a:latin typeface="+mj-lt"/>
              </a:rPr>
              <a:t>Màu sắc trong bài vẽ ?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i="1" dirty="0">
                <a:solidFill>
                  <a:srgbClr val="002060"/>
                </a:solidFill>
                <a:latin typeface="+mj-lt"/>
              </a:rPr>
              <a:t>Con có ý tưởng điều chỉnh như thế nào để bài vẽ sinh động hơn ?</a:t>
            </a:r>
            <a:endParaRPr lang="en-US" sz="28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24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CE3833-B981-60CD-F779-57444D0B9DD9}"/>
              </a:ext>
            </a:extLst>
          </p:cNvPr>
          <p:cNvSpPr txBox="1"/>
          <p:nvPr/>
        </p:nvSpPr>
        <p:spPr>
          <a:xfrm>
            <a:off x="1748118" y="251012"/>
            <a:ext cx="81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+mj-lt"/>
              </a:rPr>
              <a:t>VẬN DỤNG – PHÁT TRIỂN 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F9053-E448-5517-2B38-C2F3D6B7F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91" t="14381" r="13162" b="3225"/>
          <a:stretch/>
        </p:blipFill>
        <p:spPr>
          <a:xfrm>
            <a:off x="6096000" y="1111623"/>
            <a:ext cx="5504330" cy="4634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5BA261-11A6-CA3F-8A43-7118BF80BC6E}"/>
              </a:ext>
            </a:extLst>
          </p:cNvPr>
          <p:cNvSpPr txBox="1"/>
          <p:nvPr/>
        </p:nvSpPr>
        <p:spPr>
          <a:xfrm>
            <a:off x="62754" y="1996651"/>
            <a:ext cx="6033246" cy="28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 dirty="0">
                <a:solidFill>
                  <a:srgbClr val="FF0000"/>
                </a:solidFill>
                <a:latin typeface="+mj-lt"/>
              </a:rPr>
              <a:t>TẠO BỘ SƯU TẬP HÌNH ẢNH VỀ NHỮNG CON NGƯỜI ĐÁNG QUÝ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i="1" dirty="0">
                <a:solidFill>
                  <a:srgbClr val="002060"/>
                </a:solidFill>
                <a:latin typeface="+mj-lt"/>
              </a:rPr>
              <a:t>Tập hợp các bài cùng vẽ về một nhân vật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i="1" dirty="0">
                <a:solidFill>
                  <a:srgbClr val="002060"/>
                </a:solidFill>
                <a:latin typeface="+mj-lt"/>
              </a:rPr>
              <a:t>Sắp xếp các bài vẽ chân dung thành bộ sưu tập và đặt tên.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i="1" dirty="0">
                <a:solidFill>
                  <a:srgbClr val="002060"/>
                </a:solidFill>
                <a:latin typeface="+mj-lt"/>
              </a:rPr>
              <a:t>Viết lời để tặng nhân vật mà các con yêu quý </a:t>
            </a:r>
            <a:endParaRPr lang="en-US" sz="2400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635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ppt2A7A.tmp</Template>
  <TotalTime>556</TotalTime>
  <Words>310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16</cp:revision>
  <dcterms:created xsi:type="dcterms:W3CDTF">2021-11-03T03:21:29Z</dcterms:created>
  <dcterms:modified xsi:type="dcterms:W3CDTF">2025-11-20T14:03:43Z</dcterms:modified>
</cp:coreProperties>
</file>