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7" r:id="rId8"/>
  </p:sldIdLst>
  <p:sldSz cx="18288000" cy="10287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Dancing Script" panose="020B0604020202020204" charset="-93"/>
      <p:regular r:id="rId13"/>
    </p:embeddedFont>
    <p:embeddedFont>
      <p:font typeface="Dancing Script Bold" panose="020B0604020202020204" charset="-93"/>
      <p:regular r:id="rId14"/>
    </p:embeddedFont>
    <p:embeddedFont>
      <p:font typeface="Montserrat Bold" panose="020B0604020202020204" charset="-93"/>
      <p:regular r:id="rId15"/>
    </p:embeddedFont>
    <p:embeddedFont>
      <p:font typeface="Montserrat Bold Italics" panose="020B0604020202020204" charset="-93"/>
      <p:regular r:id="rId16"/>
    </p:embeddedFont>
    <p:embeddedFont>
      <p:font typeface="Montserrat Italics" panose="020B0604020202020204" charset="-93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4" d="100"/>
          <a:sy n="54" d="100"/>
        </p:scale>
        <p:origin x="75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6" name="Freeform 6"/>
          <p:cNvSpPr/>
          <p:nvPr/>
        </p:nvSpPr>
        <p:spPr>
          <a:xfrm rot="-14048">
            <a:off x="6857848" y="2819462"/>
            <a:ext cx="11428971" cy="7446149"/>
          </a:xfrm>
          <a:custGeom>
            <a:avLst/>
            <a:gdLst/>
            <a:ahLst/>
            <a:cxnLst/>
            <a:rect l="l" t="t" r="r" b="b"/>
            <a:pathLst>
              <a:path w="7806541" h="5017022">
                <a:moveTo>
                  <a:pt x="0" y="0"/>
                </a:moveTo>
                <a:lnTo>
                  <a:pt x="7806541" y="0"/>
                </a:lnTo>
                <a:lnTo>
                  <a:pt x="7806541" y="5017022"/>
                </a:lnTo>
                <a:lnTo>
                  <a:pt x="0" y="501702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 rot="-12160">
            <a:off x="7322693" y="3541559"/>
            <a:ext cx="10508091" cy="27571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717"/>
              </a:lnSpc>
            </a:pPr>
            <a:endParaRPr lang="en-US" sz="4800" spc="-39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6717"/>
              </a:lnSpc>
            </a:pPr>
            <a:r>
              <a:rPr lang="en-US" sz="4800" spc="-39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spc="-39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</a:t>
            </a:r>
          </a:p>
          <a:p>
            <a:pPr algn="ctr">
              <a:lnSpc>
                <a:spcPts val="8147"/>
              </a:lnSpc>
            </a:pPr>
            <a:r>
              <a:rPr lang="vi-VN" sz="5400" b="1" i="1" dirty="0">
                <a:solidFill>
                  <a:srgbClr val="00B0F0"/>
                </a:solidFill>
                <a:latin typeface="+mj-lt"/>
              </a:rPr>
              <a:t>    ĐỒ GỐM SỨ TRONG GIA ĐÌNH</a:t>
            </a:r>
            <a:endParaRPr lang="en-US" sz="5400" spc="-473" dirty="0">
              <a:solidFill>
                <a:srgbClr val="00B0F0"/>
              </a:solidFill>
              <a:latin typeface="+mj-lt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723900"/>
            <a:ext cx="4776212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5" name="Oval 14"/>
          <p:cNvSpPr/>
          <p:nvPr/>
        </p:nvSpPr>
        <p:spPr>
          <a:xfrm>
            <a:off x="8077200" y="419100"/>
            <a:ext cx="9296400" cy="23622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10"/>
          <p:cNvSpPr txBox="1"/>
          <p:nvPr/>
        </p:nvSpPr>
        <p:spPr>
          <a:xfrm>
            <a:off x="9067800" y="647700"/>
            <a:ext cx="7549224" cy="1268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CHỦ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ĐỀ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:</a:t>
            </a:r>
          </a:p>
          <a:p>
            <a:pPr algn="ctr">
              <a:lnSpc>
                <a:spcPts val="5142"/>
              </a:lnSpc>
              <a:spcBef>
                <a:spcPct val="0"/>
              </a:spcBef>
            </a:pP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GIA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ĐÌNH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VÀ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ĐỒ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VẬT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THÂN</a:t>
            </a:r>
            <a:r>
              <a:rPr lang="en-US" sz="3673" b="1" spc="-209" dirty="0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 </a:t>
            </a:r>
            <a:r>
              <a:rPr lang="en-US" sz="3673" b="1" spc="-209" dirty="0" err="1">
                <a:solidFill>
                  <a:schemeClr val="tx2">
                    <a:lumMod val="75000"/>
                  </a:schemeClr>
                </a:solidFill>
                <a:latin typeface="Montserrat Bold Italics"/>
              </a:rPr>
              <a:t>QUEN</a:t>
            </a:r>
            <a:endParaRPr lang="en-US" sz="3673" b="1" spc="-209" dirty="0">
              <a:solidFill>
                <a:schemeClr val="tx2">
                  <a:lumMod val="75000"/>
                </a:schemeClr>
              </a:solidFill>
              <a:latin typeface="Montserrat Bold Itali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331097">
            <a:off x="458399" y="345922"/>
            <a:ext cx="7406383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899"/>
                </a:lnTo>
                <a:lnTo>
                  <a:pt x="0" y="830589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 rot="21036624">
            <a:off x="-890715" y="1770237"/>
            <a:ext cx="9477630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8701"/>
              </a:lnSpc>
            </a:pP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Hoạt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động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Khám</a:t>
            </a:r>
            <a:r>
              <a:rPr lang="en-US" sz="7700" spc="-438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700" spc="-438" dirty="0" err="1">
                <a:solidFill>
                  <a:srgbClr val="272727"/>
                </a:solidFill>
                <a:latin typeface="Dancing Script"/>
              </a:rPr>
              <a:t>phá</a:t>
            </a:r>
            <a:endParaRPr lang="en-US" sz="7700" spc="-438" dirty="0">
              <a:solidFill>
                <a:srgbClr val="272727"/>
              </a:solidFill>
              <a:latin typeface="Dancing Script"/>
            </a:endParaRPr>
          </a:p>
        </p:txBody>
      </p:sp>
      <p:sp>
        <p:nvSpPr>
          <p:cNvPr id="8" name="Freeform 8"/>
          <p:cNvSpPr/>
          <p:nvPr/>
        </p:nvSpPr>
        <p:spPr>
          <a:xfrm rot="20937391">
            <a:off x="239838" y="1045061"/>
            <a:ext cx="6759322" cy="558993"/>
          </a:xfrm>
          <a:custGeom>
            <a:avLst/>
            <a:gdLst/>
            <a:ahLst/>
            <a:cxnLst/>
            <a:rect l="l" t="t" r="r" b="b"/>
            <a:pathLst>
              <a:path w="7315200" h="605790">
                <a:moveTo>
                  <a:pt x="0" y="0"/>
                </a:moveTo>
                <a:lnTo>
                  <a:pt x="7315200" y="0"/>
                </a:lnTo>
                <a:lnTo>
                  <a:pt x="7315200" y="605790"/>
                </a:lnTo>
                <a:lnTo>
                  <a:pt x="0" y="60579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TextBox 9"/>
          <p:cNvSpPr txBox="1"/>
          <p:nvPr/>
        </p:nvSpPr>
        <p:spPr>
          <a:xfrm rot="21047848">
            <a:off x="910763" y="3212994"/>
            <a:ext cx="6742917" cy="34470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vi-VN" sz="2800" b="1" dirty="0"/>
              <a:t>Khám phá hình dáng và cách trang trí đồ gốm sứ trong gia đình.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Gọi tên các đồ gốm sứ có trong hình.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Điểm giống nhau và khác nhau về cách tạo dáng,họa tiết trang trí các đồ gốm sứ</a:t>
            </a:r>
            <a:endParaRPr lang="vi-VN" sz="2800" dirty="0"/>
          </a:p>
          <a:p>
            <a:pPr>
              <a:lnSpc>
                <a:spcPct val="150000"/>
              </a:lnSpc>
            </a:pPr>
            <a:r>
              <a:rPr lang="vi-VN" sz="2800" i="1" dirty="0"/>
              <a:t>+ Hình khối tạo nên các đồ gốm</a:t>
            </a:r>
            <a:endParaRPr lang="vi-VN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658600" y="495300"/>
            <a:ext cx="589788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4478000" y="5143500"/>
            <a:ext cx="3186112" cy="4784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1430000" y="5219700"/>
            <a:ext cx="273367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924800" y="571500"/>
            <a:ext cx="3200400" cy="55144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1752600" y="3162300"/>
            <a:ext cx="15849600" cy="17543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vi-VN" sz="5400" b="1" i="1" dirty="0">
                <a:solidFill>
                  <a:srgbClr val="FFFF00"/>
                </a:solidFill>
                <a:latin typeface="+mj-lt"/>
              </a:rPr>
              <a:t>Các bước mô phỏng sản phẩm gốm sứ bằng đất nặn</a:t>
            </a:r>
            <a:endParaRPr lang="vi-VN" sz="6000" dirty="0">
              <a:solidFill>
                <a:srgbClr val="FFFF00"/>
              </a:solidFill>
            </a:endParaRPr>
          </a:p>
          <a:p>
            <a:r>
              <a:rPr lang="en-US" sz="6000" b="1" dirty="0">
                <a:solidFill>
                  <a:srgbClr val="FFFF00"/>
                </a:solidFill>
              </a:rPr>
              <a:t> </a:t>
            </a:r>
            <a:endParaRPr lang="vi-VN" sz="6000" dirty="0">
              <a:solidFill>
                <a:srgbClr val="FFFF00"/>
              </a:solidFill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6454633" y="495300"/>
            <a:ext cx="10320906" cy="16158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300"/>
              </a:lnSpc>
            </a:pPr>
            <a:r>
              <a:rPr lang="en-US" sz="4500" dirty="0">
                <a:solidFill>
                  <a:srgbClr val="F2ECE5"/>
                </a:solidFill>
                <a:latin typeface="Montserrat Bold"/>
              </a:rPr>
              <a:t>HOẠT ĐỘNG</a:t>
            </a:r>
          </a:p>
          <a:p>
            <a:pPr algn="r">
              <a:lnSpc>
                <a:spcPts val="6300"/>
              </a:lnSpc>
            </a:pPr>
            <a:r>
              <a:rPr lang="en-US" sz="4500" b="1" dirty="0">
                <a:solidFill>
                  <a:srgbClr val="F2ECE5"/>
                </a:solidFill>
                <a:latin typeface="Montserrat Italics"/>
              </a:rPr>
              <a:t>KIẾN TẠO KIẾN THỨC KỸ NĂNG</a:t>
            </a:r>
          </a:p>
        </p:txBody>
      </p:sp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0" y="5448300"/>
            <a:ext cx="172974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明朝" pitchFamily="17" charset="-128"/>
                <a:cs typeface="Times New Roman" pitchFamily="18" charset="0"/>
              </a:rPr>
              <a:t>                   + Các </a:t>
            </a:r>
            <a:r>
              <a:rPr kumimoji="0" lang="vi-VN" sz="4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明朝" pitchFamily="17" charset="-128"/>
                <a:cs typeface="Times New Roman" pitchFamily="18" charset="0"/>
              </a:rPr>
              <a:t>bước tạo sản phẩm gốm sứ bằng đất nặn</a:t>
            </a:r>
            <a:endParaRPr kumimoji="0" lang="vi-VN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明朝" pitchFamily="17" charset="-128"/>
                <a:cs typeface="Times New Roman" pitchFamily="18" charset="0"/>
              </a:rPr>
              <a:t>                   +Cách tạo khối? </a:t>
            </a:r>
            <a:endParaRPr kumimoji="0" lang="vi-VN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4800" b="0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lt"/>
                <a:ea typeface="ＭＳ 明朝" pitchFamily="17" charset="-128"/>
                <a:cs typeface="Times New Roman" pitchFamily="18" charset="0"/>
              </a:rPr>
              <a:t>                   +Cách tạo họa tiết trang trí</a:t>
            </a:r>
            <a:endParaRPr kumimoji="0" lang="vi-VN" sz="4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381000" y="-571500"/>
            <a:ext cx="19202400" cy="12344400"/>
          </a:xfrm>
          <a:custGeom>
            <a:avLst/>
            <a:gdLst/>
            <a:ahLst/>
            <a:cxnLst/>
            <a:rect l="l" t="t" r="r" b="b"/>
            <a:pathLst>
              <a:path w="16912832" h="15671945">
                <a:moveTo>
                  <a:pt x="0" y="0"/>
                </a:moveTo>
                <a:lnTo>
                  <a:pt x="16912832" y="0"/>
                </a:lnTo>
                <a:lnTo>
                  <a:pt x="16912832" y="15671945"/>
                </a:lnTo>
                <a:lnTo>
                  <a:pt x="0" y="1567194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r>
              <a:rPr lang="en-US" dirty="0"/>
              <a:t>8</a:t>
            </a:r>
            <a:endParaRPr lang="vi-VN" dirty="0"/>
          </a:p>
        </p:txBody>
      </p:sp>
      <p:sp>
        <p:nvSpPr>
          <p:cNvPr id="4" name="AutoShape 4"/>
          <p:cNvSpPr/>
          <p:nvPr/>
        </p:nvSpPr>
        <p:spPr>
          <a:xfrm>
            <a:off x="2678472" y="3714351"/>
            <a:ext cx="12690401" cy="20227"/>
          </a:xfrm>
          <a:prstGeom prst="line">
            <a:avLst/>
          </a:prstGeom>
          <a:ln w="38100" cap="flat">
            <a:solidFill>
              <a:srgbClr val="457D5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5" name="AutoShape 5"/>
          <p:cNvSpPr/>
          <p:nvPr/>
        </p:nvSpPr>
        <p:spPr>
          <a:xfrm>
            <a:off x="2743530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6" name="AutoShape 6"/>
          <p:cNvSpPr/>
          <p:nvPr/>
        </p:nvSpPr>
        <p:spPr>
          <a:xfrm>
            <a:off x="694404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7" name="AutoShape 7"/>
          <p:cNvSpPr/>
          <p:nvPr/>
        </p:nvSpPr>
        <p:spPr>
          <a:xfrm>
            <a:off x="1114455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8" name="AutoShape 8"/>
          <p:cNvSpPr/>
          <p:nvPr/>
        </p:nvSpPr>
        <p:spPr>
          <a:xfrm>
            <a:off x="15345061" y="3633499"/>
            <a:ext cx="0" cy="827487"/>
          </a:xfrm>
          <a:prstGeom prst="line">
            <a:avLst/>
          </a:prstGeom>
          <a:ln w="47625" cap="flat">
            <a:solidFill>
              <a:srgbClr val="457D58"/>
            </a:solidFill>
            <a:prstDash val="solid"/>
            <a:headEnd type="oval" w="lg" len="lg"/>
            <a:tailEnd type="oval" w="lg" len="lg"/>
          </a:ln>
        </p:spPr>
      </p:sp>
      <p:sp>
        <p:nvSpPr>
          <p:cNvPr id="13" name="Freeform 13"/>
          <p:cNvSpPr/>
          <p:nvPr/>
        </p:nvSpPr>
        <p:spPr>
          <a:xfrm>
            <a:off x="6872218" y="465247"/>
            <a:ext cx="5412449" cy="639653"/>
          </a:xfrm>
          <a:custGeom>
            <a:avLst/>
            <a:gdLst/>
            <a:ahLst/>
            <a:cxnLst/>
            <a:rect l="l" t="t" r="r" b="b"/>
            <a:pathLst>
              <a:path w="5412449" h="639653">
                <a:moveTo>
                  <a:pt x="0" y="0"/>
                </a:moveTo>
                <a:lnTo>
                  <a:pt x="5412449" y="0"/>
                </a:lnTo>
                <a:lnTo>
                  <a:pt x="5412449" y="639653"/>
                </a:lnTo>
                <a:lnTo>
                  <a:pt x="0" y="63965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3942519" y="1931300"/>
            <a:ext cx="11271847" cy="1078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8446"/>
              </a:lnSpc>
            </a:pP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Kiến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tạo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Kiến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thức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Kỹ</a:t>
            </a:r>
            <a:r>
              <a:rPr lang="en-US" sz="7038" spc="-401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7038" spc="-401" dirty="0" err="1">
                <a:solidFill>
                  <a:srgbClr val="272727"/>
                </a:solidFill>
                <a:latin typeface="Dancing Script"/>
              </a:rPr>
              <a:t>năng</a:t>
            </a:r>
            <a:endParaRPr lang="en-US" sz="7038" spc="-401" dirty="0">
              <a:solidFill>
                <a:srgbClr val="272727"/>
              </a:solidFill>
              <a:latin typeface="Dancing Script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750566" y="4876932"/>
            <a:ext cx="232527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Nặn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6"/>
          <p:cNvSpPr txBox="1"/>
          <p:nvPr/>
        </p:nvSpPr>
        <p:spPr>
          <a:xfrm>
            <a:off x="5489432" y="4743648"/>
            <a:ext cx="2942361" cy="5478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dáng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160"/>
              </a:lnSpc>
            </a:pP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0070603" y="4743648"/>
            <a:ext cx="2396584" cy="5642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1800" spc="-102" dirty="0">
              <a:solidFill>
                <a:srgbClr val="272727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13335001" y="4610365"/>
            <a:ext cx="3124200" cy="5642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60"/>
              </a:lnSpc>
            </a:pP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họa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tiếtt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băng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khắc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đắp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spc="-102" dirty="0" err="1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spc="-102" dirty="0">
                <a:solidFill>
                  <a:srgbClr val="272727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23594" y="1262683"/>
            <a:ext cx="4216006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272727"/>
                </a:solidFill>
                <a:latin typeface="Montserrat Bold Italics"/>
              </a:rPr>
              <a:t>HOẠT  ĐỘNG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905000" y="58293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33600" y="6057900"/>
            <a:ext cx="2133600" cy="26775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Rectangle 30"/>
          <p:cNvSpPr/>
          <p:nvPr/>
        </p:nvSpPr>
        <p:spPr>
          <a:xfrm>
            <a:off x="5867400" y="56769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/>
          <p:cNvSpPr/>
          <p:nvPr/>
        </p:nvSpPr>
        <p:spPr>
          <a:xfrm>
            <a:off x="9982200" y="55245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3" name="Rectangle 32"/>
          <p:cNvSpPr/>
          <p:nvPr/>
        </p:nvSpPr>
        <p:spPr>
          <a:xfrm>
            <a:off x="13868400" y="5600700"/>
            <a:ext cx="2590800" cy="32004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096000" y="5905500"/>
            <a:ext cx="2133600" cy="2805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10800" y="5753100"/>
            <a:ext cx="2122922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4097001" y="5753100"/>
            <a:ext cx="2133599" cy="2782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 rot="-110777">
            <a:off x="7443818" y="3805291"/>
            <a:ext cx="3542189" cy="1983626"/>
          </a:xfrm>
          <a:custGeom>
            <a:avLst/>
            <a:gdLst/>
            <a:ahLst/>
            <a:cxnLst/>
            <a:rect l="l" t="t" r="r" b="b"/>
            <a:pathLst>
              <a:path w="3542189" h="1983626">
                <a:moveTo>
                  <a:pt x="0" y="0"/>
                </a:moveTo>
                <a:lnTo>
                  <a:pt x="3542190" y="0"/>
                </a:lnTo>
                <a:lnTo>
                  <a:pt x="3542190" y="1983626"/>
                </a:lnTo>
                <a:lnTo>
                  <a:pt x="0" y="198362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68000"/>
            </a:blip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08405" y="2975098"/>
            <a:ext cx="8413015" cy="9333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366"/>
              </a:lnSpc>
            </a:pPr>
            <a:r>
              <a:rPr lang="en-US" sz="6138" spc="-349">
                <a:solidFill>
                  <a:srgbClr val="272727"/>
                </a:solidFill>
                <a:latin typeface="Dancing Script"/>
              </a:rPr>
              <a:t>Kiến tạo Kiến thức Kỹ năng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34054" y="4723816"/>
            <a:ext cx="6161719" cy="6590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58"/>
              </a:lnSpc>
            </a:pPr>
            <a:r>
              <a:rPr lang="en-US" sz="5998" spc="-341" dirty="0" err="1">
                <a:solidFill>
                  <a:srgbClr val="272727"/>
                </a:solidFill>
                <a:latin typeface="Dancing Script Bold"/>
              </a:rPr>
              <a:t>Ghi</a:t>
            </a:r>
            <a:r>
              <a:rPr lang="en-US" sz="5998" spc="-341" dirty="0">
                <a:solidFill>
                  <a:srgbClr val="272727"/>
                </a:solidFill>
                <a:latin typeface="Dancing Script Bold"/>
              </a:rPr>
              <a:t> </a:t>
            </a:r>
            <a:r>
              <a:rPr lang="en-US" sz="5998" spc="-341" dirty="0" err="1">
                <a:solidFill>
                  <a:srgbClr val="272727"/>
                </a:solidFill>
                <a:latin typeface="Dancing Script Bold"/>
              </a:rPr>
              <a:t>nhớ</a:t>
            </a:r>
            <a:r>
              <a:rPr lang="en-US" sz="5998" spc="-341" dirty="0">
                <a:solidFill>
                  <a:srgbClr val="272727"/>
                </a:solidFill>
                <a:latin typeface="Dancing Script Bold"/>
              </a:rPr>
              <a:t>!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62800" y="2411317"/>
            <a:ext cx="4648200" cy="58990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 dirty="0">
                <a:solidFill>
                  <a:srgbClr val="272727"/>
                </a:solidFill>
                <a:latin typeface="Montserrat Bold Italics"/>
              </a:rPr>
              <a:t>HOẠT ĐỘNG</a:t>
            </a:r>
          </a:p>
        </p:txBody>
      </p:sp>
      <p:sp>
        <p:nvSpPr>
          <p:cNvPr id="11" name="Oval 10"/>
          <p:cNvSpPr/>
          <p:nvPr/>
        </p:nvSpPr>
        <p:spPr>
          <a:xfrm>
            <a:off x="4191000" y="5676900"/>
            <a:ext cx="10972800" cy="2971800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9"/>
          <p:cNvSpPr txBox="1"/>
          <p:nvPr/>
        </p:nvSpPr>
        <p:spPr>
          <a:xfrm>
            <a:off x="5562600" y="6515100"/>
            <a:ext cx="8077200" cy="11541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79"/>
              </a:lnSpc>
            </a:pPr>
            <a:r>
              <a:rPr lang="vi-VN" sz="3200" b="1" i="1" dirty="0">
                <a:latin typeface="+mj-lt"/>
              </a:rPr>
              <a:t>   Kết hợp kĩ thuật tạo hình khối và trang trí hoạ tiết bằng  đất nặn có thể mô phỏng được sản phẩm gốm sứ</a:t>
            </a:r>
            <a:r>
              <a:rPr lang="vi-VN" sz="2400" b="1" i="1" dirty="0">
                <a:latin typeface="+mj-lt"/>
              </a:rPr>
              <a:t>. </a:t>
            </a:r>
            <a:endParaRPr lang="en-US" sz="2400" i="1" spc="127" dirty="0">
              <a:solidFill>
                <a:srgbClr val="272727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3505200" y="1485900"/>
            <a:ext cx="11302659" cy="83058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900"/>
                </a:lnTo>
                <a:lnTo>
                  <a:pt x="0" y="830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25531" y="4494054"/>
            <a:ext cx="9036938" cy="22236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vi-VN" sz="2800" b="1" dirty="0">
                <a:latin typeface="+mj-lt"/>
              </a:rPr>
              <a:t>    Tạo mô hình đồ gốm sứ trong gia đình bằng đất nặn.</a:t>
            </a:r>
            <a:endParaRPr lang="vi-VN" sz="2800" dirty="0">
              <a:latin typeface="+mj-lt"/>
            </a:endParaRPr>
          </a:p>
          <a:p>
            <a:pPr algn="ctr">
              <a:lnSpc>
                <a:spcPts val="3893"/>
              </a:lnSpc>
            </a:pPr>
            <a:endParaRPr b="1"/>
          </a:p>
          <a:p>
            <a:r>
              <a:rPr lang="vi-VN" sz="2800" i="1" dirty="0"/>
              <a:t>+ Ý tưởng thể hiện sản phẩm của cá nhân</a:t>
            </a:r>
            <a:endParaRPr lang="vi-VN" sz="2800" dirty="0"/>
          </a:p>
          <a:p>
            <a:r>
              <a:rPr lang="vi-VN" sz="2800" i="1" dirty="0"/>
              <a:t>+ Đất màu, khối  sẽ thực hiện</a:t>
            </a:r>
            <a:endParaRPr lang="vi-VN" sz="2800" dirty="0"/>
          </a:p>
          <a:p>
            <a:r>
              <a:rPr lang="vi-VN" sz="2800" i="1" dirty="0"/>
              <a:t>+ Cách tạo hoạ tiết trang trí mình lựa chọn.</a:t>
            </a:r>
            <a:endParaRPr lang="vi-VN" sz="2800" dirty="0"/>
          </a:p>
        </p:txBody>
      </p:sp>
      <p:sp>
        <p:nvSpPr>
          <p:cNvPr id="5" name="Freeform 5"/>
          <p:cNvSpPr/>
          <p:nvPr/>
        </p:nvSpPr>
        <p:spPr>
          <a:xfrm>
            <a:off x="7296697" y="1789122"/>
            <a:ext cx="3890841" cy="763578"/>
          </a:xfrm>
          <a:custGeom>
            <a:avLst/>
            <a:gdLst/>
            <a:ahLst/>
            <a:cxnLst/>
            <a:rect l="l" t="t" r="r" b="b"/>
            <a:pathLst>
              <a:path w="3890841" h="763578">
                <a:moveTo>
                  <a:pt x="0" y="0"/>
                </a:moveTo>
                <a:lnTo>
                  <a:pt x="3890841" y="0"/>
                </a:lnTo>
                <a:lnTo>
                  <a:pt x="3890841" y="763577"/>
                </a:lnTo>
                <a:lnTo>
                  <a:pt x="0" y="763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6255141" y="3283868"/>
            <a:ext cx="5777718" cy="9217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7194"/>
              </a:lnSpc>
            </a:pPr>
            <a:r>
              <a:rPr lang="en-US" sz="6366" spc="-362">
                <a:solidFill>
                  <a:srgbClr val="272727"/>
                </a:solidFill>
                <a:latin typeface="Dancing Script Bold"/>
              </a:rPr>
              <a:t>Luyện tập - Sáng tạo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7010400" y="2710483"/>
            <a:ext cx="462853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272727"/>
                </a:solidFill>
                <a:latin typeface="Montserrat Bold Italics"/>
              </a:rPr>
              <a:t>HOẠT ĐỘNG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286000" y="800100"/>
            <a:ext cx="14173200" cy="8991699"/>
          </a:xfrm>
          <a:custGeom>
            <a:avLst/>
            <a:gdLst/>
            <a:ahLst/>
            <a:cxnLst/>
            <a:rect l="l" t="t" r="r" b="b"/>
            <a:pathLst>
              <a:path w="11302659" h="8305899">
                <a:moveTo>
                  <a:pt x="0" y="0"/>
                </a:moveTo>
                <a:lnTo>
                  <a:pt x="11302660" y="0"/>
                </a:lnTo>
                <a:lnTo>
                  <a:pt x="11302660" y="8305900"/>
                </a:lnTo>
                <a:lnTo>
                  <a:pt x="0" y="8305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TextBox 4"/>
          <p:cNvSpPr txBox="1"/>
          <p:nvPr/>
        </p:nvSpPr>
        <p:spPr>
          <a:xfrm>
            <a:off x="4625531" y="4494054"/>
            <a:ext cx="9036938" cy="265457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3"/>
              </a:lnSpc>
            </a:pPr>
            <a:endParaRPr b="1"/>
          </a:p>
          <a:p>
            <a:r>
              <a:rPr lang="vi-VN" sz="2800" i="1" dirty="0"/>
              <a:t>+ Sản phẩm em yêu thích</a:t>
            </a:r>
            <a:endParaRPr lang="vi-VN" sz="2800" dirty="0"/>
          </a:p>
          <a:p>
            <a:r>
              <a:rPr lang="vi-VN" sz="2800" i="1" dirty="0"/>
              <a:t>+ Cách tạo dáng và  họa tiết  trang trí </a:t>
            </a:r>
            <a:endParaRPr lang="vi-VN" sz="2800" dirty="0"/>
          </a:p>
          <a:p>
            <a:r>
              <a:rPr lang="vi-VN" sz="2800" i="1" dirty="0"/>
              <a:t>+ Cách sử dụng  màu trên đồ gốm</a:t>
            </a:r>
            <a:endParaRPr lang="vi-VN" sz="2800" dirty="0"/>
          </a:p>
          <a:p>
            <a:r>
              <a:rPr lang="vi-VN" sz="2800" i="1" dirty="0"/>
              <a:t>+ Chỉ ra được các nguyên lý tạo hình trong sản phẩm</a:t>
            </a:r>
            <a:endParaRPr lang="vi-VN" sz="2800" dirty="0"/>
          </a:p>
          <a:p>
            <a:r>
              <a:rPr lang="vi-VN" sz="2800" i="1" dirty="0"/>
              <a:t>+ Ý tưởng điều chỉnh</a:t>
            </a:r>
            <a:endParaRPr lang="vi-VN" sz="2800" dirty="0"/>
          </a:p>
        </p:txBody>
      </p:sp>
      <p:sp>
        <p:nvSpPr>
          <p:cNvPr id="5" name="Freeform 5"/>
          <p:cNvSpPr/>
          <p:nvPr/>
        </p:nvSpPr>
        <p:spPr>
          <a:xfrm>
            <a:off x="7296697" y="1789122"/>
            <a:ext cx="3890841" cy="763578"/>
          </a:xfrm>
          <a:custGeom>
            <a:avLst/>
            <a:gdLst/>
            <a:ahLst/>
            <a:cxnLst/>
            <a:rect l="l" t="t" r="r" b="b"/>
            <a:pathLst>
              <a:path w="3890841" h="763578">
                <a:moveTo>
                  <a:pt x="0" y="0"/>
                </a:moveTo>
                <a:lnTo>
                  <a:pt x="3890841" y="0"/>
                </a:lnTo>
                <a:lnTo>
                  <a:pt x="3890841" y="763577"/>
                </a:lnTo>
                <a:lnTo>
                  <a:pt x="0" y="76357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010400" y="2628900"/>
            <a:ext cx="4628531" cy="7566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272727"/>
                </a:solidFill>
                <a:latin typeface="Montserrat Bold Italics"/>
              </a:rPr>
              <a:t>HOẠT ĐỘNG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6629400" y="3390900"/>
            <a:ext cx="5181600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7"/>
              </a:lnSpc>
            </a:pPr>
            <a:r>
              <a:rPr lang="en-US" sz="5099" b="1" spc="-290" dirty="0" err="1">
                <a:solidFill>
                  <a:srgbClr val="272727"/>
                </a:solidFill>
                <a:latin typeface="Dancing Script"/>
              </a:rPr>
              <a:t>Phân</a:t>
            </a:r>
            <a:r>
              <a:rPr lang="en-US" sz="5099" b="1" spc="-290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5099" b="1" spc="-290" dirty="0" err="1">
                <a:solidFill>
                  <a:srgbClr val="272727"/>
                </a:solidFill>
                <a:latin typeface="Dancing Script"/>
              </a:rPr>
              <a:t>tích</a:t>
            </a:r>
            <a:r>
              <a:rPr lang="en-US" sz="5099" b="1" spc="-290" dirty="0">
                <a:solidFill>
                  <a:srgbClr val="272727"/>
                </a:solidFill>
                <a:latin typeface="Dancing Script"/>
              </a:rPr>
              <a:t> - </a:t>
            </a:r>
            <a:r>
              <a:rPr lang="en-US" sz="5099" b="1" spc="-290" dirty="0" err="1">
                <a:solidFill>
                  <a:srgbClr val="272727"/>
                </a:solidFill>
                <a:latin typeface="Dancing Script"/>
              </a:rPr>
              <a:t>Đánh</a:t>
            </a:r>
            <a:r>
              <a:rPr lang="en-US" sz="5099" b="1" spc="-290" dirty="0">
                <a:solidFill>
                  <a:srgbClr val="272727"/>
                </a:solidFill>
                <a:latin typeface="Dancing Script"/>
              </a:rPr>
              <a:t> </a:t>
            </a:r>
            <a:r>
              <a:rPr lang="en-US" sz="5099" b="1" spc="-290" dirty="0" err="1">
                <a:solidFill>
                  <a:srgbClr val="272727"/>
                </a:solidFill>
                <a:latin typeface="Dancing Script"/>
              </a:rPr>
              <a:t>giá</a:t>
            </a:r>
            <a:endParaRPr lang="en-US" sz="5099" b="1" spc="-290" dirty="0">
              <a:solidFill>
                <a:srgbClr val="272727"/>
              </a:solidFill>
              <a:latin typeface="Dancing Scrip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306</TotalTime>
  <Words>309</Words>
  <Application>Microsoft Office PowerPoint</Application>
  <PresentationFormat>Custom</PresentationFormat>
  <Paragraphs>45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Times New Roman</vt:lpstr>
      <vt:lpstr>Montserrat Italics</vt:lpstr>
      <vt:lpstr>Calibri</vt:lpstr>
      <vt:lpstr>Montserrat Bold Italics</vt:lpstr>
      <vt:lpstr>Dancing Script Bold</vt:lpstr>
      <vt:lpstr>Montserrat Bold</vt:lpstr>
      <vt:lpstr>Dancing Script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Bản sao của Thiết kế không tên</dc:title>
  <cp:lastModifiedBy>admin</cp:lastModifiedBy>
  <cp:revision>33</cp:revision>
  <dcterms:created xsi:type="dcterms:W3CDTF">2006-08-16T00:00:00Z</dcterms:created>
  <dcterms:modified xsi:type="dcterms:W3CDTF">2025-11-20T13:38:39Z</dcterms:modified>
  <dc:identifier>DAF4oyCFMDA</dc:identifier>
</cp:coreProperties>
</file>