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301" r:id="rId2"/>
    <p:sldId id="264" r:id="rId3"/>
    <p:sldId id="267" r:id="rId4"/>
    <p:sldId id="307" r:id="rId5"/>
    <p:sldId id="268" r:id="rId6"/>
    <p:sldId id="290" r:id="rId7"/>
    <p:sldId id="299" r:id="rId8"/>
  </p:sldIdLst>
  <p:sldSz cx="18288000" cy="10287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ontserrat Black" panose="00000A00000000000000" pitchFamily="2" charset="-93"/>
      <p:bold r:id="rId14"/>
      <p:boldItalic r:id="rId15"/>
    </p:embeddedFont>
    <p:embeddedFont>
      <p:font typeface="Montserrat ExtraBold" panose="00000900000000000000" pitchFamily="2" charset="-93"/>
      <p:bold r:id="rId16"/>
      <p:boldItalic r:id="rId17"/>
    </p:embeddedFont>
    <p:embeddedFont>
      <p:font typeface="Montserrat SemiBold" panose="00000700000000000000" pitchFamily="2" charset="-93"/>
      <p:bold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56A7"/>
    <a:srgbClr val="FFFFFF"/>
    <a:srgbClr val="3C8ABE"/>
    <a:srgbClr val="C4A668"/>
    <a:srgbClr val="FBC0D6"/>
    <a:srgbClr val="FFA096"/>
    <a:srgbClr val="5AA37F"/>
    <a:srgbClr val="DDCBA9"/>
    <a:srgbClr val="FC9B75"/>
    <a:srgbClr val="59A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tableStyles" Target="tableStyle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C9B1A-263E-4D44-B627-7A790185989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D134C-7DAD-4147-92E1-857347782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63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5712" b="-757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278190" y="4981553"/>
            <a:ext cx="15459972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Montserrat ExtraBold" panose="000009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r>
              <a:rPr lang="en-US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 V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Ậ</a:t>
            </a: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 </a:t>
            </a:r>
            <a:r>
              <a:rPr lang="en-GB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 DÃ Ở CHÂU PHI</a:t>
            </a:r>
            <a:endParaRPr lang="vi-VN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vi-VN" sz="5400" b="1" dirty="0">
                <a:solidFill>
                  <a:srgbClr val="FF706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Tiết 1</a:t>
            </a:r>
            <a:endParaRPr lang="en-US" sz="5400" b="1" dirty="0">
              <a:solidFill>
                <a:srgbClr val="FF706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6">
            <a:extLst>
              <a:ext uri="{FF2B5EF4-FFF2-40B4-BE49-F238E27FC236}">
                <a16:creationId xmlns:a16="http://schemas.microsoft.com/office/drawing/2014/main" id="{A48929CE-9ED6-EC6B-C47E-388A154BFED7}"/>
              </a:ext>
            </a:extLst>
          </p:cNvPr>
          <p:cNvSpPr txBox="1"/>
          <p:nvPr/>
        </p:nvSpPr>
        <p:spPr>
          <a:xfrm>
            <a:off x="1028700" y="3543300"/>
            <a:ext cx="15958952" cy="1250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Chủ đề</a:t>
            </a:r>
            <a:r>
              <a:rPr lang="en-US" sz="8000" b="1" dirty="0">
                <a:solidFill>
                  <a:srgbClr val="F4529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 THIÊN NHIÊN TƯƠI ĐẸP</a:t>
            </a:r>
            <a:endParaRPr lang="en-US" sz="8000" dirty="0">
              <a:solidFill>
                <a:srgbClr val="F45293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4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846" y="2368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Freeform 6"/>
          <p:cNvSpPr/>
          <p:nvPr/>
        </p:nvSpPr>
        <p:spPr>
          <a:xfrm>
            <a:off x="-8161920" y="-610802"/>
            <a:ext cx="16230600" cy="6052661"/>
          </a:xfrm>
          <a:custGeom>
            <a:avLst/>
            <a:gdLst/>
            <a:ahLst/>
            <a:cxnLst/>
            <a:rect l="l" t="t" r="r" b="b"/>
            <a:pathLst>
              <a:path w="16230600" h="6052661">
                <a:moveTo>
                  <a:pt x="0" y="0"/>
                </a:moveTo>
                <a:lnTo>
                  <a:pt x="16230600" y="0"/>
                </a:lnTo>
                <a:lnTo>
                  <a:pt x="16230600" y="6052662"/>
                </a:lnTo>
                <a:lnTo>
                  <a:pt x="0" y="6052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778093" y="5167184"/>
            <a:ext cx="1389523" cy="2265343"/>
          </a:xfrm>
          <a:custGeom>
            <a:avLst/>
            <a:gdLst/>
            <a:ahLst/>
            <a:cxnLst/>
            <a:rect l="l" t="t" r="r" b="b"/>
            <a:pathLst>
              <a:path w="1389523" h="2265343">
                <a:moveTo>
                  <a:pt x="0" y="0"/>
                </a:moveTo>
                <a:lnTo>
                  <a:pt x="1389523" y="0"/>
                </a:lnTo>
                <a:lnTo>
                  <a:pt x="1389523" y="2265343"/>
                </a:lnTo>
                <a:lnTo>
                  <a:pt x="0" y="2265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053281" y="1594864"/>
            <a:ext cx="10709101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891481" y="2128264"/>
            <a:ext cx="8873127" cy="1831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I: KHÁM PHÁ</a:t>
            </a:r>
            <a:endParaRPr lang="vi-VN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33638" y="1653898"/>
            <a:ext cx="2534686" cy="3986821"/>
          </a:xfrm>
          <a:custGeom>
            <a:avLst/>
            <a:gdLst/>
            <a:ahLst/>
            <a:cxnLst/>
            <a:rect l="l" t="t" r="r" b="b"/>
            <a:pathLst>
              <a:path w="2592227" h="4226116">
                <a:moveTo>
                  <a:pt x="0" y="0"/>
                </a:moveTo>
                <a:lnTo>
                  <a:pt x="2592228" y="0"/>
                </a:lnTo>
                <a:lnTo>
                  <a:pt x="2592228" y="4226116"/>
                </a:lnTo>
                <a:lnTo>
                  <a:pt x="0" y="42261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963D0135-9486-8A85-5547-AE7C5DC2FDE6}"/>
              </a:ext>
            </a:extLst>
          </p:cNvPr>
          <p:cNvSpPr txBox="1"/>
          <p:nvPr/>
        </p:nvSpPr>
        <p:spPr>
          <a:xfrm>
            <a:off x="2806907" y="50978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Em quan sát các bức ảnh và chia sẻ về: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B23BA3-8D5F-5FC4-0E85-E1F9C49C3C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 amt="71000"/>
          </a:blip>
          <a:srcRect l="11173" t="13551" r="9235" b="6048"/>
          <a:stretch/>
        </p:blipFill>
        <p:spPr>
          <a:xfrm>
            <a:off x="28608" y="375664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C77F7C59-A9DD-7142-3024-44EB5C6D6A0E}"/>
              </a:ext>
            </a:extLst>
          </p:cNvPr>
          <p:cNvSpPr txBox="1"/>
          <p:nvPr/>
        </p:nvSpPr>
        <p:spPr>
          <a:xfrm>
            <a:off x="2806907" y="5839579"/>
            <a:ext cx="15476974" cy="23260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Tên các con vật.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Đặc điểm về hình dáng của mỗi con vật.</a:t>
            </a:r>
          </a:p>
          <a:p>
            <a:pPr marL="571500" indent="-5715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Môi trường sống của các con vật.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E1CC7D3D-275D-C0B6-C6C0-2FDBB62BA668}"/>
              </a:ext>
            </a:extLst>
          </p:cNvPr>
          <p:cNvSpPr txBox="1"/>
          <p:nvPr/>
        </p:nvSpPr>
        <p:spPr>
          <a:xfrm>
            <a:off x="2806907" y="8603055"/>
            <a:ext cx="15476974" cy="6880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400" dirty="0">
                <a:ea typeface="Calibri" panose="020F0502020204030204" pitchFamily="34" charset="0"/>
                <a:cs typeface="Times New Roman" panose="02020603050405020304" pitchFamily="18" charset="0"/>
              </a:rPr>
              <a:t>Kể thêm tên các con vật hoang dã ở Châu Phi mà em biết.</a:t>
            </a:r>
            <a:endParaRPr lang="en-US" sz="4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8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2399016" y="4065720"/>
            <a:ext cx="14356155" cy="2591922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743927" y="4831669"/>
            <a:ext cx="15237898" cy="24684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vi-VN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HOẠT ĐỘNG 2: KIẾN TẠO KIẾN THỨC - KỸ NĂNG</a:t>
            </a:r>
            <a:endParaRPr lang="en-U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36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36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36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36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camels and pyramids&#10;&#10;Description automatically generated">
            <a:extLst>
              <a:ext uri="{FF2B5EF4-FFF2-40B4-BE49-F238E27FC236}">
                <a16:creationId xmlns:a16="http://schemas.microsoft.com/office/drawing/2014/main" id="{C60887A9-2662-B103-F55F-EE9DFF337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723105"/>
            <a:ext cx="3680189" cy="36384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9685AE-7EB1-91BA-FB21-E137348C5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15118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group of camels and pyramids&#10;&#10;Description automatically generated">
            <a:extLst>
              <a:ext uri="{FF2B5EF4-FFF2-40B4-BE49-F238E27FC236}">
                <a16:creationId xmlns:a16="http://schemas.microsoft.com/office/drawing/2014/main" id="{4E72A10E-A4A8-3566-0666-4F9550885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946" y="3723105"/>
            <a:ext cx="3840480" cy="36100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F9EE822-0E4B-18AE-8EB3-711C0CDD8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08892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ainting of pyramids in a field&#10;&#10;Description automatically generated">
            <a:extLst>
              <a:ext uri="{FF2B5EF4-FFF2-40B4-BE49-F238E27FC236}">
                <a16:creationId xmlns:a16="http://schemas.microsoft.com/office/drawing/2014/main" id="{5486F29C-B656-C41D-3870-8E3A92135F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89" y="3723105"/>
            <a:ext cx="3840480" cy="36100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FC779C-FF05-14A6-C884-DF6A48AE1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34930" y="2750071"/>
            <a:ext cx="0" cy="556534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ainting of camels and palm trees&#10;&#10;Description automatically generated">
            <a:extLst>
              <a:ext uri="{FF2B5EF4-FFF2-40B4-BE49-F238E27FC236}">
                <a16:creationId xmlns:a16="http://schemas.microsoft.com/office/drawing/2014/main" id="{1817A6BD-686F-BF36-A3D2-88803455B2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993" y="3723105"/>
            <a:ext cx="3840480" cy="36100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16DF7EA-E597-167D-B007-EAFADEDBCB3A}"/>
              </a:ext>
            </a:extLst>
          </p:cNvPr>
          <p:cNvSpPr txBox="1"/>
          <p:nvPr/>
        </p:nvSpPr>
        <p:spPr>
          <a:xfrm>
            <a:off x="2286000" y="1265541"/>
            <a:ext cx="14554200" cy="842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4800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Các bước tạo phù điêu về động vật bằng đất nặn</a:t>
            </a:r>
            <a:endParaRPr lang="en-US" sz="18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B712B3-86BE-6EE2-38A7-AC9C9DFCAC2A}"/>
              </a:ext>
            </a:extLst>
          </p:cNvPr>
          <p:cNvGrpSpPr/>
          <p:nvPr/>
        </p:nvGrpSpPr>
        <p:grpSpPr>
          <a:xfrm>
            <a:off x="4893653" y="7450968"/>
            <a:ext cx="4326547" cy="1273932"/>
            <a:chOff x="1786299" y="4958902"/>
            <a:chExt cx="6666824" cy="132126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064F914-3696-3681-6154-1142A2507AD6}"/>
                </a:ext>
              </a:extLst>
            </p:cNvPr>
            <p:cNvSpPr/>
            <p:nvPr/>
          </p:nvSpPr>
          <p:spPr>
            <a:xfrm>
              <a:off x="1786299" y="4958902"/>
              <a:ext cx="613574" cy="477885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2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B9631-97E6-19C1-A384-374FC7BD40CA}"/>
                </a:ext>
              </a:extLst>
            </p:cNvPr>
            <p:cNvSpPr txBox="1"/>
            <p:nvPr/>
          </p:nvSpPr>
          <p:spPr>
            <a:xfrm>
              <a:off x="2283163" y="5035240"/>
              <a:ext cx="6169960" cy="124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Sử dụng đất nặn tạo nền phù điêu lên bìa các- tông theo hình đã vẽ.</a:t>
              </a:r>
              <a:endParaRPr lang="en-US" sz="24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804538B-B991-D96C-125C-F163C887A21A}"/>
              </a:ext>
            </a:extLst>
          </p:cNvPr>
          <p:cNvGrpSpPr/>
          <p:nvPr/>
        </p:nvGrpSpPr>
        <p:grpSpPr>
          <a:xfrm>
            <a:off x="9179109" y="7450968"/>
            <a:ext cx="4617612" cy="904600"/>
            <a:chOff x="1786299" y="4958902"/>
            <a:chExt cx="4811545" cy="938209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A5CA3AB-B35A-4E0D-33DA-C57CFA1064A8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3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5BCABC-1B38-B497-11B7-E66CA746E4D0}"/>
                </a:ext>
              </a:extLst>
            </p:cNvPr>
            <p:cNvSpPr txBox="1"/>
            <p:nvPr/>
          </p:nvSpPr>
          <p:spPr>
            <a:xfrm>
              <a:off x="2243498" y="5035240"/>
              <a:ext cx="4354346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Tạo hình động vật gắn lên nền phù điêu.</a:t>
              </a:r>
              <a:endParaRPr lang="en-US" sz="24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50B7EC7-BD58-7270-D9E8-90BAE7C8AEDA}"/>
              </a:ext>
            </a:extLst>
          </p:cNvPr>
          <p:cNvGrpSpPr/>
          <p:nvPr/>
        </p:nvGrpSpPr>
        <p:grpSpPr>
          <a:xfrm>
            <a:off x="744206" y="7450968"/>
            <a:ext cx="4237526" cy="904600"/>
            <a:chOff x="1786299" y="4958902"/>
            <a:chExt cx="6235311" cy="93820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826CD27-3021-D078-66BF-151B5FAA17E7}"/>
                </a:ext>
              </a:extLst>
            </p:cNvPr>
            <p:cNvSpPr/>
            <p:nvPr/>
          </p:nvSpPr>
          <p:spPr>
            <a:xfrm>
              <a:off x="1786299" y="4958902"/>
              <a:ext cx="571202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1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EBE6E4B-C3E5-97D0-AEB9-D42BBC1062DA}"/>
                </a:ext>
              </a:extLst>
            </p:cNvPr>
            <p:cNvSpPr txBox="1"/>
            <p:nvPr/>
          </p:nvSpPr>
          <p:spPr>
            <a:xfrm>
              <a:off x="2373105" y="5035240"/>
              <a:ext cx="5648505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Vẽ phác hình bức tranh trên giấy.</a:t>
              </a:r>
              <a:endParaRPr lang="en-US" sz="24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693D66-6813-A8FC-F75C-47300975D65B}"/>
              </a:ext>
            </a:extLst>
          </p:cNvPr>
          <p:cNvGrpSpPr/>
          <p:nvPr/>
        </p:nvGrpSpPr>
        <p:grpSpPr>
          <a:xfrm>
            <a:off x="13617429" y="7450968"/>
            <a:ext cx="4138990" cy="904600"/>
            <a:chOff x="1786299" y="4958902"/>
            <a:chExt cx="4312821" cy="93820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4154CF6-6303-286A-AD86-FB01AB1F12B1}"/>
                </a:ext>
              </a:extLst>
            </p:cNvPr>
            <p:cNvSpPr/>
            <p:nvPr/>
          </p:nvSpPr>
          <p:spPr>
            <a:xfrm>
              <a:off x="1786299" y="4958902"/>
              <a:ext cx="457199" cy="478816"/>
            </a:xfrm>
            <a:prstGeom prst="roundRect">
              <a:avLst/>
            </a:prstGeom>
            <a:solidFill>
              <a:srgbClr val="C3A4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dirty="0">
                  <a:latin typeface="Montserrat Black" panose="00000A00000000000000" pitchFamily="2" charset="0"/>
                </a:rPr>
                <a:t>4</a:t>
              </a:r>
              <a:endParaRPr lang="en-US" sz="2800" dirty="0">
                <a:latin typeface="Montserrat Black" panose="00000A00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40C77CB-30D7-ADBF-0769-5D425E34D6E2}"/>
                </a:ext>
              </a:extLst>
            </p:cNvPr>
            <p:cNvSpPr txBox="1"/>
            <p:nvPr/>
          </p:nvSpPr>
          <p:spPr>
            <a:xfrm>
              <a:off x="2243498" y="5035240"/>
              <a:ext cx="3855622" cy="861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dirty="0"/>
                <a:t>Tạo thêm cản vật, chi tiết, hoàn thiện sản phẩm.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3640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727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165" b="-1132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83845" y="3888416"/>
            <a:ext cx="16990498" cy="2982560"/>
          </a:xfrm>
          <a:custGeom>
            <a:avLst/>
            <a:gdLst/>
            <a:ahLst/>
            <a:cxnLst/>
            <a:rect l="l" t="t" r="r" b="b"/>
            <a:pathLst>
              <a:path w="7698356" h="2473097">
                <a:moveTo>
                  <a:pt x="0" y="0"/>
                </a:moveTo>
                <a:lnTo>
                  <a:pt x="7698356" y="0"/>
                </a:lnTo>
                <a:lnTo>
                  <a:pt x="7698356" y="2473097"/>
                </a:lnTo>
                <a:lnTo>
                  <a:pt x="0" y="24730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057400" y="4480829"/>
            <a:ext cx="15237898" cy="1855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vi-VN" sz="5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3: LUYỆN TẬP- SÁNG TẠO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</a:t>
            </a:r>
            <a:endParaRPr lang="en-US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52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0F3F20DE-2458-4E98-553B-5DBBAD281490}"/>
              </a:ext>
            </a:extLst>
          </p:cNvPr>
          <p:cNvSpPr txBox="1"/>
          <p:nvPr/>
        </p:nvSpPr>
        <p:spPr>
          <a:xfrm>
            <a:off x="664063" y="2597157"/>
            <a:ext cx="15237898" cy="14988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  <a:tabLst>
                <a:tab pos="5731510" algn="r"/>
              </a:tabLst>
            </a:pP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điêu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hoang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dã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5400" b="1" u="sng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châu</a:t>
            </a:r>
            <a:r>
              <a:rPr lang="en-US" sz="5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Phi</a:t>
            </a:r>
            <a:endParaRPr lang="en-US" sz="5400" u="sng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C6FB0D-00D3-DDE6-396A-37C2360EF9EE}"/>
              </a:ext>
            </a:extLst>
          </p:cNvPr>
          <p:cNvSpPr txBox="1"/>
          <p:nvPr/>
        </p:nvSpPr>
        <p:spPr>
          <a:xfrm>
            <a:off x="533400" y="4375071"/>
            <a:ext cx="166116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ea typeface="Calibri" panose="020F0502020204030204" pitchFamily="34" charset="0"/>
              </a:rPr>
              <a:t>Em tham khảo hình ở trang 24 trong SGK Mĩ thuật 5 để phát triển ý tưởng sáng tạo phù điêu.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b="1" dirty="0">
                <a:ea typeface="Calibri" panose="020F0502020204030204" pitchFamily="34" charset="0"/>
              </a:rPr>
              <a:t>Em thực hành tạo phù điêu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hoang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dã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4000" b="1" dirty="0">
                <a:latin typeface="Montserrat SemiBold" panose="000007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Phi</a:t>
            </a:r>
            <a:r>
              <a:rPr lang="vi-VN" sz="4000" b="1" dirty="0">
                <a:ea typeface="Calibri" panose="020F0502020204030204" pitchFamily="34" charset="0"/>
              </a:rPr>
              <a:t>.</a:t>
            </a:r>
            <a:endParaRPr lang="en-US" sz="4000" b="1" dirty="0">
              <a:ea typeface="Calibri" panose="020F0502020204030204" pitchFamily="34" charset="0"/>
            </a:endParaRPr>
          </a:p>
          <a:p>
            <a:endParaRPr lang="en-US" sz="4400" b="1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12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2161" y="885825"/>
            <a:ext cx="8221188" cy="4109064"/>
            <a:chOff x="7807230" y="2012810"/>
            <a:chExt cx="3251252" cy="3459865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A giraffes made out of clay&#10;&#10;Description automatically generated">
            <a:extLst>
              <a:ext uri="{FF2B5EF4-FFF2-40B4-BE49-F238E27FC236}">
                <a16:creationId xmlns:a16="http://schemas.microsoft.com/office/drawing/2014/main" id="{2CC02E0D-37F2-F5CD-C3AB-4DA9D7D588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06" y="1129845"/>
            <a:ext cx="6674698" cy="362102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2161" y="5317062"/>
            <a:ext cx="3977640" cy="4109064"/>
            <a:chOff x="7807230" y="2012810"/>
            <a:chExt cx="3251252" cy="345986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A blue rhinoceros and baby rhino&#10;&#10;Description automatically generated">
            <a:extLst>
              <a:ext uri="{FF2B5EF4-FFF2-40B4-BE49-F238E27FC236}">
                <a16:creationId xmlns:a16="http://schemas.microsoft.com/office/drawing/2014/main" id="{5F5DA2DF-45C8-749A-0F25-CD595D9FC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9" y="5882242"/>
            <a:ext cx="3483864" cy="2978703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77905" y="5317062"/>
            <a:ext cx="3977640" cy="4109064"/>
            <a:chOff x="7807230" y="2012810"/>
            <a:chExt cx="3251252" cy="345986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A close-up of a sculpture&#10;&#10;Description automatically generated">
            <a:extLst>
              <a:ext uri="{FF2B5EF4-FFF2-40B4-BE49-F238E27FC236}">
                <a16:creationId xmlns:a16="http://schemas.microsoft.com/office/drawing/2014/main" id="{DC20AF3E-99B8-BE85-A56D-991B290EB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93" y="6065145"/>
            <a:ext cx="3483864" cy="261289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309150" y="875125"/>
            <a:ext cx="8176687" cy="8551001"/>
            <a:chOff x="7807230" y="2012810"/>
            <a:chExt cx="3251252" cy="3459865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lion made out of clay&#10;&#10;Description automatically generated">
            <a:extLst>
              <a:ext uri="{FF2B5EF4-FFF2-40B4-BE49-F238E27FC236}">
                <a16:creationId xmlns:a16="http://schemas.microsoft.com/office/drawing/2014/main" id="{5AF3A167-4350-4BF2-C215-9DD1DA6E9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13" y="1828610"/>
            <a:ext cx="7680960" cy="66440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DBED54-C926-3029-3AD2-ADECDFD0605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1000"/>
          </a:blip>
          <a:srcRect l="11173" t="13551" r="9235" b="6048"/>
          <a:stretch/>
        </p:blipFill>
        <p:spPr>
          <a:xfrm>
            <a:off x="32727" y="266700"/>
            <a:ext cx="1262673" cy="1278234"/>
          </a:xfrm>
          <a:prstGeom prst="roundRect">
            <a:avLst>
              <a:gd name="adj" fmla="val 1288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942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238</Words>
  <Application>Microsoft Office PowerPoint</Application>
  <PresentationFormat>Custom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Times New Roman</vt:lpstr>
      <vt:lpstr>Calibri</vt:lpstr>
      <vt:lpstr>Montserrat Black</vt:lpstr>
      <vt:lpstr>Montserrat ExtraBold</vt:lpstr>
      <vt:lpstr>Montserrat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44</cp:revision>
  <dcterms:created xsi:type="dcterms:W3CDTF">2006-08-16T00:00:00Z</dcterms:created>
  <dcterms:modified xsi:type="dcterms:W3CDTF">2025-11-20T13:54:20Z</dcterms:modified>
  <dc:identifier>DAF4j5_yhQ8</dc:identifier>
</cp:coreProperties>
</file>