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04" r:id="rId2"/>
    <p:sldId id="315" r:id="rId3"/>
    <p:sldId id="322" r:id="rId4"/>
    <p:sldId id="336" r:id="rId5"/>
    <p:sldId id="33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44E2D6-B269-4C86-BDD8-D4F6C08185DB}" v="1" dt="2025-09-09T09:38:05.8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en Tu" userId="8bc4175797d02ce4" providerId="LiveId" clId="{EB44E2D6-B269-4C86-BDD8-D4F6C08185DB}"/>
    <pc:docChg chg="delSld">
      <pc:chgData name="Nguyen Tu" userId="8bc4175797d02ce4" providerId="LiveId" clId="{EB44E2D6-B269-4C86-BDD8-D4F6C08185DB}" dt="2025-09-09T09:38:05.859" v="2" actId="47"/>
      <pc:docMkLst>
        <pc:docMk/>
      </pc:docMkLst>
      <pc:sldChg chg="del">
        <pc:chgData name="Nguyen Tu" userId="8bc4175797d02ce4" providerId="LiveId" clId="{EB44E2D6-B269-4C86-BDD8-D4F6C08185DB}" dt="2025-09-09T09:36:57.325" v="1" actId="47"/>
        <pc:sldMkLst>
          <pc:docMk/>
          <pc:sldMk cId="3546526454" sldId="309"/>
        </pc:sldMkLst>
      </pc:sldChg>
      <pc:sldChg chg="del">
        <pc:chgData name="Nguyen Tu" userId="8bc4175797d02ce4" providerId="LiveId" clId="{EB44E2D6-B269-4C86-BDD8-D4F6C08185DB}" dt="2025-09-09T09:38:05.859" v="2" actId="47"/>
        <pc:sldMkLst>
          <pc:docMk/>
          <pc:sldMk cId="3379155357" sldId="328"/>
        </pc:sldMkLst>
      </pc:sldChg>
      <pc:sldChg chg="del">
        <pc:chgData name="Nguyen Tu" userId="8bc4175797d02ce4" providerId="LiveId" clId="{EB44E2D6-B269-4C86-BDD8-D4F6C08185DB}" dt="2025-09-09T09:36:56.038" v="0" actId="47"/>
        <pc:sldMkLst>
          <pc:docMk/>
          <pc:sldMk cId="3103815520" sldId="33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F8C1E-BD81-47A7-989E-6C2AF44B24AB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6BD41-3D0E-45B9-AEBC-8ED4542F7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0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14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364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782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674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500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3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1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7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13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906744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54713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47581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25974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5253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63440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45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0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5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6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3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9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0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2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3328-2421-4B93-B770-3A2669E25A62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1"/>
          <a:srcRect l="167" t="1" r="2" b="1171"/>
          <a:stretch/>
        </p:blipFill>
        <p:spPr>
          <a:xfrm>
            <a:off x="26376" y="-22357"/>
            <a:ext cx="12165623" cy="391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1"/>
          <a:srcRect l="22657" t="2" b="-3"/>
          <a:stretch/>
        </p:blipFill>
        <p:spPr>
          <a:xfrm rot="10800000">
            <a:off x="-2" y="6479654"/>
            <a:ext cx="10858502" cy="39627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31885" y="0"/>
            <a:ext cx="3234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Unit 1:</a:t>
            </a:r>
            <a:r>
              <a:rPr lang="en-US" baseline="0">
                <a:solidFill>
                  <a:srgbClr val="FF0000"/>
                </a:solidFill>
              </a:rPr>
              <a:t> Animals 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858500" y="-22412"/>
            <a:ext cx="1333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Lesson 1.2 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24912" y="6465933"/>
            <a:ext cx="968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>
                <a:solidFill>
                  <a:schemeClr val="bg1"/>
                </a:solidFill>
              </a:rPr>
              <a:t>Tiếng</a:t>
            </a:r>
            <a:r>
              <a:rPr lang="en-US" baseline="0">
                <a:solidFill>
                  <a:schemeClr val="bg1"/>
                </a:solidFill>
              </a:rPr>
              <a:t> </a:t>
            </a:r>
            <a:r>
              <a:rPr lang="en-US" baseline="0" err="1">
                <a:solidFill>
                  <a:schemeClr val="bg1"/>
                </a:solidFill>
              </a:rPr>
              <a:t>Anh</a:t>
            </a:r>
            <a:r>
              <a:rPr lang="en-US" baseline="0">
                <a:solidFill>
                  <a:schemeClr val="bg1"/>
                </a:solidFill>
              </a:rPr>
              <a:t> 4 </a:t>
            </a:r>
            <a:r>
              <a:rPr lang="en-US" baseline="0" err="1">
                <a:solidFill>
                  <a:schemeClr val="bg1"/>
                </a:solidFill>
              </a:rPr>
              <a:t>i</a:t>
            </a:r>
            <a:r>
              <a:rPr lang="en-US" baseline="0">
                <a:solidFill>
                  <a:schemeClr val="bg1"/>
                </a:solidFill>
              </a:rPr>
              <a:t>-Learn Smart Start                                 </a:t>
            </a:r>
            <a:r>
              <a:rPr lang="en-US" baseline="0">
                <a:solidFill>
                  <a:srgbClr val="002060"/>
                </a:solidFill>
              </a:rPr>
              <a:t> DTP Education Solutions</a:t>
            </a:r>
            <a:endParaRPr lang="en-US">
              <a:solidFill>
                <a:srgbClr val="00206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046" y="6242538"/>
            <a:ext cx="681036" cy="75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8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4" r:id="rId18"/>
    <p:sldLayoutId id="2147483675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home.com.vn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274" y="-61546"/>
            <a:ext cx="12298274" cy="69195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6D14A8-B85F-AEB8-223B-FB02B672C119}"/>
              </a:ext>
            </a:extLst>
          </p:cNvPr>
          <p:cNvSpPr txBox="1"/>
          <p:nvPr/>
        </p:nvSpPr>
        <p:spPr>
          <a:xfrm>
            <a:off x="7614480" y="3235013"/>
            <a:ext cx="2468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b="1">
                <a:solidFill>
                  <a:srgbClr val="FF0000"/>
                </a:solidFill>
              </a:rPr>
              <a:t>Unit 1: </a:t>
            </a:r>
            <a:r>
              <a:rPr lang="en-US" sz="2800" b="1">
                <a:solidFill>
                  <a:srgbClr val="FF0000"/>
                </a:solidFill>
              </a:rPr>
              <a:t>Animals</a:t>
            </a:r>
            <a:endParaRPr lang="en-VN" sz="2800" b="1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B77E83-4AEF-7A26-2100-2566192AE7BC}"/>
              </a:ext>
            </a:extLst>
          </p:cNvPr>
          <p:cNvSpPr txBox="1"/>
          <p:nvPr/>
        </p:nvSpPr>
        <p:spPr>
          <a:xfrm>
            <a:off x="7869261" y="3796444"/>
            <a:ext cx="17315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b="1">
                <a:solidFill>
                  <a:srgbClr val="00B050"/>
                </a:solidFill>
              </a:rPr>
              <a:t>Lesson 1.</a:t>
            </a:r>
            <a:r>
              <a:rPr lang="en-US" sz="2800" b="1">
                <a:solidFill>
                  <a:srgbClr val="00B050"/>
                </a:solidFill>
              </a:rPr>
              <a:t>2</a:t>
            </a:r>
            <a:endParaRPr lang="en-VN" sz="2800" b="1">
              <a:solidFill>
                <a:srgbClr val="00B05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E7E4D6-283F-76EC-D1D8-E1E8510B24AC}"/>
              </a:ext>
            </a:extLst>
          </p:cNvPr>
          <p:cNvSpPr txBox="1"/>
          <p:nvPr/>
        </p:nvSpPr>
        <p:spPr>
          <a:xfrm>
            <a:off x="8150588" y="4319664"/>
            <a:ext cx="1168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</a:rPr>
              <a:t>P</a:t>
            </a:r>
            <a:r>
              <a:rPr lang="en-VN" sz="2800" b="1">
                <a:solidFill>
                  <a:srgbClr val="0070C0"/>
                </a:solidFill>
              </a:rPr>
              <a:t>age </a:t>
            </a:r>
            <a:r>
              <a:rPr lang="en-US" sz="2800" b="1">
                <a:solidFill>
                  <a:srgbClr val="0070C0"/>
                </a:solidFill>
              </a:rPr>
              <a:t>7</a:t>
            </a:r>
            <a:endParaRPr lang="en-VN" sz="2800" b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910416"/>
      </p:ext>
    </p:extLst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4D597B0-DB5D-52BA-7C21-7490F11AA110}"/>
              </a:ext>
            </a:extLst>
          </p:cNvPr>
          <p:cNvGrpSpPr/>
          <p:nvPr/>
        </p:nvGrpSpPr>
        <p:grpSpPr>
          <a:xfrm>
            <a:off x="1625600" y="417871"/>
            <a:ext cx="9209314" cy="5974367"/>
            <a:chOff x="1625600" y="292421"/>
            <a:chExt cx="9209314" cy="609981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8E2254A-97AE-565A-1557-286FE4C11B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25600" y="292421"/>
              <a:ext cx="9209314" cy="6099817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870567D-1C2E-6E15-4873-0A84B9FDB817}"/>
                </a:ext>
              </a:extLst>
            </p:cNvPr>
            <p:cNvSpPr/>
            <p:nvPr/>
          </p:nvSpPr>
          <p:spPr>
            <a:xfrm>
              <a:off x="3229429" y="624584"/>
              <a:ext cx="5675085" cy="54354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DDD318E-1D48-09A9-BB6F-893F94294EE4}"/>
                </a:ext>
              </a:extLst>
            </p:cNvPr>
            <p:cNvSpPr txBox="1"/>
            <p:nvPr/>
          </p:nvSpPr>
          <p:spPr>
            <a:xfrm>
              <a:off x="4473578" y="2068285"/>
              <a:ext cx="3357009" cy="2733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1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Phonics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800" b="0" i="1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/h/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8629718"/>
      </p:ext>
    </p:extLst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5421A6-C244-A2C3-40AC-DDE216EE47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7229" y="1941518"/>
            <a:ext cx="7140338" cy="43146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E66F61-EC88-F07E-65C1-4724D90DD22D}"/>
              </a:ext>
            </a:extLst>
          </p:cNvPr>
          <p:cNvSpPr txBox="1"/>
          <p:nvPr/>
        </p:nvSpPr>
        <p:spPr>
          <a:xfrm>
            <a:off x="176981" y="325374"/>
            <a:ext cx="6115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Look at the picture and answer.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7FB860-3C3C-FD7B-67ED-DEC204B67B07}"/>
              </a:ext>
            </a:extLst>
          </p:cNvPr>
          <p:cNvSpPr txBox="1"/>
          <p:nvPr/>
        </p:nvSpPr>
        <p:spPr>
          <a:xfrm>
            <a:off x="2133599" y="1118340"/>
            <a:ext cx="6848475" cy="646331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3600">
                <a:solidFill>
                  <a:prstClr val="black"/>
                </a:solidFill>
              </a:rPr>
              <a:t>How many monkeys can you see?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6E022A-39FF-8E02-7907-8E938FBEB459}"/>
              </a:ext>
            </a:extLst>
          </p:cNvPr>
          <p:cNvSpPr txBox="1"/>
          <p:nvPr/>
        </p:nvSpPr>
        <p:spPr>
          <a:xfrm>
            <a:off x="71800" y="3697163"/>
            <a:ext cx="4376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u="sng">
                <a:solidFill>
                  <a:srgbClr val="FF0000"/>
                </a:solidFill>
              </a:rPr>
              <a:t>one monkey.</a:t>
            </a:r>
            <a:endParaRPr kumimoji="0" lang="en-US" sz="40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0ADF18-6B13-49EE-8864-1FEBAC32271C}"/>
              </a:ext>
            </a:extLst>
          </p:cNvPr>
          <p:cNvSpPr/>
          <p:nvPr/>
        </p:nvSpPr>
        <p:spPr>
          <a:xfrm>
            <a:off x="7779895" y="325374"/>
            <a:ext cx="3576003" cy="52906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Pre-Listening</a:t>
            </a:r>
          </a:p>
        </p:txBody>
      </p:sp>
    </p:spTree>
    <p:extLst>
      <p:ext uri="{BB962C8B-B14F-4D97-AF65-F5344CB8AC3E}">
        <p14:creationId xmlns:p14="http://schemas.microsoft.com/office/powerpoint/2010/main" val="11739336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15868" y="1616401"/>
            <a:ext cx="4345781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>
                <a:solidFill>
                  <a:srgbClr val="FF0000"/>
                </a:solidFill>
              </a:rPr>
              <a:t>Vocabularies</a:t>
            </a:r>
          </a:p>
          <a:p>
            <a:endParaRPr lang="en-US" sz="3600" i="1">
              <a:solidFill>
                <a:srgbClr val="FF0000"/>
              </a:solidFill>
            </a:endParaRPr>
          </a:p>
          <a:p>
            <a:r>
              <a:rPr lang="en-US" sz="3600" i="1">
                <a:solidFill>
                  <a:srgbClr val="0070C0"/>
                </a:solidFill>
              </a:rPr>
              <a:t>snake, monkey, horse, camel, hippo, rhino.</a:t>
            </a:r>
          </a:p>
        </p:txBody>
      </p:sp>
      <p:sp>
        <p:nvSpPr>
          <p:cNvPr id="6" name="Rectangle 5"/>
          <p:cNvSpPr/>
          <p:nvPr/>
        </p:nvSpPr>
        <p:spPr>
          <a:xfrm>
            <a:off x="5723652" y="584694"/>
            <a:ext cx="5892278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>
                <a:solidFill>
                  <a:srgbClr val="FF0000"/>
                </a:solidFill>
              </a:rPr>
              <a:t>Structures/ Sentence patterns</a:t>
            </a:r>
          </a:p>
          <a:p>
            <a:endParaRPr lang="en-US" sz="3600" i="1">
              <a:solidFill>
                <a:srgbClr val="FF0000"/>
              </a:solidFill>
            </a:endParaRPr>
          </a:p>
          <a:p>
            <a:r>
              <a:rPr lang="en-US" sz="3600" i="1">
                <a:solidFill>
                  <a:srgbClr val="0070C0"/>
                </a:solidFill>
              </a:rPr>
              <a:t>This is a monkey. </a:t>
            </a:r>
          </a:p>
          <a:p>
            <a:r>
              <a:rPr lang="en-US" sz="3600" i="1">
                <a:solidFill>
                  <a:srgbClr val="0070C0"/>
                </a:solidFill>
              </a:rPr>
              <a:t>These are monkeys.</a:t>
            </a:r>
          </a:p>
          <a:p>
            <a:r>
              <a:rPr lang="en-US" sz="3600" i="1">
                <a:solidFill>
                  <a:srgbClr val="0070C0"/>
                </a:solidFill>
              </a:rPr>
              <a:t>That's a snake. </a:t>
            </a:r>
          </a:p>
          <a:p>
            <a:r>
              <a:rPr lang="en-US" sz="3600" i="1">
                <a:solidFill>
                  <a:srgbClr val="0070C0"/>
                </a:solidFill>
              </a:rPr>
              <a:t>Those are snakes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A0EECC2-8E73-CC73-5004-A0A2D1B15440}"/>
              </a:ext>
            </a:extLst>
          </p:cNvPr>
          <p:cNvSpPr/>
          <p:nvPr/>
        </p:nvSpPr>
        <p:spPr>
          <a:xfrm>
            <a:off x="1089404" y="4364436"/>
            <a:ext cx="10304310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>
                <a:solidFill>
                  <a:srgbClr val="FF0000"/>
                </a:solidFill>
              </a:rPr>
              <a:t>Phonics</a:t>
            </a:r>
          </a:p>
          <a:p>
            <a:endParaRPr lang="en-US" sz="3600" i="1">
              <a:solidFill>
                <a:srgbClr val="FF0000"/>
              </a:solidFill>
            </a:endParaRPr>
          </a:p>
          <a:p>
            <a:r>
              <a:rPr lang="en-US" sz="3600" i="1">
                <a:solidFill>
                  <a:srgbClr val="0070C0"/>
                </a:solidFill>
              </a:rPr>
              <a:t>Identify the /h/ sound and practice the conversations.</a:t>
            </a:r>
          </a:p>
        </p:txBody>
      </p:sp>
    </p:spTree>
    <p:extLst>
      <p:ext uri="{BB962C8B-B14F-4D97-AF65-F5344CB8AC3E}">
        <p14:creationId xmlns:p14="http://schemas.microsoft.com/office/powerpoint/2010/main" val="1277102483"/>
      </p:ext>
    </p:extLst>
  </p:cSld>
  <p:clrMapOvr>
    <a:masterClrMapping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242595" y="1273530"/>
            <a:ext cx="11872029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>
                <a:solidFill>
                  <a:srgbClr val="0070C0"/>
                </a:solidFill>
              </a:rPr>
              <a:t>Practice the vocabularies and structure;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>
                <a:solidFill>
                  <a:srgbClr val="0070C0"/>
                </a:solidFill>
              </a:rPr>
              <a:t>Do the exercises in </a:t>
            </a:r>
            <a:r>
              <a:rPr lang="en-US" sz="3600" b="1" i="1" err="1">
                <a:solidFill>
                  <a:srgbClr val="0070C0"/>
                </a:solidFill>
              </a:rPr>
              <a:t>Tiếng</a:t>
            </a:r>
            <a:r>
              <a:rPr lang="en-US" sz="3600" b="1" i="1">
                <a:solidFill>
                  <a:srgbClr val="0070C0"/>
                </a:solidFill>
              </a:rPr>
              <a:t> </a:t>
            </a:r>
            <a:r>
              <a:rPr lang="en-US" sz="3600" b="1" i="1" err="1">
                <a:solidFill>
                  <a:srgbClr val="0070C0"/>
                </a:solidFill>
              </a:rPr>
              <a:t>Anh</a:t>
            </a:r>
            <a:r>
              <a:rPr lang="en-US" sz="3600" b="1" i="1">
                <a:solidFill>
                  <a:srgbClr val="0070C0"/>
                </a:solidFill>
              </a:rPr>
              <a:t> 4 </a:t>
            </a:r>
            <a:r>
              <a:rPr lang="en-US" sz="3600" b="1" i="1" err="1">
                <a:solidFill>
                  <a:srgbClr val="0070C0"/>
                </a:solidFill>
              </a:rPr>
              <a:t>i</a:t>
            </a:r>
            <a:r>
              <a:rPr lang="en-US" sz="3600" b="1" i="1">
                <a:solidFill>
                  <a:srgbClr val="0070C0"/>
                </a:solidFill>
              </a:rPr>
              <a:t>-Learn Smart Start WB </a:t>
            </a:r>
            <a:r>
              <a:rPr lang="en-US" sz="3600" i="1">
                <a:solidFill>
                  <a:srgbClr val="0070C0"/>
                </a:solidFill>
              </a:rPr>
              <a:t>(page 3)</a:t>
            </a:r>
          </a:p>
          <a:p>
            <a:pPr marL="571500" indent="-571500">
              <a:buFontTx/>
              <a:buChar char="-"/>
            </a:pPr>
            <a:r>
              <a:rPr lang="en-US" sz="3600" i="1">
                <a:solidFill>
                  <a:srgbClr val="0070C0"/>
                </a:solidFill>
              </a:rPr>
              <a:t>Do the exercises in </a:t>
            </a:r>
            <a:r>
              <a:rPr lang="en-US" sz="3600" b="1" i="1" err="1">
                <a:solidFill>
                  <a:srgbClr val="0070C0"/>
                </a:solidFill>
              </a:rPr>
              <a:t>Tiếng</a:t>
            </a:r>
            <a:r>
              <a:rPr lang="en-US" sz="3600" b="1" i="1">
                <a:solidFill>
                  <a:srgbClr val="0070C0"/>
                </a:solidFill>
              </a:rPr>
              <a:t> </a:t>
            </a:r>
            <a:r>
              <a:rPr lang="en-US" sz="3600" b="1" i="1" err="1">
                <a:solidFill>
                  <a:srgbClr val="0070C0"/>
                </a:solidFill>
              </a:rPr>
              <a:t>Anh</a:t>
            </a:r>
            <a:r>
              <a:rPr lang="en-US" sz="3600" b="1" i="1">
                <a:solidFill>
                  <a:srgbClr val="0070C0"/>
                </a:solidFill>
              </a:rPr>
              <a:t> 4 </a:t>
            </a:r>
            <a:r>
              <a:rPr lang="en-US" sz="3600" b="1" i="1" err="1">
                <a:solidFill>
                  <a:srgbClr val="0070C0"/>
                </a:solidFill>
              </a:rPr>
              <a:t>i</a:t>
            </a:r>
            <a:r>
              <a:rPr lang="en-US" sz="3600" b="1" i="1">
                <a:solidFill>
                  <a:srgbClr val="0070C0"/>
                </a:solidFill>
              </a:rPr>
              <a:t>-Learn Smart Start Notebook</a:t>
            </a:r>
            <a:r>
              <a:rPr lang="en-US" sz="3600" i="1">
                <a:solidFill>
                  <a:srgbClr val="0070C0"/>
                </a:solidFill>
              </a:rPr>
              <a:t> (page 6)</a:t>
            </a:r>
            <a:endParaRPr lang="en-US" sz="3600" i="1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>
                <a:solidFill>
                  <a:srgbClr val="0070C0"/>
                </a:solidFill>
              </a:rPr>
              <a:t>Prepare the next lesson (page 8 SB)</a:t>
            </a:r>
          </a:p>
          <a:p>
            <a:pPr marL="571500" indent="-571500">
              <a:buFontTx/>
              <a:buChar char="-"/>
            </a:pPr>
            <a:r>
              <a:rPr lang="en-US" sz="3600" i="1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err="1">
                <a:solidFill>
                  <a:srgbClr val="0070C0"/>
                </a:solidFill>
              </a:rPr>
              <a:t>Tiếng</a:t>
            </a:r>
            <a:r>
              <a:rPr lang="en-US" sz="3600" b="1" i="1">
                <a:solidFill>
                  <a:srgbClr val="0070C0"/>
                </a:solidFill>
              </a:rPr>
              <a:t> </a:t>
            </a:r>
            <a:r>
              <a:rPr lang="en-US" sz="3600" b="1" i="1" err="1">
                <a:solidFill>
                  <a:srgbClr val="0070C0"/>
                </a:solidFill>
              </a:rPr>
              <a:t>Anh</a:t>
            </a:r>
            <a:r>
              <a:rPr lang="en-US" sz="3600" b="1" i="1">
                <a:solidFill>
                  <a:srgbClr val="0070C0"/>
                </a:solidFill>
              </a:rPr>
              <a:t> 4 </a:t>
            </a:r>
            <a:r>
              <a:rPr lang="en-US" sz="3600" b="1" i="1" err="1">
                <a:solidFill>
                  <a:srgbClr val="0070C0"/>
                </a:solidFill>
              </a:rPr>
              <a:t>i</a:t>
            </a:r>
            <a:r>
              <a:rPr lang="en-US" sz="3600" b="1" i="1">
                <a:solidFill>
                  <a:srgbClr val="0070C0"/>
                </a:solidFill>
              </a:rPr>
              <a:t>-Learn Smart Start DHA App </a:t>
            </a:r>
            <a:r>
              <a:rPr lang="en-US" sz="3600" i="1">
                <a:solidFill>
                  <a:srgbClr val="0070C0"/>
                </a:solidFill>
              </a:rPr>
              <a:t>on</a:t>
            </a:r>
            <a:r>
              <a:rPr lang="en-US" sz="3600" b="1" i="1">
                <a:solidFill>
                  <a:srgbClr val="0070C0"/>
                </a:solidFill>
              </a:rPr>
              <a:t> </a:t>
            </a:r>
            <a:r>
              <a:rPr lang="en-US" sz="3600" b="1" i="1">
                <a:solidFill>
                  <a:srgbClr val="0070C0"/>
                </a:solidFill>
                <a:hlinkClick r:id="rId3"/>
              </a:rPr>
              <a:t>www.eduhome.com.vn</a:t>
            </a:r>
            <a:r>
              <a:rPr lang="en-US" sz="3600" b="1" i="1">
                <a:solidFill>
                  <a:srgbClr val="0070C0"/>
                </a:solidFill>
              </a:rPr>
              <a:t> </a:t>
            </a:r>
            <a:endParaRPr lang="en-US" sz="3600" i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66179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5</Slides>
  <Notes>5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revision>1</cp:revision>
  <dcterms:created xsi:type="dcterms:W3CDTF">2023-01-31T08:21:18Z</dcterms:created>
  <dcterms:modified xsi:type="dcterms:W3CDTF">2025-09-09T09:38:07Z</dcterms:modified>
</cp:coreProperties>
</file>