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62" r:id="rId3"/>
    <p:sldId id="270" r:id="rId4"/>
    <p:sldId id="264" r:id="rId5"/>
    <p:sldId id="269" r:id="rId6"/>
    <p:sldId id="271" r:id="rId7"/>
    <p:sldId id="272" r:id="rId8"/>
    <p:sldId id="273" r:id="rId9"/>
    <p:sldId id="283" r:id="rId10"/>
    <p:sldId id="274" r:id="rId11"/>
    <p:sldId id="278" r:id="rId12"/>
    <p:sldId id="284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66"/>
    <a:srgbClr val="FF99FF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324" autoAdjust="0"/>
    <p:restoredTop sz="94660"/>
  </p:normalViewPr>
  <p:slideViewPr>
    <p:cSldViewPr snapToGrid="0">
      <p:cViewPr varScale="1">
        <p:scale>
          <a:sx n="64" d="100"/>
          <a:sy n="64" d="100"/>
        </p:scale>
        <p:origin x="54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D34331-5D02-4BEA-A6A1-79732D9AD0AF}" type="datetimeFigureOut">
              <a:rPr lang="en-SG" smtClean="0"/>
              <a:t>1/10/2025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25CEAF-AC1D-4031-A830-EBAD0AAC97F4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050318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23EC454-2089-C3A8-FF50-F6A09D9FB3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B84E7E1-21A5-2F28-4938-037D98E45E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F198ABF-BB63-2ECF-D203-C39204ACFA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10A056-30C4-44E3-8A7C-61D38121E04C}" type="datetimeFigureOut">
              <a:rPr lang="en-SG" smtClean="0"/>
              <a:t>1/10/2025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F01BFEF-C97D-994A-CE1A-65413C9D9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0717C03-D1A4-F794-803D-2CC6EC288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D57F08-02ED-411D-A575-E0C2423A34C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680180123"/>
      </p:ext>
    </p:extLst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6D7C3ED-5C90-05F8-C4BB-22D0FAF40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6E4CFCE-3CCF-AA0D-65C9-31B79D4612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DFFE768-9F76-2317-96CA-EF570CC19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10A056-30C4-44E3-8A7C-61D38121E04C}" type="datetimeFigureOut">
              <a:rPr lang="en-SG" smtClean="0"/>
              <a:t>1/10/2025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A60961-5BA1-4178-ADFB-51960B10E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9B2C0BC-0D90-E1F1-E09F-46BA6F930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D57F08-02ED-411D-A575-E0C2423A34C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70358750"/>
      </p:ext>
    </p:extLst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A5A36E8-496B-A458-C037-3AA38F2DB9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8CA221B-FF65-5C68-B389-AD0CE28DC7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556D3B7-1A23-F3A9-E5F8-434214F504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10A056-30C4-44E3-8A7C-61D38121E04C}" type="datetimeFigureOut">
              <a:rPr lang="en-SG" smtClean="0"/>
              <a:t>1/10/2025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3F79DBD-DB4A-C255-FFA5-A812E46EA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914287C-558A-75EA-8C2D-4638A3C7B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D57F08-02ED-411D-A575-E0C2423A34C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06471888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FF2172A-57B0-3706-11C5-876AE9F23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2DCB37E-B9E6-87FB-6A9A-FB28540338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AAF7041-8AB4-A80B-DD27-5803160B3D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10A056-30C4-44E3-8A7C-61D38121E04C}" type="datetimeFigureOut">
              <a:rPr lang="en-SG" smtClean="0"/>
              <a:t>1/10/2025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4B0FCE5-7561-BC82-ABD2-315956253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9F59041-BD3D-7122-59CC-033DAFA70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D57F08-02ED-411D-A575-E0C2423A34C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52833772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AAC39FB-5A5E-9E1D-AD1A-658423E05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575C60A-FC0B-8ADF-51A1-E4C3E785E3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537C9E8-0B19-FEFB-D97A-1BF42A296B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10A056-30C4-44E3-8A7C-61D38121E04C}" type="datetimeFigureOut">
              <a:rPr lang="en-SG" smtClean="0"/>
              <a:t>1/10/2025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894F62B-C9CB-1CB0-1AF7-2BA764134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D44802A-26D7-2747-4443-57BE81969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D57F08-02ED-411D-A575-E0C2423A34C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07999678"/>
      </p:ext>
    </p:extLst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8EF8904-6464-083F-71C2-5D4C434AC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A83E2C5-CB8D-DE14-2044-D380BE0AC5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EBD2AA9-619C-71AC-5940-29617CAF22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BFF0C55-2247-5AEE-6223-4CB1F97CA5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10A056-30C4-44E3-8A7C-61D38121E04C}" type="datetimeFigureOut">
              <a:rPr lang="en-SG" smtClean="0"/>
              <a:t>1/10/2025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44FD41C-1970-487E-9137-9BA6B7FAE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E189AE6-7191-AC59-FBEC-68EF2665E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D57F08-02ED-411D-A575-E0C2423A34C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170503308"/>
      </p:ext>
    </p:extLst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BC5788-44F8-E554-1C6B-506D7DB03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E375775-993C-83A6-9801-05855811F1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77795F6-9FA4-8A76-4EE6-1A64EF55E7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5B2A05F-8FF7-5350-A474-ADCC001004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FBD994F-BEB7-EBE6-CA24-8FDE2CC96A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58080358-9183-1F32-9A20-D66D37E94B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10A056-30C4-44E3-8A7C-61D38121E04C}" type="datetimeFigureOut">
              <a:rPr lang="en-SG" smtClean="0"/>
              <a:t>1/10/2025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891D341-3437-C521-CE2D-BB2E8A79C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728AF79-C3CE-FA28-E77F-60B457124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D57F08-02ED-411D-A575-E0C2423A34C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264974780"/>
      </p:ext>
    </p:extLst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EECC38-6511-3CF7-CF7A-CC1B88E1E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DC66F7E-8A7B-B150-A843-FFC37B0FC9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10A056-30C4-44E3-8A7C-61D38121E04C}" type="datetimeFigureOut">
              <a:rPr lang="en-SG" smtClean="0"/>
              <a:t>1/10/2025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6BC6017-C8EC-8A2C-DED9-127B56DCD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47A421C-D23E-8727-C417-78B9957E8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D57F08-02ED-411D-A575-E0C2423A34C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63396637"/>
      </p:ext>
    </p:extLst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A38BEB90-536F-2148-C5DC-5B244C99D5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10A056-30C4-44E3-8A7C-61D38121E04C}" type="datetimeFigureOut">
              <a:rPr lang="en-SG" smtClean="0"/>
              <a:t>1/10/2025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8DB277E-C300-361B-736F-46E8FB5AC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BF80CE4-A874-3EBD-1C38-FC564424C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D57F08-02ED-411D-A575-E0C2423A34C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23381506"/>
      </p:ext>
    </p:extLst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CAA568-2FD8-D881-E217-F1A1D0F60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FABD5F4-09CE-9B96-6953-84328CB50D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12E9414-66B5-D3EB-D506-42997E571F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3DEEAD5-9386-25C8-C36B-ADE874035A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10A056-30C4-44E3-8A7C-61D38121E04C}" type="datetimeFigureOut">
              <a:rPr lang="en-SG" smtClean="0"/>
              <a:t>1/10/2025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4F6EBCD-4171-C467-DA68-7B7151D45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8B8F170-7115-AB47-6BE1-ADDA34F93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D57F08-02ED-411D-A575-E0C2423A34C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25581789"/>
      </p:ext>
    </p:extLst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7D7AAE5-304B-6B6A-80C0-1C7BA736B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38BDBED-D333-695E-858B-BCFC9346CE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4B27880-6BDA-6825-A0F8-D19DAF7DF7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9CA4FD1-AAC2-ACF9-AEB8-F9AD8B041F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10A056-30C4-44E3-8A7C-61D38121E04C}" type="datetimeFigureOut">
              <a:rPr lang="en-SG" smtClean="0"/>
              <a:t>1/10/2025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E556389-4319-9F3A-90C3-04564CB6E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72F80F7-3D71-96B0-E084-19752195D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D57F08-02ED-411D-A575-E0C2423A34C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73287447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5B7D1152-D9F6-CD9E-66D0-3CD82E745C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A5EEBEB-9937-486C-A3CD-D5DD78A5727E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xmlns="" id="{CC0DB0DF-8859-7BEC-30E1-70D2620448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E9752BE4-A8D9-2B19-5051-F1FCE64F9C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xmlns="" id="{FD8FB109-ADF4-AD18-456A-83F5DEE7104A}"/>
              </a:ext>
            </a:extLst>
          </p:cNvPr>
          <p:cNvSpPr txBox="1"/>
          <p:nvPr userDrawn="1"/>
        </p:nvSpPr>
        <p:spPr>
          <a:xfrm>
            <a:off x="1423988" y="9158725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0A324FF-6C60-1709-167E-99ABD2D56BF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4121" y="8472263"/>
            <a:ext cx="2487663" cy="25527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F4A39CE-CCBF-CF9B-628C-A5C92590B922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18515" y="-18075729"/>
            <a:ext cx="2487663" cy="25527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7DA2656-609C-FFD7-A6D2-A2B75CB1091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8800" y="-18075729"/>
            <a:ext cx="2487663" cy="25527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45E6B867-4DCA-7432-0140-74607842D7A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18515" y="20307300"/>
            <a:ext cx="2487663" cy="25527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BD5FEB3-3E29-B513-315E-3617C573A1C8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8800" y="20307300"/>
            <a:ext cx="2487663" cy="2552700"/>
          </a:xfrm>
          <a:prstGeom prst="rect">
            <a:avLst/>
          </a:prstGeom>
        </p:spPr>
      </p:pic>
      <p:pic>
        <p:nvPicPr>
          <p:cNvPr id="17" name="Hình ảnh 31">
            <a:extLst>
              <a:ext uri="{FF2B5EF4-FFF2-40B4-BE49-F238E27FC236}">
                <a16:creationId xmlns:a16="http://schemas.microsoft.com/office/drawing/2014/main" xmlns="" id="{74A33C39-6797-4F39-9419-E1EFD7272B25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 r="12560" b="22493"/>
          <a:stretch>
            <a:fillRect/>
          </a:stretch>
        </p:blipFill>
        <p:spPr>
          <a:xfrm>
            <a:off x="-2009726" y="-243220"/>
            <a:ext cx="1577926" cy="197042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4E71D2DD-AD64-5701-F58C-116B6F51C1B9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0347095" y="-1148843"/>
            <a:ext cx="1926503" cy="816935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xmlns="" id="{3FBBA4E0-61D5-942C-2F23-9DDA53F510DB}"/>
              </a:ext>
            </a:extLst>
          </p:cNvPr>
          <p:cNvSpPr txBox="1">
            <a:spLocks/>
          </p:cNvSpPr>
          <p:nvPr userDrawn="1"/>
        </p:nvSpPr>
        <p:spPr>
          <a:xfrm>
            <a:off x="-783414" y="1077159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5963FF11-2E94-1CA6-8A66-1BE981AF7C26}"/>
              </a:ext>
            </a:extLst>
          </p:cNvPr>
          <p:cNvSpPr txBox="1"/>
          <p:nvPr userDrawn="1"/>
        </p:nvSpPr>
        <p:spPr>
          <a:xfrm>
            <a:off x="-2785755" y="156551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 dirty="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 dirty="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3872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artoon of a child in a kitchen&#10;&#10;AI-generated content may be incorrect.">
            <a:extLst>
              <a:ext uri="{FF2B5EF4-FFF2-40B4-BE49-F238E27FC236}">
                <a16:creationId xmlns:a16="http://schemas.microsoft.com/office/drawing/2014/main" xmlns="" id="{3889943E-1787-27D6-CA1B-D58251E0EBD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881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7778078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7D70744-00DB-4C96-F354-1444E74EFE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747F7825-6AC9-7ED8-E596-7E5E6AE27317}"/>
              </a:ext>
            </a:extLst>
          </p:cNvPr>
          <p:cNvSpPr/>
          <p:nvPr/>
        </p:nvSpPr>
        <p:spPr>
          <a:xfrm>
            <a:off x="127000" y="222250"/>
            <a:ext cx="11595100" cy="64135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Picture 4" descr="A cartoon of a child&#10;&#10;AI-generated content may be incorrect.">
            <a:extLst>
              <a:ext uri="{FF2B5EF4-FFF2-40B4-BE49-F238E27FC236}">
                <a16:creationId xmlns:a16="http://schemas.microsoft.com/office/drawing/2014/main" xmlns="" id="{E0309B6A-52C9-168A-C285-03E203EBDD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273" b="97070" l="9961" r="89974">
                        <a14:foregroundMark x1="43685" y1="8105" x2="52344" y2="14648"/>
                        <a14:foregroundMark x1="54297" y1="6836" x2="59896" y2="14844"/>
                        <a14:foregroundMark x1="41016" y1="90039" x2="46029" y2="94824"/>
                        <a14:foregroundMark x1="46029" y1="94824" x2="46029" y2="91309"/>
                        <a14:foregroundMark x1="33919" y1="6641" x2="47656" y2="5371"/>
                        <a14:foregroundMark x1="47656" y1="5371" x2="49740" y2="6445"/>
                        <a14:foregroundMark x1="51823" y1="35156" x2="47135" y2="37207"/>
                        <a14:foregroundMark x1="38411" y1="93848" x2="41341" y2="97070"/>
                        <a14:backgroundMark x1="7031" y1="77441" x2="20508" y2="95605"/>
                        <a14:backgroundMark x1="20508" y1="95605" x2="20638" y2="95898"/>
                        <a14:backgroundMark x1="69727" y1="80566" x2="85938" y2="98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04871" y="743881"/>
            <a:ext cx="8750300" cy="58918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9D95AA7-F2A7-0F32-C7EA-9EFA36EF3E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74629" y="588709"/>
            <a:ext cx="11845555" cy="20728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FE23466-4EA8-84DF-12DB-88DE6A70A30D}"/>
              </a:ext>
            </a:extLst>
          </p:cNvPr>
          <p:cNvSpPr txBox="1"/>
          <p:nvPr/>
        </p:nvSpPr>
        <p:spPr>
          <a:xfrm>
            <a:off x="876299" y="2661529"/>
            <a:ext cx="6743701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31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微软雅黑"/>
                <a:cs typeface="Times New Roman" panose="02020603050405020304" pitchFamily="18" charset="0"/>
              </a:rPr>
              <a:t>Khi cầm phích cắm điện, em phải lau tay thật khô</a:t>
            </a:r>
            <a:r>
              <a:rPr kumimoji="0" lang="vi-VN" sz="5000" b="1" i="0" u="none" strike="noStrike" kern="1200" cap="none" spc="0" normalizeH="0" noProof="0" dirty="0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微软雅黑"/>
                <a:cs typeface="Times New Roman" panose="02020603050405020304" pitchFamily="18" charset="0"/>
              </a:rPr>
              <a:t> và cầm đúng cách. 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E97132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2112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095D996-596B-F66D-22FC-E6675B3C04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E4328DC3-44D5-4DC2-E04F-8C7FEE437ED2}"/>
              </a:ext>
            </a:extLst>
          </p:cNvPr>
          <p:cNvSpPr/>
          <p:nvPr/>
        </p:nvSpPr>
        <p:spPr>
          <a:xfrm>
            <a:off x="127000" y="222250"/>
            <a:ext cx="11595100" cy="64135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D6AB42BC-1E34-5636-9630-8E9174356D73}"/>
              </a:ext>
            </a:extLst>
          </p:cNvPr>
          <p:cNvSpPr/>
          <p:nvPr/>
        </p:nvSpPr>
        <p:spPr>
          <a:xfrm>
            <a:off x="469900" y="2920835"/>
            <a:ext cx="7158848" cy="2075708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Em sẽ làm gì nếu gặp tình huống đó.</a:t>
            </a:r>
            <a:endParaRPr kumimoji="0" lang="en-SG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87F73AF-B0A4-D9D6-5B83-A781EB47D5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0996" y="360971"/>
            <a:ext cx="7893092" cy="2421144"/>
          </a:xfrm>
          <a:prstGeom prst="rect">
            <a:avLst/>
          </a:prstGeom>
        </p:spPr>
      </p:pic>
      <p:pic>
        <p:nvPicPr>
          <p:cNvPr id="9" name="Picture 8" descr="Cartoon of boys sitting at a desk with a book and pencil&#10;&#10;AI-generated content may be incorrect.">
            <a:extLst>
              <a:ext uri="{FF2B5EF4-FFF2-40B4-BE49-F238E27FC236}">
                <a16:creationId xmlns:a16="http://schemas.microsoft.com/office/drawing/2014/main" xmlns="" id="{B5D52549-E775-902C-3EFB-9563BDECCF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605" y="2622112"/>
            <a:ext cx="4013638" cy="401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20161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27AB65E-9DEE-642D-91BD-671CC0B2CF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FA4C3A27-6AA4-D557-67AD-917CB817C2BB}"/>
              </a:ext>
            </a:extLst>
          </p:cNvPr>
          <p:cNvSpPr/>
          <p:nvPr/>
        </p:nvSpPr>
        <p:spPr>
          <a:xfrm>
            <a:off x="127000" y="222250"/>
            <a:ext cx="11595100" cy="64135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Picture 4" descr="A cartoon of a child&#10;&#10;AI-generated content may be incorrect.">
            <a:extLst>
              <a:ext uri="{FF2B5EF4-FFF2-40B4-BE49-F238E27FC236}">
                <a16:creationId xmlns:a16="http://schemas.microsoft.com/office/drawing/2014/main" xmlns="" id="{060D4100-2B0E-08D1-30E0-395AB437EC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273" b="97070" l="9961" r="89974">
                        <a14:foregroundMark x1="43685" y1="8105" x2="52344" y2="14648"/>
                        <a14:foregroundMark x1="54297" y1="6836" x2="59896" y2="14844"/>
                        <a14:foregroundMark x1="41016" y1="90039" x2="46029" y2="94824"/>
                        <a14:foregroundMark x1="46029" y1="94824" x2="46029" y2="91309"/>
                        <a14:foregroundMark x1="33919" y1="6641" x2="47656" y2="5371"/>
                        <a14:foregroundMark x1="47656" y1="5371" x2="49740" y2="6445"/>
                        <a14:foregroundMark x1="51823" y1="35156" x2="47135" y2="37207"/>
                        <a14:foregroundMark x1="38411" y1="93848" x2="41341" y2="97070"/>
                        <a14:backgroundMark x1="7031" y1="77441" x2="20508" y2="95605"/>
                        <a14:backgroundMark x1="20508" y1="95605" x2="20638" y2="95898"/>
                        <a14:backgroundMark x1="69727" y1="80566" x2="85938" y2="98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12149" y="908025"/>
            <a:ext cx="8750300" cy="5891869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xmlns="" id="{56DF02F2-18DD-60B8-79B5-4E881DF4E90E}"/>
              </a:ext>
            </a:extLst>
          </p:cNvPr>
          <p:cNvSpPr/>
          <p:nvPr/>
        </p:nvSpPr>
        <p:spPr>
          <a:xfrm flipH="1">
            <a:off x="676285" y="222250"/>
            <a:ext cx="6856450" cy="4622200"/>
          </a:xfrm>
          <a:prstGeom prst="cloudCallout">
            <a:avLst>
              <a:gd name="adj1" fmla="val -64556"/>
              <a:gd name="adj2" fmla="val 11165"/>
            </a:avLst>
          </a:prstGeom>
          <a:solidFill>
            <a:schemeClr val="bg1">
              <a:lumMod val="9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DF29681-2C41-95D1-C4E4-C294E9C05D0B}"/>
              </a:ext>
            </a:extLst>
          </p:cNvPr>
          <p:cNvSpPr txBox="1"/>
          <p:nvPr/>
        </p:nvSpPr>
        <p:spPr>
          <a:xfrm>
            <a:off x="1799460" y="730509"/>
            <a:ext cx="4610101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1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微软雅黑"/>
                <a:cs typeface="Times New Roman" panose="02020603050405020304" pitchFamily="18" charset="0"/>
              </a:rPr>
              <a:t>Không được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微软雅黑"/>
                <a:cs typeface="Times New Roman" panose="02020603050405020304" pitchFamily="18" charset="0"/>
              </a:rPr>
              <a:t> sờ tay vào bàn là đang cắm điện, vì nó sẽ làm tay chúng ta bị bỏng.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E97132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791908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10A95D9-58A0-F9CD-9672-B1390BE68B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DEC26E9D-2F10-2EF4-2236-89E612B14552}"/>
              </a:ext>
            </a:extLst>
          </p:cNvPr>
          <p:cNvSpPr/>
          <p:nvPr/>
        </p:nvSpPr>
        <p:spPr>
          <a:xfrm>
            <a:off x="127000" y="222250"/>
            <a:ext cx="11595100" cy="64135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Picture 4" descr="A cartoon of a child&#10;&#10;AI-generated content may be incorrect.">
            <a:extLst>
              <a:ext uri="{FF2B5EF4-FFF2-40B4-BE49-F238E27FC236}">
                <a16:creationId xmlns:a16="http://schemas.microsoft.com/office/drawing/2014/main" xmlns="" id="{4BF0F797-2625-9DB2-FDD1-C518E7B57B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273" b="97070" l="9961" r="89974">
                        <a14:foregroundMark x1="43685" y1="8105" x2="52344" y2="14648"/>
                        <a14:foregroundMark x1="54297" y1="6836" x2="59896" y2="14844"/>
                        <a14:foregroundMark x1="41016" y1="90039" x2="46029" y2="94824"/>
                        <a14:foregroundMark x1="46029" y1="94824" x2="46029" y2="91309"/>
                        <a14:foregroundMark x1="33919" y1="6641" x2="47656" y2="5371"/>
                        <a14:foregroundMark x1="47656" y1="5371" x2="49740" y2="6445"/>
                        <a14:foregroundMark x1="51823" y1="35156" x2="47135" y2="37207"/>
                        <a14:foregroundMark x1="38411" y1="93848" x2="41341" y2="97070"/>
                        <a14:backgroundMark x1="7031" y1="77441" x2="20508" y2="95605"/>
                        <a14:backgroundMark x1="20508" y1="95605" x2="20638" y2="95898"/>
                        <a14:backgroundMark x1="69727" y1="80566" x2="85938" y2="98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87700" y="948146"/>
            <a:ext cx="8750300" cy="5891869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xmlns="" id="{3C4F7B0D-9AF6-9FA0-BF15-FAE9DFE30C60}"/>
              </a:ext>
            </a:extLst>
          </p:cNvPr>
          <p:cNvSpPr/>
          <p:nvPr/>
        </p:nvSpPr>
        <p:spPr>
          <a:xfrm flipH="1">
            <a:off x="787400" y="222250"/>
            <a:ext cx="5778499" cy="4556068"/>
          </a:xfrm>
          <a:prstGeom prst="cloudCallou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831ACD5-AAC3-3760-A4C5-6234AC4B83E6}"/>
              </a:ext>
            </a:extLst>
          </p:cNvPr>
          <p:cNvSpPr txBox="1"/>
          <p:nvPr/>
        </p:nvSpPr>
        <p:spPr>
          <a:xfrm>
            <a:off x="1104899" y="1048633"/>
            <a:ext cx="51435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1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微软雅黑"/>
                <a:cs typeface="Times New Roman" panose="02020603050405020304" pitchFamily="18" charset="0"/>
              </a:rPr>
              <a:t>Chia sẻ tình huống nguy hiểm mà em đã trải qua hoặc chứng kiến khi sử dụng đồ dùng, vật dụng.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97132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0685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46689568-9970-03AA-C1FF-8DBF8303D1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8325EA9F-CC99-E62C-C9E4-CEFFF199686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Picture 4" descr="A cartoon of a tea kettle and microwave oven&#10;&#10;AI-generated content may be incorrect.">
            <a:extLst>
              <a:ext uri="{FF2B5EF4-FFF2-40B4-BE49-F238E27FC236}">
                <a16:creationId xmlns:a16="http://schemas.microsoft.com/office/drawing/2014/main" xmlns="" id="{B43FE824-EF54-4BE1-B9AA-EFA63DD36BC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883" b="11863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Picture 5" descr="A cartoon of a child&#10;&#10;AI-generated content may be incorrect.">
            <a:extLst>
              <a:ext uri="{FF2B5EF4-FFF2-40B4-BE49-F238E27FC236}">
                <a16:creationId xmlns:a16="http://schemas.microsoft.com/office/drawing/2014/main" xmlns="" id="{DEEE1B54-9BE3-1899-C908-7984B5E373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73" b="97070" l="9961" r="89974">
                        <a14:foregroundMark x1="43685" y1="8105" x2="52344" y2="14648"/>
                        <a14:foregroundMark x1="54297" y1="6836" x2="59896" y2="14844"/>
                        <a14:foregroundMark x1="41016" y1="90039" x2="46029" y2="94824"/>
                        <a14:foregroundMark x1="46029" y1="94824" x2="46029" y2="91309"/>
                        <a14:foregroundMark x1="33919" y1="6641" x2="47656" y2="5371"/>
                        <a14:foregroundMark x1="47656" y1="5371" x2="49740" y2="6445"/>
                        <a14:foregroundMark x1="51823" y1="35156" x2="47135" y2="37207"/>
                        <a14:foregroundMark x1="38411" y1="93848" x2="41341" y2="97070"/>
                        <a14:backgroundMark x1="7031" y1="77441" x2="20508" y2="95605"/>
                        <a14:backgroundMark x1="20508" y1="95605" x2="20638" y2="95898"/>
                        <a14:backgroundMark x1="69727" y1="80566" x2="85938" y2="98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48757" y="1089660"/>
            <a:ext cx="8750300" cy="5891869"/>
          </a:xfrm>
          <a:prstGeom prst="rect">
            <a:avLst/>
          </a:prstGeom>
        </p:spPr>
      </p:pic>
      <p:pic>
        <p:nvPicPr>
          <p:cNvPr id="8" name="Picture 7" descr="A cartoon of a child&#10;&#10;AI-generated content may be incorrect.">
            <a:extLst>
              <a:ext uri="{FF2B5EF4-FFF2-40B4-BE49-F238E27FC236}">
                <a16:creationId xmlns:a16="http://schemas.microsoft.com/office/drawing/2014/main" xmlns="" id="{2C605E69-C9EB-141B-9EDE-1B84D2FE13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73" b="97070" l="9961" r="89974">
                        <a14:foregroundMark x1="43685" y1="8105" x2="52344" y2="14648"/>
                        <a14:foregroundMark x1="54297" y1="6836" x2="59896" y2="14844"/>
                        <a14:foregroundMark x1="41016" y1="90039" x2="46029" y2="94824"/>
                        <a14:foregroundMark x1="46029" y1="94824" x2="46029" y2="91309"/>
                        <a14:foregroundMark x1="33919" y1="6641" x2="47656" y2="5371"/>
                        <a14:foregroundMark x1="47656" y1="5371" x2="49740" y2="6445"/>
                        <a14:foregroundMark x1="51823" y1="35156" x2="47135" y2="37207"/>
                        <a14:foregroundMark x1="38411" y1="93848" x2="41341" y2="97070"/>
                        <a14:backgroundMark x1="7031" y1="77441" x2="20508" y2="95605"/>
                        <a14:backgroundMark x1="20508" y1="95605" x2="20638" y2="95898"/>
                        <a14:backgroundMark x1="69727" y1="80566" x2="85938" y2="98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86" t="52884" r="62046" b="43344"/>
          <a:stretch>
            <a:fillRect/>
          </a:stretch>
        </p:blipFill>
        <p:spPr>
          <a:xfrm flipH="1">
            <a:off x="6242954" y="2883123"/>
            <a:ext cx="457201" cy="2211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6BC4D85-18C1-CEA5-BEF9-3EE1AC365B9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304" y="2654522"/>
            <a:ext cx="457201" cy="457201"/>
          </a:xfrm>
          <a:prstGeom prst="rect">
            <a:avLst/>
          </a:prstGeom>
        </p:spPr>
      </p:pic>
      <p:pic>
        <p:nvPicPr>
          <p:cNvPr id="2" name="cung_xem_minh_da_chung_kien_tinh_huong_gi_va_xu_e7666ef8-6b25-4038-ab26-7370fcfe5027 (1)">
            <a:hlinkClick r:id="" action="ppaction://media"/>
            <a:extLst>
              <a:ext uri="{FF2B5EF4-FFF2-40B4-BE49-F238E27FC236}">
                <a16:creationId xmlns:a16="http://schemas.microsoft.com/office/drawing/2014/main" xmlns="" id="{12AAF8D8-AF14-606D-0E56-D500534A65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848299" y="117928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46745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0952E97-3541-3644-8B62-9CAD94E665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0EFCB0AC-B1C7-5745-A860-56DE2F91EEDE}"/>
              </a:ext>
            </a:extLst>
          </p:cNvPr>
          <p:cNvSpPr/>
          <p:nvPr/>
        </p:nvSpPr>
        <p:spPr>
          <a:xfrm>
            <a:off x="127000" y="222250"/>
            <a:ext cx="11595100" cy="64135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Picture 4" descr="A cartoon of a child&#10;&#10;AI-generated content may be incorrect.">
            <a:extLst>
              <a:ext uri="{FF2B5EF4-FFF2-40B4-BE49-F238E27FC236}">
                <a16:creationId xmlns:a16="http://schemas.microsoft.com/office/drawing/2014/main" xmlns="" id="{1590848A-ECFB-EB60-3F3B-7F11573DE8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273" b="97070" l="9961" r="89974">
                        <a14:foregroundMark x1="43685" y1="8105" x2="52344" y2="14648"/>
                        <a14:foregroundMark x1="54297" y1="6836" x2="59896" y2="14844"/>
                        <a14:foregroundMark x1="41016" y1="90039" x2="46029" y2="94824"/>
                        <a14:foregroundMark x1="46029" y1="94824" x2="46029" y2="91309"/>
                        <a14:foregroundMark x1="33919" y1="6641" x2="47656" y2="5371"/>
                        <a14:foregroundMark x1="47656" y1="5371" x2="49740" y2="6445"/>
                        <a14:foregroundMark x1="51823" y1="35156" x2="47135" y2="37207"/>
                        <a14:foregroundMark x1="38411" y1="93848" x2="41341" y2="97070"/>
                        <a14:backgroundMark x1="7031" y1="77441" x2="20508" y2="95605"/>
                        <a14:backgroundMark x1="20508" y1="95605" x2="20638" y2="95898"/>
                        <a14:backgroundMark x1="69727" y1="80566" x2="85938" y2="98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72956" y="743881"/>
            <a:ext cx="8750300" cy="589186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DE5D4CBA-F3F3-CC48-32F1-ED0C0E38ECD2}"/>
              </a:ext>
            </a:extLst>
          </p:cNvPr>
          <p:cNvSpPr/>
          <p:nvPr/>
        </p:nvSpPr>
        <p:spPr>
          <a:xfrm>
            <a:off x="722410" y="577521"/>
            <a:ext cx="7311247" cy="2372508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000" b="1" kern="0" dirty="0">
                <a:solidFill>
                  <a:schemeClr val="bg1"/>
                </a:solidFill>
                <a:latin typeface="UTM Avo" panose="02040603050506020204" pitchFamily="18" charset="0"/>
                <a:sym typeface="Arial"/>
              </a:rPr>
              <a:t>Theo dõi video và cho biết điều gì đã xảy ra với em của Hoa. </a:t>
            </a:r>
            <a:endParaRPr kumimoji="0" lang="en-SG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9AC32B93-8BE1-3E7F-DCD8-2ABFEEA4DF24}"/>
              </a:ext>
            </a:extLst>
          </p:cNvPr>
          <p:cNvSpPr/>
          <p:nvPr/>
        </p:nvSpPr>
        <p:spPr>
          <a:xfrm>
            <a:off x="722409" y="3606635"/>
            <a:ext cx="7311247" cy="2372508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vi-VN" sz="4000" b="1" kern="0" dirty="0">
                <a:solidFill>
                  <a:schemeClr val="bg1"/>
                </a:solidFill>
                <a:latin typeface="UTM Avo" panose="02040603050506020204" pitchFamily="18" charset="0"/>
                <a:sym typeface="Arial"/>
              </a:rPr>
              <a:t>Nói cách bạn Hoa đã làm sau đó.</a:t>
            </a:r>
            <a:endParaRPr lang="en-SG" sz="4000" dirty="0"/>
          </a:p>
        </p:txBody>
      </p:sp>
    </p:spTree>
    <p:extLst>
      <p:ext uri="{BB962C8B-B14F-4D97-AF65-F5344CB8AC3E}">
        <p14:creationId xmlns:p14="http://schemas.microsoft.com/office/powerpoint/2010/main" val="358116377"/>
      </p:ext>
    </p:extLst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DD1F1F4-CECD-7B0A-FCE2-8A912EE239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142EFDCD-A09C-0179-301D-0FCE358A027E}"/>
              </a:ext>
            </a:extLst>
          </p:cNvPr>
          <p:cNvSpPr/>
          <p:nvPr/>
        </p:nvSpPr>
        <p:spPr>
          <a:xfrm>
            <a:off x="127000" y="222250"/>
            <a:ext cx="11595100" cy="64135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Picture 4" descr="A cartoon of a child&#10;&#10;AI-generated content may be incorrect.">
            <a:extLst>
              <a:ext uri="{FF2B5EF4-FFF2-40B4-BE49-F238E27FC236}">
                <a16:creationId xmlns:a16="http://schemas.microsoft.com/office/drawing/2014/main" xmlns="" id="{B99278E6-32A4-0E5D-94DB-366AFC8CEC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273" b="97070" l="9961" r="89974">
                        <a14:foregroundMark x1="43685" y1="8105" x2="52344" y2="14648"/>
                        <a14:foregroundMark x1="54297" y1="6836" x2="59896" y2="14844"/>
                        <a14:foregroundMark x1="41016" y1="90039" x2="46029" y2="94824"/>
                        <a14:foregroundMark x1="46029" y1="94824" x2="46029" y2="91309"/>
                        <a14:foregroundMark x1="33919" y1="6641" x2="47656" y2="5371"/>
                        <a14:foregroundMark x1="47656" y1="5371" x2="49740" y2="6445"/>
                        <a14:foregroundMark x1="51823" y1="35156" x2="47135" y2="37207"/>
                        <a14:foregroundMark x1="38411" y1="93848" x2="41341" y2="97070"/>
                        <a14:backgroundMark x1="7031" y1="77441" x2="20508" y2="95605"/>
                        <a14:backgroundMark x1="20508" y1="95605" x2="20638" y2="95898"/>
                        <a14:backgroundMark x1="69727" y1="80566" x2="85938" y2="98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72956" y="743881"/>
            <a:ext cx="8750300" cy="589186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63F2D143-91ED-7594-6CC3-B1965E7F3FC1}"/>
              </a:ext>
            </a:extLst>
          </p:cNvPr>
          <p:cNvSpPr/>
          <p:nvPr/>
        </p:nvSpPr>
        <p:spPr>
          <a:xfrm>
            <a:off x="722409" y="490246"/>
            <a:ext cx="6930247" cy="1490765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Em của Hoa bị bỏng </a:t>
            </a:r>
            <a:endParaRPr kumimoji="0" lang="en-SG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B7F2E591-ABCF-429D-C7C9-56837D541911}"/>
              </a:ext>
            </a:extLst>
          </p:cNvPr>
          <p:cNvSpPr/>
          <p:nvPr/>
        </p:nvSpPr>
        <p:spPr>
          <a:xfrm>
            <a:off x="722409" y="627759"/>
            <a:ext cx="6930248" cy="1215737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Cách xử lí của Hoa </a:t>
            </a:r>
            <a:endParaRPr kumimoji="0" lang="en-SG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D67CF3C-A198-76B4-F2EC-6D34AD2773B7}"/>
              </a:ext>
            </a:extLst>
          </p:cNvPr>
          <p:cNvSpPr txBox="1"/>
          <p:nvPr/>
        </p:nvSpPr>
        <p:spPr>
          <a:xfrm>
            <a:off x="798609" y="2249005"/>
            <a:ext cx="771402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500" kern="0" dirty="0">
                <a:latin typeface="UTM Avo" panose="02040603050506020204" pitchFamily="18" charset="0"/>
                <a:sym typeface="Arial"/>
              </a:rPr>
              <a:t>Gọi điện cho mẹ và làm theo hướng dẫn của mẹ:</a:t>
            </a:r>
            <a:endParaRPr lang="en-US" sz="3500" kern="0" dirty="0">
              <a:latin typeface="UTM Avo" panose="02040603050506020204" pitchFamily="18" charset="0"/>
              <a:sym typeface="Arial"/>
            </a:endParaRPr>
          </a:p>
          <a:p>
            <a:pPr algn="just"/>
            <a:r>
              <a:rPr lang="en-US" sz="3500" kern="0" dirty="0">
                <a:latin typeface="UTM Avo" panose="02040603050506020204" pitchFamily="18" charset="0"/>
                <a:sym typeface="Arial"/>
              </a:rPr>
              <a:t>-  </a:t>
            </a:r>
            <a:r>
              <a:rPr lang="vi-VN" sz="3500" kern="0" dirty="0">
                <a:latin typeface="UTM Avo" panose="02040603050506020204" pitchFamily="18" charset="0"/>
                <a:sym typeface="Arial"/>
              </a:rPr>
              <a:t>Để tay em dưới vòi nước mát. </a:t>
            </a:r>
          </a:p>
          <a:p>
            <a:pPr algn="just"/>
            <a:r>
              <a:rPr lang="vi-VN" sz="3500" kern="0" dirty="0">
                <a:latin typeface="UTM Avo" panose="02040603050506020204" pitchFamily="18" charset="0"/>
                <a:sym typeface="Arial"/>
              </a:rPr>
              <a:t>-</a:t>
            </a:r>
            <a:r>
              <a:rPr lang="en-US" sz="3500" kern="0" dirty="0">
                <a:latin typeface="UTM Avo" panose="02040603050506020204" pitchFamily="18" charset="0"/>
                <a:sym typeface="Arial"/>
              </a:rPr>
              <a:t>  </a:t>
            </a:r>
            <a:r>
              <a:rPr lang="vi-VN" sz="3500" kern="0" dirty="0">
                <a:latin typeface="UTM Avo" panose="02040603050506020204" pitchFamily="18" charset="0"/>
                <a:sym typeface="Arial"/>
              </a:rPr>
              <a:t>Lấy khăn mềm thấm lên tay em.</a:t>
            </a:r>
          </a:p>
          <a:p>
            <a:pPr algn="just"/>
            <a:r>
              <a:rPr lang="vi-VN" sz="3500" kern="0" dirty="0">
                <a:latin typeface="UTM Avo" panose="02040603050506020204" pitchFamily="18" charset="0"/>
                <a:sym typeface="Arial"/>
              </a:rPr>
              <a:t>-</a:t>
            </a:r>
            <a:r>
              <a:rPr lang="en-US" sz="3500" kern="0" dirty="0">
                <a:latin typeface="UTM Avo" panose="02040603050506020204" pitchFamily="18" charset="0"/>
                <a:sym typeface="Arial"/>
              </a:rPr>
              <a:t> </a:t>
            </a:r>
            <a:r>
              <a:rPr lang="vi-VN" sz="3500" kern="0" dirty="0">
                <a:latin typeface="UTM Avo" panose="02040603050506020204" pitchFamily="18" charset="0"/>
                <a:sym typeface="Arial"/>
              </a:rPr>
              <a:t>Lấy thuốc mỡ bôi lên phần bị bỏng.</a:t>
            </a:r>
          </a:p>
        </p:txBody>
      </p:sp>
    </p:spTree>
    <p:extLst>
      <p:ext uri="{BB962C8B-B14F-4D97-AF65-F5344CB8AC3E}">
        <p14:creationId xmlns:p14="http://schemas.microsoft.com/office/powerpoint/2010/main" val="1144045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0" grpId="0" animBg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C664A84-C99E-A640-A2F3-C88E2CC18C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0529" y="3733801"/>
            <a:ext cx="14733058" cy="2622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8650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28A0DDD-3AE6-B1DC-07A6-C937062540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D710D83D-6E8A-EF40-15CC-83B0D92BE375}"/>
              </a:ext>
            </a:extLst>
          </p:cNvPr>
          <p:cNvSpPr/>
          <p:nvPr/>
        </p:nvSpPr>
        <p:spPr>
          <a:xfrm>
            <a:off x="127000" y="222250"/>
            <a:ext cx="11595100" cy="64135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Picture 5" descr="A diagram of a hand holding a yellow plug&#10;&#10;AI-generated content may be incorrect.">
            <a:extLst>
              <a:ext uri="{FF2B5EF4-FFF2-40B4-BE49-F238E27FC236}">
                <a16:creationId xmlns:a16="http://schemas.microsoft.com/office/drawing/2014/main" xmlns="" id="{9BAF94B1-6151-81F7-38CB-18E1BAA53A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457" y="315686"/>
            <a:ext cx="9778093" cy="628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828870"/>
      </p:ext>
    </p:extLst>
  </p:cSld>
  <p:clrMapOvr>
    <a:masterClrMapping/>
  </p:clrMapOvr>
  <p:transition spd="slow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66B9F05-5283-76B7-172D-F55607D057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A809C9EA-E034-35C9-285F-8A0E6CB3294A}"/>
              </a:ext>
            </a:extLst>
          </p:cNvPr>
          <p:cNvSpPr/>
          <p:nvPr/>
        </p:nvSpPr>
        <p:spPr>
          <a:xfrm>
            <a:off x="127000" y="222250"/>
            <a:ext cx="11595100" cy="64135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Picture 4" descr="A cartoon of a child&#10;&#10;AI-generated content may be incorrect.">
            <a:extLst>
              <a:ext uri="{FF2B5EF4-FFF2-40B4-BE49-F238E27FC236}">
                <a16:creationId xmlns:a16="http://schemas.microsoft.com/office/drawing/2014/main" xmlns="" id="{68698F58-6CC9-517E-B344-A7A5E28A07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273" b="97070" l="9961" r="89974">
                        <a14:foregroundMark x1="43685" y1="8105" x2="52344" y2="14648"/>
                        <a14:foregroundMark x1="54297" y1="6836" x2="59896" y2="14844"/>
                        <a14:foregroundMark x1="41016" y1="90039" x2="46029" y2="94824"/>
                        <a14:foregroundMark x1="46029" y1="94824" x2="46029" y2="91309"/>
                        <a14:foregroundMark x1="33919" y1="6641" x2="47656" y2="5371"/>
                        <a14:foregroundMark x1="47656" y1="5371" x2="49740" y2="6445"/>
                        <a14:foregroundMark x1="51823" y1="35156" x2="47135" y2="37207"/>
                        <a14:foregroundMark x1="38411" y1="93848" x2="41341" y2="97070"/>
                        <a14:backgroundMark x1="7031" y1="77441" x2="20508" y2="95605"/>
                        <a14:backgroundMark x1="20508" y1="95605" x2="20638" y2="95898"/>
                        <a14:backgroundMark x1="69727" y1="80566" x2="85938" y2="98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90471" y="948146"/>
            <a:ext cx="8750300" cy="5891869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xmlns="" id="{36666D9A-9087-A42C-C6B0-FEB2982ADD22}"/>
              </a:ext>
            </a:extLst>
          </p:cNvPr>
          <p:cNvSpPr/>
          <p:nvPr/>
        </p:nvSpPr>
        <p:spPr>
          <a:xfrm flipH="1">
            <a:off x="1066800" y="222250"/>
            <a:ext cx="5901869" cy="4556067"/>
          </a:xfrm>
          <a:prstGeom prst="cloudCallou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7A1E5F4-4178-9D5E-F6E6-5F6BC259257A}"/>
              </a:ext>
            </a:extLst>
          </p:cNvPr>
          <p:cNvSpPr txBox="1"/>
          <p:nvPr/>
        </p:nvSpPr>
        <p:spPr>
          <a:xfrm>
            <a:off x="1888670" y="948146"/>
            <a:ext cx="461010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1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微软雅黑"/>
                <a:cs typeface="Times New Roman" panose="02020603050405020304" pitchFamily="18" charset="0"/>
              </a:rPr>
              <a:t>Trong 3 cách cắm trên. Em thấy cách nào đúng? Vì sao?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E97132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219720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B5C1007-024F-F4A1-510F-B080A3C691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8D6820B7-5561-6972-EE37-BA64FCC84BA4}"/>
              </a:ext>
            </a:extLst>
          </p:cNvPr>
          <p:cNvSpPr/>
          <p:nvPr/>
        </p:nvSpPr>
        <p:spPr>
          <a:xfrm>
            <a:off x="127000" y="222250"/>
            <a:ext cx="11595100" cy="64135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7CCB13F-F572-1FFD-7FCE-513F3868EA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-1" b="25307"/>
          <a:stretch>
            <a:fillRect/>
          </a:stretch>
        </p:blipFill>
        <p:spPr>
          <a:xfrm>
            <a:off x="5712676" y="311460"/>
            <a:ext cx="5597912" cy="58387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C8AAD09-6C62-3321-7305-8621B259BBA8}"/>
              </a:ext>
            </a:extLst>
          </p:cNvPr>
          <p:cNvSpPr txBox="1"/>
          <p:nvPr/>
        </p:nvSpPr>
        <p:spPr>
          <a:xfrm>
            <a:off x="800499" y="2228671"/>
            <a:ext cx="5597912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1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微软雅黑"/>
                <a:cs typeface="Times New Roman" panose="02020603050405020304" pitchFamily="18" charset="0"/>
              </a:rPr>
              <a:t>Lau khô tay trước khi cầm vào phích cắm. 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E97132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43002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</TotalTime>
  <Words>171</Words>
  <Application>Microsoft Office PowerPoint</Application>
  <PresentationFormat>Widescreen</PresentationFormat>
  <Paragraphs>14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Microsoft YaHei</vt:lpstr>
      <vt:lpstr>#9Slide05 Bodega Script</vt:lpstr>
      <vt:lpstr>#9Slide07 HoneyCream</vt:lpstr>
      <vt:lpstr>Aptos</vt:lpstr>
      <vt:lpstr>Aptos Display</vt:lpstr>
      <vt:lpstr>Arial</vt:lpstr>
      <vt:lpstr>Calibri</vt:lpstr>
      <vt:lpstr>SVN-Newton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MNT</dc:title>
  <dc:creator>Tư Bùi</dc:creator>
  <cp:keywords>MNT</cp:keywords>
  <cp:lastModifiedBy>admin</cp:lastModifiedBy>
  <cp:revision>8</cp:revision>
  <dcterms:created xsi:type="dcterms:W3CDTF">2025-08-12T07:26:12Z</dcterms:created>
  <dcterms:modified xsi:type="dcterms:W3CDTF">2025-10-01T15:14:02Z</dcterms:modified>
</cp:coreProperties>
</file>