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49" r:id="rId2"/>
    <p:sldId id="310" r:id="rId3"/>
    <p:sldId id="312" r:id="rId4"/>
    <p:sldId id="338" r:id="rId5"/>
    <p:sldId id="452" r:id="rId6"/>
    <p:sldId id="336" r:id="rId7"/>
    <p:sldId id="341" r:id="rId8"/>
    <p:sldId id="455"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023"/>
    <a:srgbClr val="F0F0F0"/>
    <a:srgbClr val="CBB391"/>
    <a:srgbClr val="AA674C"/>
    <a:srgbClr val="AD674E"/>
    <a:srgbClr val="C0D9BA"/>
    <a:srgbClr val="C0D9B9"/>
    <a:srgbClr val="AECDAC"/>
    <a:srgbClr val="BCD7B6"/>
    <a:srgbClr val="FFD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53" autoAdjust="0"/>
  </p:normalViewPr>
  <p:slideViewPr>
    <p:cSldViewPr snapToGrid="0">
      <p:cViewPr>
        <p:scale>
          <a:sx n="95" d="100"/>
          <a:sy n="95" d="100"/>
        </p:scale>
        <p:origin x="-163"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FEC95-9B3B-4B52-B1C4-CE4C38650CEF}" type="datetimeFigureOut">
              <a:rPr lang="zh-CN" altLang="en-US" smtClean="0"/>
              <a:t>2025/2/10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4770-9C39-4C80-B89B-EFB00B5CB0F8}" type="slidenum">
              <a:rPr lang="zh-CN" altLang="en-US" smtClean="0"/>
              <a:t>‹#›</a:t>
            </a:fld>
            <a:endParaRPr lang="zh-CN" altLang="en-US"/>
          </a:p>
        </p:txBody>
      </p:sp>
    </p:spTree>
    <p:extLst>
      <p:ext uri="{BB962C8B-B14F-4D97-AF65-F5344CB8AC3E}">
        <p14:creationId xmlns:p14="http://schemas.microsoft.com/office/powerpoint/2010/main" val="15624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C4770-9C39-4C80-B89B-EFB00B5CB0F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2673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73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779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908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20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7441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483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F226E-9A7E-49FD-BDDB-8B6C2B9521A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4082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58368DB4-E0C1-FF02-089A-D3227827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976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13CB52B4-4DC2-19B2-A659-15AC5EA27C5B}"/>
              </a:ext>
            </a:extLst>
          </p:cNvPr>
          <p:cNvPicPr>
            <a:picLocks noChangeAspect="1"/>
          </p:cNvPicPr>
          <p:nvPr/>
        </p:nvPicPr>
        <p:blipFill>
          <a:blip r:embed="rId4"/>
          <a:stretch>
            <a:fillRect/>
          </a:stretch>
        </p:blipFill>
        <p:spPr>
          <a:xfrm>
            <a:off x="7460337" y="335231"/>
            <a:ext cx="3468925" cy="1127858"/>
          </a:xfrm>
          <a:prstGeom prst="rect">
            <a:avLst/>
          </a:prstGeom>
        </p:spPr>
      </p:pic>
      <p:pic>
        <p:nvPicPr>
          <p:cNvPr id="8" name="Picture 7">
            <a:extLst>
              <a:ext uri="{FF2B5EF4-FFF2-40B4-BE49-F238E27FC236}">
                <a16:creationId xmlns:a16="http://schemas.microsoft.com/office/drawing/2014/main" xmlns="" id="{34C1F752-5E20-8A40-F7A7-F9412410E58E}"/>
              </a:ext>
            </a:extLst>
          </p:cNvPr>
          <p:cNvPicPr>
            <a:picLocks noChangeAspect="1"/>
          </p:cNvPicPr>
          <p:nvPr/>
        </p:nvPicPr>
        <p:blipFill>
          <a:blip r:embed="rId5"/>
          <a:stretch>
            <a:fillRect/>
          </a:stretch>
        </p:blipFill>
        <p:spPr>
          <a:xfrm>
            <a:off x="5844653" y="2000339"/>
            <a:ext cx="6525470" cy="3313341"/>
          </a:xfrm>
          <a:prstGeom prst="rect">
            <a:avLst/>
          </a:prstGeom>
        </p:spPr>
      </p:pic>
    </p:spTree>
    <p:extLst>
      <p:ext uri="{BB962C8B-B14F-4D97-AF65-F5344CB8AC3E}">
        <p14:creationId xmlns:p14="http://schemas.microsoft.com/office/powerpoint/2010/main" val="964774083"/>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09557" y="4668474"/>
            <a:ext cx="2758812" cy="2758812"/>
          </a:xfrm>
          <a:prstGeom prst="rect">
            <a:avLst/>
          </a:prstGeom>
        </p:spPr>
      </p:pic>
      <p:pic>
        <p:nvPicPr>
          <p:cNvPr id="18" name="图片 16">
            <a:extLst>
              <a:ext uri="{FF2B5EF4-FFF2-40B4-BE49-F238E27FC236}">
                <a16:creationId xmlns:a16="http://schemas.microsoft.com/office/drawing/2014/main" xmlns=""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1" y="4676338"/>
            <a:ext cx="2758813" cy="2758813"/>
          </a:xfrm>
          <a:prstGeom prst="rect">
            <a:avLst/>
          </a:prstGeom>
        </p:spPr>
      </p:pic>
      <p:sp>
        <p:nvSpPr>
          <p:cNvPr id="21" name="Text Box 18">
            <a:extLst>
              <a:ext uri="{FF2B5EF4-FFF2-40B4-BE49-F238E27FC236}">
                <a16:creationId xmlns:a16="http://schemas.microsoft.com/office/drawing/2014/main" xmlns="" id="{F3C96D8C-E6BD-4394-86EC-80255C380064}"/>
              </a:ext>
            </a:extLst>
          </p:cNvPr>
          <p:cNvSpPr txBox="1">
            <a:spLocks noChangeArrowheads="1"/>
          </p:cNvSpPr>
          <p:nvPr/>
        </p:nvSpPr>
        <p:spPr bwMode="auto">
          <a:xfrm>
            <a:off x="668867" y="1395730"/>
            <a:ext cx="5167775" cy="3785652"/>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4800" b="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 động </a:t>
            </a:r>
            <a:r>
              <a:rPr lang="vi-VN" altLang="en-US" sz="4800" b="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a:t>
            </a:r>
            <a:r>
              <a:rPr lang="vi-VN" altLang="en-US" sz="4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Một số thắng lợi tiêu biểu trong Cách mạng tháng Tám năm 1945.</a:t>
            </a: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050" name="Picture 2" descr="Cách mạng Tháng Tám năm 1945: Trang sử vàng của lịch sử dân tộc Việt Nam">
            <a:extLst>
              <a:ext uri="{FF2B5EF4-FFF2-40B4-BE49-F238E27FC236}">
                <a16:creationId xmlns:a16="http://schemas.microsoft.com/office/drawing/2014/main" xmlns="" id="{5A349668-165F-67E1-CF00-F03C92C0F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39550">
            <a:off x="6550868" y="656111"/>
            <a:ext cx="4026339" cy="2469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79 năm Cách mạng tháng Tám và Quốc khánh 2-9 (1945 - 2024): Mốc son chói  lọi trong lịch sử dân tộc Việt Nam - Ảnh chuyên đề - Thông tấn xã Việt Nam  (TTXVN)">
            <a:extLst>
              <a:ext uri="{FF2B5EF4-FFF2-40B4-BE49-F238E27FC236}">
                <a16:creationId xmlns:a16="http://schemas.microsoft.com/office/drawing/2014/main" xmlns="" id="{E930D7E9-9208-6997-C442-7C6489939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54" y="3159761"/>
            <a:ext cx="4107020" cy="2952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8667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xmlns=""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xmlns="" id="{F3C96D8C-E6BD-4394-86EC-80255C380064}"/>
              </a:ext>
            </a:extLst>
          </p:cNvPr>
          <p:cNvSpPr txBox="1">
            <a:spLocks noChangeArrowheads="1"/>
          </p:cNvSpPr>
          <p:nvPr/>
        </p:nvSpPr>
        <p:spPr bwMode="auto">
          <a:xfrm>
            <a:off x="1187507" y="1166842"/>
            <a:ext cx="10210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en-US" altLang="en-US" sz="54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  </a:t>
            </a:r>
            <a:r>
              <a:rPr lang="vi-VN" altLang="en-US" sz="5400" b="1" dirty="0">
                <a:solidFill>
                  <a:srgbClr val="02546A"/>
                </a:solidFill>
                <a:latin typeface="+mj-lt"/>
                <a:ea typeface="Cambria" panose="02040503050406030204" pitchFamily="18" charset="0"/>
                <a:cs typeface="Times New Roman" panose="02020603050405020304" pitchFamily="18" charset="0"/>
              </a:rPr>
              <a:t>Sau khi Nhật Bản đầu hàng quân Đồng minh, Đảng và Bác Hồ đã kêu gọi toàn dân đứng lên Tổng khởi nghĩa giành chính quyền trong cả nước.</a:t>
            </a:r>
            <a:endParaRPr kumimoji="0" lang="en-US" altLang="en-US" sz="5400" b="1" i="0" u="none" strike="noStrike" kern="1200" cap="none" spc="0" normalizeH="0" baseline="0" noProof="0" dirty="0">
              <a:ln>
                <a:noFill/>
              </a:ln>
              <a:solidFill>
                <a:srgbClr val="02546A"/>
              </a:solidFill>
              <a:effectLst/>
              <a:uLnTx/>
              <a:uFillTx/>
              <a:latin typeface="+mj-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0769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sp>
        <p:nvSpPr>
          <p:cNvPr id="2" name="Rectangle: Rounded Corners 1">
            <a:extLst>
              <a:ext uri="{FF2B5EF4-FFF2-40B4-BE49-F238E27FC236}">
                <a16:creationId xmlns:a16="http://schemas.microsoft.com/office/drawing/2014/main" xmlns="" id="{B4760AB1-08B3-A1AD-4347-98C5290D58AB}"/>
              </a:ext>
            </a:extLst>
          </p:cNvPr>
          <p:cNvSpPr/>
          <p:nvPr/>
        </p:nvSpPr>
        <p:spPr>
          <a:xfrm>
            <a:off x="4868012" y="1642192"/>
            <a:ext cx="2456363" cy="3586742"/>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0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Một</a:t>
            </a:r>
            <a:r>
              <a:rPr lang="en-US" sz="40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số</a:t>
            </a:r>
            <a:r>
              <a:rPr lang="en-US" sz="40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thắng</a:t>
            </a:r>
            <a:r>
              <a:rPr lang="en-US" sz="40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lợi</a:t>
            </a:r>
            <a:r>
              <a:rPr lang="en-US" sz="40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tiêu</a:t>
            </a:r>
            <a:r>
              <a:rPr lang="en-US" sz="40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biểu</a:t>
            </a:r>
            <a:r>
              <a:rPr lang="en-US" sz="4000" b="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36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Diagonal Corners Rounded 12">
            <a:extLst>
              <a:ext uri="{FF2B5EF4-FFF2-40B4-BE49-F238E27FC236}">
                <a16:creationId xmlns:a16="http://schemas.microsoft.com/office/drawing/2014/main" xmlns="" id="{1E34A5A3-5BDA-407B-D6C2-1B21E75FA1C4}"/>
              </a:ext>
            </a:extLst>
          </p:cNvPr>
          <p:cNvSpPr/>
          <p:nvPr/>
        </p:nvSpPr>
        <p:spPr>
          <a:xfrm>
            <a:off x="602746" y="613894"/>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13">
            <a:extLst>
              <a:ext uri="{FF2B5EF4-FFF2-40B4-BE49-F238E27FC236}">
                <a16:creationId xmlns:a16="http://schemas.microsoft.com/office/drawing/2014/main" xmlns="" id="{C640F042-8852-4784-C8A7-871989A01D3D}"/>
              </a:ext>
            </a:extLst>
          </p:cNvPr>
          <p:cNvSpPr/>
          <p:nvPr/>
        </p:nvSpPr>
        <p:spPr>
          <a:xfrm>
            <a:off x="7489417" y="623066"/>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xmlns="" id="{3E374976-635B-9942-3CE0-8E904FD7E8B2}"/>
              </a:ext>
            </a:extLst>
          </p:cNvPr>
          <p:cNvSpPr/>
          <p:nvPr/>
        </p:nvSpPr>
        <p:spPr>
          <a:xfrm>
            <a:off x="540731" y="3820990"/>
            <a:ext cx="4093782" cy="2436241"/>
          </a:xfrm>
          <a:prstGeom prst="round2DiagRect">
            <a:avLst>
              <a:gd name="adj1" fmla="val 50000"/>
              <a:gd name="adj2" fmla="val 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xmlns="" id="{0897EDDD-C750-F6FF-F085-E01A8E3435FC}"/>
              </a:ext>
            </a:extLst>
          </p:cNvPr>
          <p:cNvSpPr/>
          <p:nvPr/>
        </p:nvSpPr>
        <p:spPr>
          <a:xfrm>
            <a:off x="7705726" y="3825020"/>
            <a:ext cx="4093782" cy="2436241"/>
          </a:xfrm>
          <a:prstGeom prst="round2DiagRect">
            <a:avLst>
              <a:gd name="adj1" fmla="val 0"/>
              <a:gd name="adj2" fmla="val 50000"/>
            </a:avLst>
          </a:prstGeom>
          <a:solidFill>
            <a:schemeClr val="bg1"/>
          </a:solidFill>
          <a:ln w="57150">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B9642066-ED8A-222C-F6DE-8F968CC3FE55}"/>
              </a:ext>
            </a:extLst>
          </p:cNvPr>
          <p:cNvSpPr/>
          <p:nvPr/>
        </p:nvSpPr>
        <p:spPr>
          <a:xfrm>
            <a:off x="638992" y="859409"/>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2800" b="1" i="1" dirty="0">
                <a:solidFill>
                  <a:srgbClr val="000000"/>
                </a:solidFill>
                <a:latin typeface="+mj-lt"/>
                <a:ea typeface="Cambria" panose="02040503050406030204" pitchFamily="18" charset="0"/>
                <a:cs typeface="Times New Roman" panose="02020603050405020304" pitchFamily="18" charset="0"/>
              </a:rPr>
              <a:t>Quân dân chiếm được các cơ quan đầu não của địch: Phủ Khâm sai, Tòa Thị chính...</a:t>
            </a:r>
            <a:endParaRPr lang="en-US" sz="2800" dirty="0">
              <a:latin typeface="+mj-lt"/>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6A0B5D00-C111-03A9-180F-CB26D54A89A3}"/>
              </a:ext>
            </a:extLst>
          </p:cNvPr>
          <p:cNvSpPr/>
          <p:nvPr/>
        </p:nvSpPr>
        <p:spPr>
          <a:xfrm>
            <a:off x="7795604" y="892108"/>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0"/>
              </a:spcAft>
            </a:pPr>
            <a:r>
              <a:rPr lang="vi-VN" sz="3600" b="1" i="1" dirty="0">
                <a:solidFill>
                  <a:srgbClr val="000000"/>
                </a:solidFill>
                <a:latin typeface="+mj-lt"/>
                <a:ea typeface="Cambria" panose="02040503050406030204" pitchFamily="18" charset="0"/>
                <a:cs typeface="Times New Roman" panose="02020603050405020304" pitchFamily="18" charset="0"/>
              </a:rPr>
              <a:t>Chính quyền cách mạng ra mắt nhân dân.</a:t>
            </a:r>
            <a:endParaRPr lang="en-US" sz="3600" dirty="0">
              <a:latin typeface="+mj-lt"/>
              <a:ea typeface="Cambria" panose="0204050305040603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DFA2D43E-9E7F-568C-DDBD-DEE70683BD7F}"/>
              </a:ext>
            </a:extLst>
          </p:cNvPr>
          <p:cNvSpPr/>
          <p:nvPr/>
        </p:nvSpPr>
        <p:spPr>
          <a:xfrm>
            <a:off x="7795604" y="4181747"/>
            <a:ext cx="3981450" cy="150848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a:spcBef>
                <a:spcPts val="0"/>
              </a:spcBef>
              <a:spcAft>
                <a:spcPts val="1000"/>
              </a:spcAft>
            </a:pPr>
            <a:r>
              <a:rPr lang="vi-VN" sz="3200" b="1" i="1" dirty="0">
                <a:solidFill>
                  <a:srgbClr val="000000"/>
                </a:solidFill>
                <a:latin typeface="+mj-lt"/>
                <a:ea typeface="Cambria" panose="02040503050406030204" pitchFamily="18" charset="0"/>
                <a:cs typeface="Times New Roman" panose="02020603050405020304" pitchFamily="18" charset="0"/>
              </a:rPr>
              <a:t>Cuối tháng 8-1945, Tổng khởi nghĩa giành thắng lợi trên toàn quốc. </a:t>
            </a:r>
            <a:r>
              <a:rPr lang="vi-VN" sz="3200" i="1" dirty="0">
                <a:solidFill>
                  <a:srgbClr val="000000"/>
                </a:solidFill>
                <a:latin typeface="+mj-lt"/>
                <a:ea typeface="Cambria" panose="02040503050406030204" pitchFamily="18" charset="0"/>
                <a:cs typeface="Times New Roman" panose="02020603050405020304" pitchFamily="18" charset="0"/>
              </a:rPr>
              <a:t> </a:t>
            </a:r>
            <a:endParaRPr lang="en-US" sz="3200" dirty="0">
              <a:latin typeface="+mj-lt"/>
              <a:ea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C006EEE0-7144-C8D9-DEFC-0D7EE793C299}"/>
              </a:ext>
            </a:extLst>
          </p:cNvPr>
          <p:cNvSpPr/>
          <p:nvPr/>
        </p:nvSpPr>
        <p:spPr>
          <a:xfrm>
            <a:off x="256163" y="3820990"/>
            <a:ext cx="4689840" cy="237136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vi-VN" sz="4000" b="1" i="1" dirty="0">
                <a:solidFill>
                  <a:srgbClr val="000000"/>
                </a:solidFill>
                <a:latin typeface="+mj-lt"/>
                <a:ea typeface="Cambria" panose="02040503050406030204" pitchFamily="18" charset="0"/>
                <a:cs typeface="Times New Roman" panose="02020603050405020304" pitchFamily="18" charset="0"/>
              </a:rPr>
              <a:t>Tỏa đi chiếm các công sở.</a:t>
            </a:r>
            <a:endParaRPr lang="en-US" sz="4000" dirty="0">
              <a:latin typeface="+mj-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316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4" grpId="0"/>
      <p:bldP spid="7"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xmlns=""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sp>
        <p:nvSpPr>
          <p:cNvPr id="2" name="a">
            <a:extLst>
              <a:ext uri="{FF2B5EF4-FFF2-40B4-BE49-F238E27FC236}">
                <a16:creationId xmlns:a16="http://schemas.microsoft.com/office/drawing/2014/main" xmlns="" id="{8CF3FB4B-3C5C-7308-C0C9-3712A2E31E90}"/>
              </a:ext>
            </a:extLst>
          </p:cNvPr>
          <p:cNvSpPr/>
          <p:nvPr/>
        </p:nvSpPr>
        <p:spPr>
          <a:xfrm>
            <a:off x="1218533" y="405241"/>
            <a:ext cx="9733947" cy="1616599"/>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en-US" sz="4000" b="1" dirty="0" err="1">
                <a:solidFill>
                  <a:srgbClr val="000066"/>
                </a:solidFill>
                <a:latin typeface="Times New Roman" panose="02020603050405020304" pitchFamily="18" charset="0"/>
                <a:cs typeface="Times New Roman" panose="02020603050405020304" pitchFamily="18" charset="0"/>
              </a:rPr>
              <a:t>Kể</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lại</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một</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sự</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kiện</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diễn</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ra</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trong</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Cách</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mạng</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tháng</a:t>
            </a:r>
            <a:r>
              <a:rPr lang="en-US" sz="4000" b="1" dirty="0">
                <a:solidFill>
                  <a:srgbClr val="000066"/>
                </a:solidFill>
                <a:latin typeface="Times New Roman" panose="02020603050405020304" pitchFamily="18" charset="0"/>
                <a:cs typeface="Times New Roman" panose="02020603050405020304" pitchFamily="18" charset="0"/>
              </a:rPr>
              <a:t> </a:t>
            </a:r>
            <a:r>
              <a:rPr lang="en-US" sz="4000" b="1" dirty="0" err="1">
                <a:solidFill>
                  <a:srgbClr val="000066"/>
                </a:solidFill>
                <a:latin typeface="Times New Roman" panose="02020603050405020304" pitchFamily="18" charset="0"/>
                <a:cs typeface="Times New Roman" panose="02020603050405020304" pitchFamily="18" charset="0"/>
              </a:rPr>
              <a:t>Tám</a:t>
            </a:r>
            <a:r>
              <a:rPr lang="en-US" sz="4000" b="1" dirty="0">
                <a:solidFill>
                  <a:srgbClr val="000066"/>
                </a:solidFill>
                <a:latin typeface="Times New Roman" panose="02020603050405020304" pitchFamily="18" charset="0"/>
                <a:cs typeface="Times New Roman" panose="02020603050405020304" pitchFamily="18" charset="0"/>
              </a:rPr>
              <a:t> ở Hà </a:t>
            </a:r>
            <a:r>
              <a:rPr lang="en-US" sz="4000" b="1" dirty="0" err="1">
                <a:solidFill>
                  <a:srgbClr val="000066"/>
                </a:solidFill>
                <a:latin typeface="Times New Roman" panose="02020603050405020304" pitchFamily="18" charset="0"/>
                <a:cs typeface="Times New Roman" panose="02020603050405020304" pitchFamily="18" charset="0"/>
              </a:rPr>
              <a:t>Nội</a:t>
            </a:r>
            <a:r>
              <a:rPr lang="en-US" sz="4000" b="1" dirty="0">
                <a:solidFill>
                  <a:srgbClr val="000066"/>
                </a:solidFill>
                <a:latin typeface="Times New Roman" panose="02020603050405020304" pitchFamily="18" charset="0"/>
                <a:cs typeface="Times New Roman" panose="02020603050405020304" pitchFamily="18" charset="0"/>
              </a:rPr>
              <a:t>.</a:t>
            </a:r>
            <a:endParaRPr kumimoji="0" lang="en-US" sz="5400" b="0"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CAACD0A-B39C-A876-EE29-DE46CF3C6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866" y="2763521"/>
            <a:ext cx="7395129" cy="3707750"/>
          </a:xfrm>
          <a:prstGeom prst="rect">
            <a:avLst/>
          </a:prstGeom>
        </p:spPr>
      </p:pic>
    </p:spTree>
    <p:extLst>
      <p:ext uri="{BB962C8B-B14F-4D97-AF65-F5344CB8AC3E}">
        <p14:creationId xmlns:p14="http://schemas.microsoft.com/office/powerpoint/2010/main" val="1884711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xmlns=""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grpSp>
        <p:nvGrpSpPr>
          <p:cNvPr id="14" name="Group 13">
            <a:extLst>
              <a:ext uri="{FF2B5EF4-FFF2-40B4-BE49-F238E27FC236}">
                <a16:creationId xmlns:a16="http://schemas.microsoft.com/office/drawing/2014/main" xmlns="" id="{36DF08A3-1363-525A-1543-FC8807533E0D}"/>
              </a:ext>
            </a:extLst>
          </p:cNvPr>
          <p:cNvGrpSpPr/>
          <p:nvPr/>
        </p:nvGrpSpPr>
        <p:grpSpPr>
          <a:xfrm>
            <a:off x="1402080" y="812800"/>
            <a:ext cx="9784080" cy="5405121"/>
            <a:chOff x="4032738" y="1851109"/>
            <a:chExt cx="8018587" cy="4041543"/>
          </a:xfrm>
        </p:grpSpPr>
        <p:sp>
          <p:nvSpPr>
            <p:cNvPr id="5" name="Rectangle: Rounded Corners 4">
              <a:extLst>
                <a:ext uri="{FF2B5EF4-FFF2-40B4-BE49-F238E27FC236}">
                  <a16:creationId xmlns:a16="http://schemas.microsoft.com/office/drawing/2014/main" xmlns="" id="{BB07301A-A154-0AA3-3021-D57849A4E07C}"/>
                </a:ext>
              </a:extLst>
            </p:cNvPr>
            <p:cNvSpPr/>
            <p:nvPr/>
          </p:nvSpPr>
          <p:spPr>
            <a:xfrm>
              <a:off x="4032738" y="1851109"/>
              <a:ext cx="8018587" cy="4041543"/>
            </a:xfrm>
            <a:prstGeom prst="roundRect">
              <a:avLst>
                <a:gd name="adj" fmla="val 4595"/>
              </a:avLst>
            </a:prstGeom>
            <a:solidFill>
              <a:schemeClr val="bg1">
                <a:alpha val="96000"/>
              </a:schemeClr>
            </a:solidFill>
            <a:ln w="762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a">
              <a:extLst>
                <a:ext uri="{FF2B5EF4-FFF2-40B4-BE49-F238E27FC236}">
                  <a16:creationId xmlns:a16="http://schemas.microsoft.com/office/drawing/2014/main" xmlns="" id="{D2D93BF6-31DA-F41A-5D2B-8A43861D0B11}"/>
                </a:ext>
              </a:extLst>
            </p:cNvPr>
            <p:cNvSpPr/>
            <p:nvPr/>
          </p:nvSpPr>
          <p:spPr>
            <a:xfrm>
              <a:off x="4315845" y="2431917"/>
              <a:ext cx="7605322" cy="2641599"/>
            </a:xfrm>
            <a:prstGeom prst="roundRect">
              <a:avLst/>
            </a:prstGeom>
            <a:no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1000"/>
                </a:spcAft>
              </a:pPr>
              <a:r>
                <a:rPr lang="vi-VN" sz="28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vi-VN" sz="2800" b="1" i="1" dirty="0">
                  <a:solidFill>
                    <a:srgbClr val="FF0000"/>
                  </a:solidFill>
                  <a:effectLst/>
                  <a:latin typeface="+mj-lt"/>
                  <a:ea typeface="Cambria" panose="02040503050406030204" pitchFamily="18" charset="0"/>
                  <a:cs typeface="Times New Roman" panose="02020603050405020304" pitchFamily="18" charset="0"/>
                </a:rPr>
                <a:t>Tại Hà Nội: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mj-lt"/>
                  <a:ea typeface="Cambria" panose="02040503050406030204" pitchFamily="18" charset="0"/>
                  <a:cs typeface="Times New Roman" panose="02020603050405020304" pitchFamily="18" charset="0"/>
                </a:rPr>
                <a:t>Sáng 19 – 8, nhân dân Thủ đô và các tỉnh lân cận đổ về quảng trường Nhà hát Lớn dự cuộc mít tinh do Mặt trận Việt Minh tổ chức. </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mj-lt"/>
                  <a:ea typeface="Cambria" panose="02040503050406030204" pitchFamily="18" charset="0"/>
                  <a:cs typeface="Times New Roman" panose="02020603050405020304" pitchFamily="18" charset="0"/>
                </a:rPr>
                <a:t>Sau đó, quần chúng cách mạng có sự hỗ trợ của lực lượng tự vệ vũ trang lần lượt chiếm các cơ quan đầu não của địch như: Phủ Khâm sai, Toà Thị chính và các công sở khác,...</a:t>
              </a:r>
            </a:p>
            <a:p>
              <a:pPr marL="457200" marR="0" indent="-457200" algn="just">
                <a:spcBef>
                  <a:spcPts val="0"/>
                </a:spcBef>
                <a:spcAft>
                  <a:spcPts val="1000"/>
                </a:spcAft>
                <a:buFont typeface="Arial" panose="020B0604020202020204" pitchFamily="34" charset="0"/>
                <a:buChar char="•"/>
              </a:pPr>
              <a:r>
                <a:rPr lang="vi-VN" sz="2800" b="1" i="1" dirty="0">
                  <a:solidFill>
                    <a:srgbClr val="FF0000"/>
                  </a:solidFill>
                  <a:effectLst/>
                  <a:latin typeface="+mj-lt"/>
                  <a:ea typeface="Cambria" panose="02040503050406030204" pitchFamily="18" charset="0"/>
                  <a:cs typeface="Times New Roman" panose="02020603050405020304" pitchFamily="18" charset="0"/>
                </a:rPr>
                <a:t>Tối cùng ngày, cuộc khởi nghĩa giành chính quyền ở Hà Nội kết thúc thắng lợi.</a:t>
              </a:r>
            </a:p>
          </p:txBody>
        </p:sp>
      </p:grpSp>
    </p:spTree>
    <p:extLst>
      <p:ext uri="{BB962C8B-B14F-4D97-AF65-F5344CB8AC3E}">
        <p14:creationId xmlns:p14="http://schemas.microsoft.com/office/powerpoint/2010/main" val="327226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18" name="图片 16">
            <a:extLst>
              <a:ext uri="{FF2B5EF4-FFF2-40B4-BE49-F238E27FC236}">
                <a16:creationId xmlns:a16="http://schemas.microsoft.com/office/drawing/2014/main" xmlns="" id="{5CF9457E-3329-4CFC-97AC-5557F2CD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69" y="4706074"/>
            <a:ext cx="2758813" cy="2758813"/>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556431" y="4852887"/>
            <a:ext cx="2758812" cy="2758812"/>
          </a:xfrm>
          <a:prstGeom prst="rect">
            <a:avLst/>
          </a:prstGeom>
        </p:spPr>
      </p:pic>
      <p:sp>
        <p:nvSpPr>
          <p:cNvPr id="4" name="Rectangle: Rounded Corners 3">
            <a:extLst>
              <a:ext uri="{FF2B5EF4-FFF2-40B4-BE49-F238E27FC236}">
                <a16:creationId xmlns:a16="http://schemas.microsoft.com/office/drawing/2014/main" xmlns="" id="{83E24B38-2FA2-809C-3567-A3646C387CBE}"/>
              </a:ext>
            </a:extLst>
          </p:cNvPr>
          <p:cNvSpPr/>
          <p:nvPr/>
        </p:nvSpPr>
        <p:spPr>
          <a:xfrm>
            <a:off x="2274097" y="897629"/>
            <a:ext cx="8576783" cy="1987811"/>
          </a:xfrm>
          <a:prstGeom prst="roundRect">
            <a:avLst>
              <a:gd name="adj" fmla="val 26614"/>
            </a:avLst>
          </a:prstGeom>
          <a:solidFill>
            <a:schemeClr val="accent4">
              <a:lumMod val="20000"/>
              <a:lumOff val="80000"/>
            </a:schemeClr>
          </a:solidFill>
          <a:ln>
            <a:solidFill>
              <a:srgbClr val="0070C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333333"/>
                </a:solidFill>
                <a:effectLst/>
                <a:latin typeface="+mj-lt"/>
                <a:ea typeface="Cambria" panose="02040503050406030204" pitchFamily="18" charset="0"/>
              </a:rPr>
              <a:t>Thắng lợi ở Hà Nội, Huế, Sài Gòn đã có tác dụng gì đối với cuộc Tổng khởi nghĩa trong cả nước?</a:t>
            </a:r>
            <a:endParaRPr lang="en-US" sz="3600" dirty="0">
              <a:effectLst/>
              <a:latin typeface="+mj-lt"/>
              <a:ea typeface="Cambria" panose="02040503050406030204" pitchFamily="18" charset="0"/>
            </a:endParaRPr>
          </a:p>
        </p:txBody>
      </p:sp>
      <p:pic>
        <p:nvPicPr>
          <p:cNvPr id="3" name="Picture 2">
            <a:hlinkClick r:id="" action="ppaction://noaction"/>
            <a:extLst>
              <a:ext uri="{FF2B5EF4-FFF2-40B4-BE49-F238E27FC236}">
                <a16:creationId xmlns:a16="http://schemas.microsoft.com/office/drawing/2014/main" xmlns="" id="{C3C456FF-A360-7A50-0353-C985AF1BF1D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744659" y="2560321"/>
            <a:ext cx="4050862" cy="4034236"/>
          </a:xfrm>
          <a:prstGeom prst="rect">
            <a:avLst/>
          </a:prstGeom>
        </p:spPr>
      </p:pic>
    </p:spTree>
    <p:extLst>
      <p:ext uri="{BB962C8B-B14F-4D97-AF65-F5344CB8AC3E}">
        <p14:creationId xmlns:p14="http://schemas.microsoft.com/office/powerpoint/2010/main" val="14235874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9">
            <a:extLst>
              <a:ext uri="{FF2B5EF4-FFF2-40B4-BE49-F238E27FC236}">
                <a16:creationId xmlns:a16="http://schemas.microsoft.com/office/drawing/2014/main" xmlns="" id="{2F6AFAFC-4D59-48B1-B8B2-4557B7328154}"/>
              </a:ext>
            </a:extLst>
          </p:cNvPr>
          <p:cNvSpPr/>
          <p:nvPr/>
        </p:nvSpPr>
        <p:spPr>
          <a:xfrm>
            <a:off x="330740" y="359923"/>
            <a:ext cx="11605097" cy="6225751"/>
          </a:xfrm>
          <a:custGeom>
            <a:avLst/>
            <a:gdLst>
              <a:gd name="connsiteX0" fmla="*/ 583324 w 9963806"/>
              <a:gd name="connsiteY0" fmla="*/ 0 h 5286426"/>
              <a:gd name="connsiteX1" fmla="*/ 9474265 w 9963806"/>
              <a:gd name="connsiteY1" fmla="*/ 0 h 5286426"/>
              <a:gd name="connsiteX2" fmla="*/ 9486116 w 9963806"/>
              <a:gd name="connsiteY2" fmla="*/ 117559 h 5286426"/>
              <a:gd name="connsiteX3" fmla="*/ 9940029 w 9963806"/>
              <a:gd name="connsiteY3" fmla="*/ 571472 h 5286426"/>
              <a:gd name="connsiteX4" fmla="*/ 9963806 w 9963806"/>
              <a:gd name="connsiteY4" fmla="*/ 573869 h 5286426"/>
              <a:gd name="connsiteX5" fmla="*/ 9963806 w 9963806"/>
              <a:gd name="connsiteY5" fmla="*/ 4712556 h 5286426"/>
              <a:gd name="connsiteX6" fmla="*/ 9940029 w 9963806"/>
              <a:gd name="connsiteY6" fmla="*/ 4714953 h 5286426"/>
              <a:gd name="connsiteX7" fmla="*/ 9474265 w 9963806"/>
              <a:gd name="connsiteY7" fmla="*/ 5286426 h 5286426"/>
              <a:gd name="connsiteX8" fmla="*/ 583323 w 9963806"/>
              <a:gd name="connsiteY8" fmla="*/ 5286426 h 5286426"/>
              <a:gd name="connsiteX9" fmla="*/ 117559 w 9963806"/>
              <a:gd name="connsiteY9" fmla="*/ 4714953 h 5286426"/>
              <a:gd name="connsiteX10" fmla="*/ 0 w 9963806"/>
              <a:gd name="connsiteY10" fmla="*/ 4703102 h 5286426"/>
              <a:gd name="connsiteX11" fmla="*/ 0 w 9963806"/>
              <a:gd name="connsiteY11" fmla="*/ 583324 h 5286426"/>
              <a:gd name="connsiteX12" fmla="*/ 583324 w 9963806"/>
              <a:gd name="connsiteY12" fmla="*/ 0 h 528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806" h="5286426">
                <a:moveTo>
                  <a:pt x="583324" y="0"/>
                </a:moveTo>
                <a:lnTo>
                  <a:pt x="9474265" y="0"/>
                </a:lnTo>
                <a:lnTo>
                  <a:pt x="9486116" y="117559"/>
                </a:lnTo>
                <a:cubicBezTo>
                  <a:pt x="9532738" y="345397"/>
                  <a:pt x="9712191" y="524850"/>
                  <a:pt x="9940029" y="571472"/>
                </a:cubicBezTo>
                <a:lnTo>
                  <a:pt x="9963806" y="573869"/>
                </a:lnTo>
                <a:lnTo>
                  <a:pt x="9963806" y="4712556"/>
                </a:lnTo>
                <a:lnTo>
                  <a:pt x="9940029" y="4714953"/>
                </a:lnTo>
                <a:cubicBezTo>
                  <a:pt x="9674218" y="4769346"/>
                  <a:pt x="9474265" y="5004535"/>
                  <a:pt x="9474265" y="5286426"/>
                </a:cubicBezTo>
                <a:lnTo>
                  <a:pt x="583323" y="5286426"/>
                </a:lnTo>
                <a:cubicBezTo>
                  <a:pt x="583323" y="5004535"/>
                  <a:pt x="383370" y="4769346"/>
                  <a:pt x="117559" y="4714953"/>
                </a:cubicBezTo>
                <a:lnTo>
                  <a:pt x="0" y="4703102"/>
                </a:lnTo>
                <a:lnTo>
                  <a:pt x="0" y="583324"/>
                </a:lnTo>
                <a:cubicBezTo>
                  <a:pt x="322161" y="583324"/>
                  <a:pt x="583324" y="322160"/>
                  <a:pt x="583324" y="0"/>
                </a:cubicBezTo>
                <a:close/>
              </a:path>
            </a:pathLst>
          </a:custGeom>
          <a:solidFill>
            <a:schemeClr val="bg1"/>
          </a:solidFill>
          <a:ln w="95250">
            <a:solidFill>
              <a:srgbClr val="EAC55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字魂36号-正文宋楷" panose="00000500000000000000" pitchFamily="2" charset="-122"/>
              <a:cs typeface="+mn-cs"/>
            </a:endParaRP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34008" y="4740680"/>
            <a:ext cx="2758812" cy="2758812"/>
          </a:xfrm>
          <a:prstGeom prst="rect">
            <a:avLst/>
          </a:prstGeom>
        </p:spPr>
      </p:pic>
      <p:pic>
        <p:nvPicPr>
          <p:cNvPr id="18" name="图片 16">
            <a:extLst>
              <a:ext uri="{FF2B5EF4-FFF2-40B4-BE49-F238E27FC236}">
                <a16:creationId xmlns:a16="http://schemas.microsoft.com/office/drawing/2014/main" xmlns="" id="{5CF9457E-3329-4CFC-97AC-5557F2CD3D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07" y="4671672"/>
            <a:ext cx="2758813" cy="2758813"/>
          </a:xfrm>
          <a:prstGeom prst="rect">
            <a:avLst/>
          </a:prstGeom>
        </p:spPr>
      </p:pic>
      <p:sp>
        <p:nvSpPr>
          <p:cNvPr id="21" name="Text Box 18">
            <a:extLst>
              <a:ext uri="{FF2B5EF4-FFF2-40B4-BE49-F238E27FC236}">
                <a16:creationId xmlns:a16="http://schemas.microsoft.com/office/drawing/2014/main" xmlns="" id="{F3C96D8C-E6BD-4394-86EC-80255C380064}"/>
              </a:ext>
            </a:extLst>
          </p:cNvPr>
          <p:cNvSpPr txBox="1">
            <a:spLocks noChangeArrowheads="1"/>
          </p:cNvSpPr>
          <p:nvPr/>
        </p:nvSpPr>
        <p:spPr bwMode="auto">
          <a:xfrm>
            <a:off x="1187507" y="1166842"/>
            <a:ext cx="10210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just"/>
            <a:r>
              <a:rPr lang="vi-VN" altLang="en-US" sz="4400" b="1" dirty="0">
                <a:solidFill>
                  <a:srgbClr val="02546A"/>
                </a:solidFill>
                <a:latin typeface="+mj-lt"/>
                <a:ea typeface="Cambria" panose="02040503050406030204" pitchFamily="18" charset="0"/>
                <a:cs typeface="Times New Roman" panose="02020603050405020304" pitchFamily="18" charset="0"/>
              </a:rPr>
              <a:t>Tổng khởi nghĩa giành thắng lợi ở Hà Nội Huế Sài Gòn đã có tác dụng cổ vũ nhân dân các địa phương khác đứng lên giành chính quyền và chỉ trong vòng nửa tháng các địa phương trong cả nước đã giành được chính quyền về tay nhân dân.</a:t>
            </a:r>
            <a:endParaRPr kumimoji="0" lang="en-US" altLang="en-US" sz="4400" b="1" i="0" u="none" strike="noStrike" kern="1200" cap="none" spc="0" normalizeH="0" baseline="0" noProof="0" dirty="0">
              <a:ln>
                <a:noFill/>
              </a:ln>
              <a:solidFill>
                <a:srgbClr val="02546A"/>
              </a:solidFill>
              <a:effectLst/>
              <a:uLnTx/>
              <a:uFillTx/>
              <a:latin typeface="+mj-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81139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888</TotalTime>
  <Words>305</Words>
  <Application>Microsoft Office PowerPoint</Application>
  <PresentationFormat>Custom</PresentationFormat>
  <Paragraphs>22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ADMIN</cp:lastModifiedBy>
  <cp:revision>26</cp:revision>
  <dcterms:created xsi:type="dcterms:W3CDTF">2020-07-21T07:25:20Z</dcterms:created>
  <dcterms:modified xsi:type="dcterms:W3CDTF">2025-02-10T10:05:06Z</dcterms:modified>
  <cp:category>9Slide.vn</cp:category>
</cp:coreProperties>
</file>