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3"/>
  </p:notesMasterIdLst>
  <p:sldIdLst>
    <p:sldId id="257" r:id="rId3"/>
    <p:sldId id="285" r:id="rId4"/>
    <p:sldId id="306" r:id="rId5"/>
    <p:sldId id="308" r:id="rId6"/>
    <p:sldId id="309" r:id="rId7"/>
    <p:sldId id="310" r:id="rId8"/>
    <p:sldId id="311" r:id="rId9"/>
    <p:sldId id="313" r:id="rId10"/>
    <p:sldId id="316"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82"/>
    <a:srgbClr val="FFD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89" d="100"/>
          <a:sy n="89" d="100"/>
        </p:scale>
        <p:origin x="-432" y="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688F7-5648-4E22-B1B4-2906A952DE49}"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B4EA9-C9E4-4037-9437-695027E9C891}" type="slidenum">
              <a:rPr lang="en-US" smtClean="0"/>
              <a:t>‹#›</a:t>
            </a:fld>
            <a:endParaRPr lang="en-US"/>
          </a:p>
        </p:txBody>
      </p:sp>
    </p:spTree>
    <p:extLst>
      <p:ext uri="{BB962C8B-B14F-4D97-AF65-F5344CB8AC3E}">
        <p14:creationId xmlns:p14="http://schemas.microsoft.com/office/powerpoint/2010/main" val="287224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Trong cuộc sống hay trong học tập của mỗi con người, ai cũng có những dự định, ước mơ, đó là mục tiêu để chúng ta có thêm động lực cố gắng và phấn đấu. Để đạt được những mục tiêu ấy chúng ta cần phải đặt ra các công việc mà bản thân phải tiến hành và các mốc thời gian để thực hiện các công việc đó. Đó chính là quá trình lập kế hoạch cá nhân. Vậy có những loại kế hoạch cá nhân nào? Ý nghĩa của việc lập kế hoạch cá nhân là gì? Chúng ta sẽ cùng tìm hiểu qua bài học ngày hôm nay.</a:t>
            </a:r>
            <a:endParaRPr lang="en-US" dirty="0"/>
          </a:p>
        </p:txBody>
      </p:sp>
      <p:sp>
        <p:nvSpPr>
          <p:cNvPr id="4" name="Slide Number Placeholder 3"/>
          <p:cNvSpPr>
            <a:spLocks noGrp="1"/>
          </p:cNvSpPr>
          <p:nvPr>
            <p:ph type="sldNum" sz="quarter" idx="5"/>
          </p:nvPr>
        </p:nvSpPr>
        <p:spPr/>
        <p:txBody>
          <a:bodyPr/>
          <a:lstStyle/>
          <a:p>
            <a:fld id="{13FB4EA9-C9E4-4037-9437-695027E9C891}" type="slidenum">
              <a:rPr lang="en-US" smtClean="0"/>
              <a:t>1</a:t>
            </a:fld>
            <a:endParaRPr lang="en-US"/>
          </a:p>
        </p:txBody>
      </p:sp>
    </p:spTree>
    <p:extLst>
      <p:ext uri="{BB962C8B-B14F-4D97-AF65-F5344CB8AC3E}">
        <p14:creationId xmlns:p14="http://schemas.microsoft.com/office/powerpoint/2010/main" val="1765621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83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86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578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879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244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69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54828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51080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458700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820081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62033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876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166192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868081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858873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108837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501165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2025/5/13</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99384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870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39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33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784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72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53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22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00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850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7"/>
          <p:cNvGrpSpPr/>
          <p:nvPr userDrawn="1"/>
        </p:nvGrpSpPr>
        <p:grpSpPr>
          <a:xfrm>
            <a:off x="326600" y="459350"/>
            <a:ext cx="11459000" cy="5955964"/>
            <a:chOff x="885536" y="1424739"/>
            <a:chExt cx="10624293" cy="4978857"/>
          </a:xfrm>
        </p:grpSpPr>
        <p:sp>
          <p:nvSpPr>
            <p:cNvPr id="9" name="圆角矩形 8"/>
            <p:cNvSpPr/>
            <p:nvPr/>
          </p:nvSpPr>
          <p:spPr>
            <a:xfrm>
              <a:off x="885536" y="1424739"/>
              <a:ext cx="10624293" cy="4978857"/>
            </a:xfrm>
            <a:prstGeom prst="roundRect">
              <a:avLst>
                <a:gd name="adj" fmla="val 128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Light"/>
                <a:cs typeface="+mn-cs"/>
              </a:endParaRPr>
            </a:p>
          </p:txBody>
        </p:sp>
        <p:sp>
          <p:nvSpPr>
            <p:cNvPr id="10" name="圆角矩形 9"/>
            <p:cNvSpPr/>
            <p:nvPr/>
          </p:nvSpPr>
          <p:spPr>
            <a:xfrm>
              <a:off x="1011953" y="1569882"/>
              <a:ext cx="10352733" cy="4700289"/>
            </a:xfrm>
            <a:prstGeom prst="roundRect">
              <a:avLst>
                <a:gd name="adj" fmla="val 12877"/>
              </a:avLst>
            </a:prstGeom>
            <a:solidFill>
              <a:schemeClr val="bg1"/>
            </a:solidFill>
            <a:ln w="28575">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Light"/>
                <a:cs typeface="+mn-cs"/>
              </a:endParaRPr>
            </a:p>
          </p:txBody>
        </p:sp>
      </p:grpSp>
    </p:spTree>
    <p:extLst>
      <p:ext uri="{BB962C8B-B14F-4D97-AF65-F5344CB8AC3E}">
        <p14:creationId xmlns:p14="http://schemas.microsoft.com/office/powerpoint/2010/main" val="36040172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706" r:id="rId12"/>
  </p:sldLayoutIdLst>
  <p:txStyles>
    <p:titleStyle>
      <a:lvl1pPr algn="l" defTabSz="914400" rtl="0" eaLnBrk="1" latinLnBrk="0" hangingPunct="1">
        <a:lnSpc>
          <a:spcPct val="90000"/>
        </a:lnSpc>
        <a:spcBef>
          <a:spcPct val="0"/>
        </a:spcBef>
        <a:buNone/>
        <a:defRPr sz="4400" kern="1200">
          <a:solidFill>
            <a:schemeClr val="tx1"/>
          </a:solidFill>
          <a:latin typeface="思源黑体 CN Light" panose="020B0300000000000000" pitchFamily="34" charset="-122"/>
          <a:ea typeface="思源黑体 CN Light" panose="020B03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Light" panose="020B0300000000000000" pitchFamily="34" charset="-122"/>
          <a:ea typeface="思源黑体 CN Light" panose="020B03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Light" panose="020B0300000000000000" pitchFamily="34" charset="-122"/>
          <a:ea typeface="思源黑体 CN Light" panose="020B03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Light" panose="020B0300000000000000" pitchFamily="34" charset="-122"/>
          <a:ea typeface="思源黑体 CN Light" panose="020B03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187202" y="-2821439"/>
            <a:ext cx="6183357" cy="11826242"/>
          </a:xfrm>
          <a:prstGeom prst="rect">
            <a:avLst/>
          </a:prstGeom>
        </p:spPr>
      </p:pic>
      <p:pic>
        <p:nvPicPr>
          <p:cNvPr id="20" name="图片 19"/>
          <p:cNvPicPr>
            <a:picLocks noChangeAspect="1"/>
          </p:cNvPicPr>
          <p:nvPr/>
        </p:nvPicPr>
        <p:blipFill rotWithShape="1">
          <a:blip r:embed="rId5"/>
          <a:srcRect r="37374"/>
          <a:stretch/>
        </p:blipFill>
        <p:spPr>
          <a:xfrm>
            <a:off x="-302118" y="2508462"/>
            <a:ext cx="2931919" cy="4681627"/>
          </a:xfrm>
          <a:prstGeom prst="rect">
            <a:avLst/>
          </a:prstGeom>
        </p:spPr>
      </p:pic>
      <p:grpSp>
        <p:nvGrpSpPr>
          <p:cNvPr id="18" name="组合 17">
            <a:extLst>
              <a:ext uri="{FF2B5EF4-FFF2-40B4-BE49-F238E27FC236}">
                <a16:creationId xmlns:a16="http://schemas.microsoft.com/office/drawing/2014/main" xmlns="" id="{5BF58E39-2B03-4CAA-92E9-641CA2D2180D}"/>
              </a:ext>
            </a:extLst>
          </p:cNvPr>
          <p:cNvGrpSpPr/>
          <p:nvPr/>
        </p:nvGrpSpPr>
        <p:grpSpPr>
          <a:xfrm>
            <a:off x="0" y="-19878"/>
            <a:ext cx="12192000" cy="3276138"/>
            <a:chOff x="0" y="0"/>
            <a:chExt cx="9347284" cy="3276138"/>
          </a:xfrm>
        </p:grpSpPr>
        <p:pic>
          <p:nvPicPr>
            <p:cNvPr id="21" name="图片 20">
              <a:extLst>
                <a:ext uri="{FF2B5EF4-FFF2-40B4-BE49-F238E27FC236}">
                  <a16:creationId xmlns:a16="http://schemas.microsoft.com/office/drawing/2014/main" xmlns="" id="{6EAB8C36-A14A-4663-95AC-A167EFE0B5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337403" y="20176"/>
              <a:ext cx="5009881" cy="3255962"/>
            </a:xfrm>
            <a:prstGeom prst="rect">
              <a:avLst/>
            </a:prstGeom>
          </p:spPr>
        </p:pic>
        <p:pic>
          <p:nvPicPr>
            <p:cNvPr id="24" name="图片 23">
              <a:extLst>
                <a:ext uri="{FF2B5EF4-FFF2-40B4-BE49-F238E27FC236}">
                  <a16:creationId xmlns:a16="http://schemas.microsoft.com/office/drawing/2014/main" xmlns="" id="{65AEEFE8-22C2-4D70-99AA-9210B5A6C3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0" y="0"/>
              <a:ext cx="2526145" cy="1879143"/>
            </a:xfrm>
            <a:prstGeom prst="rect">
              <a:avLst/>
            </a:prstGeom>
          </p:spPr>
        </p:pic>
      </p:grpSp>
      <p:grpSp>
        <p:nvGrpSpPr>
          <p:cNvPr id="3" name="Group 2">
            <a:extLst>
              <a:ext uri="{FF2B5EF4-FFF2-40B4-BE49-F238E27FC236}">
                <a16:creationId xmlns:a16="http://schemas.microsoft.com/office/drawing/2014/main" xmlns="" id="{AB90CF59-2CB5-845E-EE1E-51B9FD5673B2}"/>
              </a:ext>
            </a:extLst>
          </p:cNvPr>
          <p:cNvGrpSpPr/>
          <p:nvPr/>
        </p:nvGrpSpPr>
        <p:grpSpPr>
          <a:xfrm>
            <a:off x="8798560" y="4348479"/>
            <a:ext cx="3304366" cy="2386149"/>
            <a:chOff x="6618152" y="2685143"/>
            <a:chExt cx="5484774" cy="4049486"/>
          </a:xfrm>
        </p:grpSpPr>
        <p:pic>
          <p:nvPicPr>
            <p:cNvPr id="4" name="图片 3">
              <a:extLst>
                <a:ext uri="{FF2B5EF4-FFF2-40B4-BE49-F238E27FC236}">
                  <a16:creationId xmlns:a16="http://schemas.microsoft.com/office/drawing/2014/main" xmlns="" id="{1C2DB18F-A1CE-6C51-959C-A7A385CBEB4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618152" y="2685143"/>
              <a:ext cx="5484774" cy="4049486"/>
            </a:xfrm>
            <a:prstGeom prst="rect">
              <a:avLst/>
            </a:prstGeom>
          </p:spPr>
        </p:pic>
        <p:sp>
          <p:nvSpPr>
            <p:cNvPr id="8" name="Rectangle 7">
              <a:extLst>
                <a:ext uri="{FF2B5EF4-FFF2-40B4-BE49-F238E27FC236}">
                  <a16:creationId xmlns:a16="http://schemas.microsoft.com/office/drawing/2014/main" xmlns="" id="{D3905C4D-FECC-F000-693A-CD4F1A325F36}"/>
                </a:ext>
              </a:extLst>
            </p:cNvPr>
            <p:cNvSpPr/>
            <p:nvPr/>
          </p:nvSpPr>
          <p:spPr>
            <a:xfrm>
              <a:off x="7452893" y="5442557"/>
              <a:ext cx="1601301" cy="422734"/>
            </a:xfrm>
            <a:prstGeom prst="rect">
              <a:avLst/>
            </a:prstGeom>
            <a:solidFill>
              <a:srgbClr val="94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Light"/>
                <a:ea typeface="+mn-ea"/>
                <a:cs typeface="+mn-cs"/>
              </a:endParaRPr>
            </a:p>
          </p:txBody>
        </p:sp>
      </p:grpSp>
      <p:pic>
        <p:nvPicPr>
          <p:cNvPr id="10" name="Picture 9">
            <a:extLst>
              <a:ext uri="{FF2B5EF4-FFF2-40B4-BE49-F238E27FC236}">
                <a16:creationId xmlns:a16="http://schemas.microsoft.com/office/drawing/2014/main" xmlns="" id="{AB18F686-1173-8A32-7921-B678040619F0}"/>
              </a:ext>
            </a:extLst>
          </p:cNvPr>
          <p:cNvPicPr>
            <a:picLocks noChangeAspect="1"/>
          </p:cNvPicPr>
          <p:nvPr/>
        </p:nvPicPr>
        <p:blipFill>
          <a:blip r:embed="rId9"/>
          <a:stretch>
            <a:fillRect/>
          </a:stretch>
        </p:blipFill>
        <p:spPr>
          <a:xfrm>
            <a:off x="2380295" y="230509"/>
            <a:ext cx="4444369" cy="2840982"/>
          </a:xfrm>
          <a:prstGeom prst="rect">
            <a:avLst/>
          </a:prstGeom>
        </p:spPr>
      </p:pic>
      <p:pic>
        <p:nvPicPr>
          <p:cNvPr id="23" name="Picture 22">
            <a:extLst>
              <a:ext uri="{FF2B5EF4-FFF2-40B4-BE49-F238E27FC236}">
                <a16:creationId xmlns:a16="http://schemas.microsoft.com/office/drawing/2014/main" xmlns="" id="{3D6F34E3-3994-8371-F0F7-0E0D9EB3A182}"/>
              </a:ext>
            </a:extLst>
          </p:cNvPr>
          <p:cNvPicPr>
            <a:picLocks noChangeAspect="1"/>
          </p:cNvPicPr>
          <p:nvPr/>
        </p:nvPicPr>
        <p:blipFill>
          <a:blip r:embed="rId10"/>
          <a:stretch>
            <a:fillRect/>
          </a:stretch>
        </p:blipFill>
        <p:spPr>
          <a:xfrm>
            <a:off x="3368752" y="2433198"/>
            <a:ext cx="6998815" cy="2804403"/>
          </a:xfrm>
          <a:prstGeom prst="rect">
            <a:avLst/>
          </a:prstGeom>
        </p:spPr>
      </p:pic>
    </p:spTree>
    <p:extLst>
      <p:ext uri="{BB962C8B-B14F-4D97-AF65-F5344CB8AC3E}">
        <p14:creationId xmlns:p14="http://schemas.microsoft.com/office/powerpoint/2010/main" val="85747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3191368" y="-1358862"/>
            <a:ext cx="5513763" cy="9570672"/>
          </a:xfrm>
          <a:prstGeom prst="rect">
            <a:avLst/>
          </a:prstGeom>
        </p:spPr>
      </p:pic>
      <p:pic>
        <p:nvPicPr>
          <p:cNvPr id="20" name="图片 19"/>
          <p:cNvPicPr>
            <a:picLocks noChangeAspect="1"/>
          </p:cNvPicPr>
          <p:nvPr/>
        </p:nvPicPr>
        <p:blipFill rotWithShape="1">
          <a:blip r:embed="rId4"/>
          <a:srcRect r="37374"/>
          <a:stretch/>
        </p:blipFill>
        <p:spPr>
          <a:xfrm>
            <a:off x="277762" y="2362773"/>
            <a:ext cx="2931919" cy="4681627"/>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67952" y="5245977"/>
            <a:ext cx="1533078" cy="1625591"/>
          </a:xfrm>
          <a:prstGeom prst="rect">
            <a:avLst/>
          </a:prstGeom>
        </p:spPr>
      </p:pic>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flipH="1">
            <a:off x="9182991" y="535404"/>
            <a:ext cx="1805207" cy="1785257"/>
          </a:xfrm>
          <a:prstGeom prst="rect">
            <a:avLst/>
          </a:prstGeom>
        </p:spPr>
      </p:pic>
      <p:pic>
        <p:nvPicPr>
          <p:cNvPr id="15" name="图片 14"/>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338976" y="4764110"/>
            <a:ext cx="1325941" cy="1902876"/>
          </a:xfrm>
          <a:prstGeom prst="rect">
            <a:avLst/>
          </a:prstGeom>
        </p:spPr>
      </p:pic>
      <p:grpSp>
        <p:nvGrpSpPr>
          <p:cNvPr id="18" name="组合 17">
            <a:extLst>
              <a:ext uri="{FF2B5EF4-FFF2-40B4-BE49-F238E27FC236}">
                <a16:creationId xmlns:a16="http://schemas.microsoft.com/office/drawing/2014/main" xmlns="" id="{5BF58E39-2B03-4CAA-92E9-641CA2D2180D}"/>
              </a:ext>
            </a:extLst>
          </p:cNvPr>
          <p:cNvGrpSpPr/>
          <p:nvPr/>
        </p:nvGrpSpPr>
        <p:grpSpPr>
          <a:xfrm>
            <a:off x="0" y="0"/>
            <a:ext cx="12185222" cy="3255962"/>
            <a:chOff x="0" y="0"/>
            <a:chExt cx="12185222" cy="3255962"/>
          </a:xfrm>
        </p:grpSpPr>
        <p:pic>
          <p:nvPicPr>
            <p:cNvPr id="21" name="图片 20">
              <a:extLst>
                <a:ext uri="{FF2B5EF4-FFF2-40B4-BE49-F238E27FC236}">
                  <a16:creationId xmlns:a16="http://schemas.microsoft.com/office/drawing/2014/main" xmlns="" id="{6EAB8C36-A14A-4663-95AC-A167EFE0B5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175341" y="0"/>
              <a:ext cx="5009881" cy="3255962"/>
            </a:xfrm>
            <a:prstGeom prst="rect">
              <a:avLst/>
            </a:prstGeom>
          </p:spPr>
        </p:pic>
        <p:pic>
          <p:nvPicPr>
            <p:cNvPr id="24" name="图片 23">
              <a:extLst>
                <a:ext uri="{FF2B5EF4-FFF2-40B4-BE49-F238E27FC236}">
                  <a16:creationId xmlns:a16="http://schemas.microsoft.com/office/drawing/2014/main" xmlns="" id="{65AEEFE8-22C2-4D70-99AA-9210B5A6C3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0" y="0"/>
              <a:ext cx="2526145" cy="1879143"/>
            </a:xfrm>
            <a:prstGeom prst="rect">
              <a:avLst/>
            </a:prstGeom>
          </p:spPr>
        </p:pic>
      </p:grpSp>
      <p:pic>
        <p:nvPicPr>
          <p:cNvPr id="2" name="Picture 1"/>
          <p:cNvPicPr>
            <a:picLocks noChangeAspect="1"/>
          </p:cNvPicPr>
          <p:nvPr/>
        </p:nvPicPr>
        <p:blipFill>
          <a:blip r:embed="rId10"/>
          <a:stretch>
            <a:fillRect/>
          </a:stretch>
        </p:blipFill>
        <p:spPr>
          <a:xfrm>
            <a:off x="3257165" y="1684060"/>
            <a:ext cx="5925826" cy="3627434"/>
          </a:xfrm>
          <a:prstGeom prst="rect">
            <a:avLst/>
          </a:prstGeom>
        </p:spPr>
      </p:pic>
    </p:spTree>
    <p:extLst>
      <p:ext uri="{BB962C8B-B14F-4D97-AF65-F5344CB8AC3E}">
        <p14:creationId xmlns:p14="http://schemas.microsoft.com/office/powerpoint/2010/main" val="356166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5943" y="971324"/>
            <a:ext cx="8367122" cy="5261429"/>
          </a:xfrm>
          <a:prstGeom prst="rect">
            <a:avLst/>
          </a:prstGeom>
        </p:spPr>
      </p:pic>
      <p:grpSp>
        <p:nvGrpSpPr>
          <p:cNvPr id="16" name="组合 15">
            <a:extLst>
              <a:ext uri="{FF2B5EF4-FFF2-40B4-BE49-F238E27FC236}">
                <a16:creationId xmlns:a16="http://schemas.microsoft.com/office/drawing/2014/main" xmlns="" id="{5BF58E39-2B03-4CAA-92E9-641CA2D2180D}"/>
              </a:ext>
            </a:extLst>
          </p:cNvPr>
          <p:cNvGrpSpPr/>
          <p:nvPr/>
        </p:nvGrpSpPr>
        <p:grpSpPr>
          <a:xfrm>
            <a:off x="0" y="0"/>
            <a:ext cx="12185222" cy="3255962"/>
            <a:chOff x="0" y="0"/>
            <a:chExt cx="12185222" cy="3255962"/>
          </a:xfrm>
        </p:grpSpPr>
        <p:pic>
          <p:nvPicPr>
            <p:cNvPr id="18" name="图片 17">
              <a:extLst>
                <a:ext uri="{FF2B5EF4-FFF2-40B4-BE49-F238E27FC236}">
                  <a16:creationId xmlns:a16="http://schemas.microsoft.com/office/drawing/2014/main" xmlns="" id="{6EAB8C36-A14A-4663-95AC-A167EFE0B5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75341" y="0"/>
              <a:ext cx="5009881" cy="3255962"/>
            </a:xfrm>
            <a:prstGeom prst="rect">
              <a:avLst/>
            </a:prstGeom>
          </p:spPr>
        </p:pic>
        <p:pic>
          <p:nvPicPr>
            <p:cNvPr id="19" name="图片 18">
              <a:extLst>
                <a:ext uri="{FF2B5EF4-FFF2-40B4-BE49-F238E27FC236}">
                  <a16:creationId xmlns:a16="http://schemas.microsoft.com/office/drawing/2014/main" xmlns="" id="{65AEEFE8-22C2-4D70-99AA-9210B5A6C3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0"/>
              <a:ext cx="2526145" cy="1879143"/>
            </a:xfrm>
            <a:prstGeom prst="rect">
              <a:avLst/>
            </a:prstGeom>
          </p:spPr>
        </p:pic>
      </p:grpSp>
      <p:pic>
        <p:nvPicPr>
          <p:cNvPr id="24" name="图片 2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43589" y="1044121"/>
            <a:ext cx="1101139" cy="1580260"/>
          </a:xfrm>
          <a:prstGeom prst="rect">
            <a:avLst/>
          </a:prstGeom>
        </p:spPr>
      </p:pic>
      <p:pic>
        <p:nvPicPr>
          <p:cNvPr id="13" name="图片 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10500974" flipV="1">
            <a:off x="347200" y="5858583"/>
            <a:ext cx="1743043" cy="1207642"/>
          </a:xfrm>
          <a:prstGeom prst="rect">
            <a:avLst/>
          </a:prstGeom>
        </p:spPr>
      </p:pic>
      <p:grpSp>
        <p:nvGrpSpPr>
          <p:cNvPr id="2" name="Group 1"/>
          <p:cNvGrpSpPr/>
          <p:nvPr/>
        </p:nvGrpSpPr>
        <p:grpSpPr>
          <a:xfrm>
            <a:off x="6618152" y="2685143"/>
            <a:ext cx="5484774" cy="4049486"/>
            <a:chOff x="6618152" y="2685143"/>
            <a:chExt cx="5484774" cy="4049486"/>
          </a:xfrm>
        </p:grpSpPr>
        <p:pic>
          <p:nvPicPr>
            <p:cNvPr id="4" name="图片 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618152" y="2685143"/>
              <a:ext cx="5484774" cy="4049486"/>
            </a:xfrm>
            <a:prstGeom prst="rect">
              <a:avLst/>
            </a:prstGeom>
          </p:spPr>
        </p:pic>
        <p:sp>
          <p:nvSpPr>
            <p:cNvPr id="20" name="Rectangle 19"/>
            <p:cNvSpPr/>
            <p:nvPr/>
          </p:nvSpPr>
          <p:spPr>
            <a:xfrm>
              <a:off x="7452893" y="5442557"/>
              <a:ext cx="1601301" cy="422734"/>
            </a:xfrm>
            <a:prstGeom prst="rect">
              <a:avLst/>
            </a:prstGeom>
            <a:solidFill>
              <a:srgbClr val="94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Light"/>
                <a:ea typeface="+mn-ea"/>
                <a:cs typeface="+mn-cs"/>
              </a:endParaRPr>
            </a:p>
          </p:txBody>
        </p:sp>
      </p:grpSp>
      <p:pic>
        <p:nvPicPr>
          <p:cNvPr id="6" name="Picture 5">
            <a:extLst>
              <a:ext uri="{FF2B5EF4-FFF2-40B4-BE49-F238E27FC236}">
                <a16:creationId xmlns:a16="http://schemas.microsoft.com/office/drawing/2014/main" xmlns="" id="{E340BB47-F268-0859-E91C-F5661F6D05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6167" y="2595871"/>
            <a:ext cx="6293692" cy="2139416"/>
          </a:xfrm>
          <a:prstGeom prst="rect">
            <a:avLst/>
          </a:prstGeom>
        </p:spPr>
      </p:pic>
    </p:spTree>
    <p:extLst>
      <p:ext uri="{BB962C8B-B14F-4D97-AF65-F5344CB8AC3E}">
        <p14:creationId xmlns:p14="http://schemas.microsoft.com/office/powerpoint/2010/main" val="200568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a:off x="-2958241" y="-722328"/>
            <a:ext cx="15631499" cy="10455546"/>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781"/>
          <a:stretch/>
        </p:blipFill>
        <p:spPr>
          <a:xfrm>
            <a:off x="0" y="-6350"/>
            <a:ext cx="12192000" cy="686435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11666" t="-1" r="10937" b="-2029"/>
          <a:stretch/>
        </p:blipFill>
        <p:spPr>
          <a:xfrm rot="198485">
            <a:off x="476613" y="-480105"/>
            <a:ext cx="11577010" cy="7511316"/>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68542"/>
          <a:stretch/>
        </p:blipFill>
        <p:spPr>
          <a:xfrm>
            <a:off x="8215169" y="838200"/>
            <a:ext cx="3976831" cy="6019800"/>
          </a:xfrm>
          <a:custGeom>
            <a:avLst/>
            <a:gdLst>
              <a:gd name="connsiteX0" fmla="*/ 0 w 3976831"/>
              <a:gd name="connsiteY0" fmla="*/ 0 h 6019800"/>
              <a:gd name="connsiteX1" fmla="*/ 579204 w 3976831"/>
              <a:gd name="connsiteY1" fmla="*/ 0 h 6019800"/>
              <a:gd name="connsiteX2" fmla="*/ 474613 w 3976831"/>
              <a:gd name="connsiteY2" fmla="*/ 143429 h 6019800"/>
              <a:gd name="connsiteX3" fmla="*/ 204931 w 3976831"/>
              <a:gd name="connsiteY3" fmla="*/ 1225550 h 6019800"/>
              <a:gd name="connsiteX4" fmla="*/ 1125681 w 3976831"/>
              <a:gd name="connsiteY4" fmla="*/ 2755900 h 6019800"/>
              <a:gd name="connsiteX5" fmla="*/ 2046431 w 3976831"/>
              <a:gd name="connsiteY5" fmla="*/ 1225550 h 6019800"/>
              <a:gd name="connsiteX6" fmla="*/ 1776750 w 3976831"/>
              <a:gd name="connsiteY6" fmla="*/ 143429 h 6019800"/>
              <a:gd name="connsiteX7" fmla="*/ 1672158 w 3976831"/>
              <a:gd name="connsiteY7" fmla="*/ 0 h 6019800"/>
              <a:gd name="connsiteX8" fmla="*/ 3976831 w 3976831"/>
              <a:gd name="connsiteY8" fmla="*/ 0 h 6019800"/>
              <a:gd name="connsiteX9" fmla="*/ 3976831 w 3976831"/>
              <a:gd name="connsiteY9" fmla="*/ 6019800 h 6019800"/>
              <a:gd name="connsiteX10" fmla="*/ 0 w 3976831"/>
              <a:gd name="connsiteY10" fmla="*/ 6019800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831" h="6019800">
                <a:moveTo>
                  <a:pt x="0" y="0"/>
                </a:moveTo>
                <a:lnTo>
                  <a:pt x="579204" y="0"/>
                </a:lnTo>
                <a:lnTo>
                  <a:pt x="474613" y="143429"/>
                </a:lnTo>
                <a:cubicBezTo>
                  <a:pt x="307990" y="420368"/>
                  <a:pt x="204931" y="802956"/>
                  <a:pt x="204931" y="1225550"/>
                </a:cubicBezTo>
                <a:cubicBezTo>
                  <a:pt x="204931" y="2070739"/>
                  <a:pt x="617165" y="2755900"/>
                  <a:pt x="1125681" y="2755900"/>
                </a:cubicBezTo>
                <a:cubicBezTo>
                  <a:pt x="1634197" y="2755900"/>
                  <a:pt x="2046431" y="2070739"/>
                  <a:pt x="2046431" y="1225550"/>
                </a:cubicBezTo>
                <a:cubicBezTo>
                  <a:pt x="2046431" y="802956"/>
                  <a:pt x="1943372" y="420368"/>
                  <a:pt x="1776750" y="143429"/>
                </a:cubicBezTo>
                <a:lnTo>
                  <a:pt x="1672158" y="0"/>
                </a:lnTo>
                <a:lnTo>
                  <a:pt x="3976831" y="0"/>
                </a:lnTo>
                <a:lnTo>
                  <a:pt x="3976831" y="6019800"/>
                </a:lnTo>
                <a:lnTo>
                  <a:pt x="0" y="6019800"/>
                </a:lnTo>
                <a:close/>
              </a:path>
            </a:pathLst>
          </a:cu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70163" r="15270" b="54219"/>
          <a:stretch/>
        </p:blipFill>
        <p:spPr>
          <a:xfrm>
            <a:off x="8994802" y="-381000"/>
            <a:ext cx="1841500" cy="2755900"/>
          </a:xfrm>
          <a:custGeom>
            <a:avLst/>
            <a:gdLst>
              <a:gd name="connsiteX0" fmla="*/ 374273 w 1841500"/>
              <a:gd name="connsiteY0" fmla="*/ 0 h 2755900"/>
              <a:gd name="connsiteX1" fmla="*/ 1467228 w 1841500"/>
              <a:gd name="connsiteY1" fmla="*/ 0 h 2755900"/>
              <a:gd name="connsiteX2" fmla="*/ 1571819 w 1841500"/>
              <a:gd name="connsiteY2" fmla="*/ 143429 h 2755900"/>
              <a:gd name="connsiteX3" fmla="*/ 1841500 w 1841500"/>
              <a:gd name="connsiteY3" fmla="*/ 1225550 h 2755900"/>
              <a:gd name="connsiteX4" fmla="*/ 920750 w 1841500"/>
              <a:gd name="connsiteY4" fmla="*/ 2755900 h 2755900"/>
              <a:gd name="connsiteX5" fmla="*/ 0 w 1841500"/>
              <a:gd name="connsiteY5" fmla="*/ 1225550 h 2755900"/>
              <a:gd name="connsiteX6" fmla="*/ 269682 w 1841500"/>
              <a:gd name="connsiteY6" fmla="*/ 143429 h 27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500" h="2755900">
                <a:moveTo>
                  <a:pt x="374273" y="0"/>
                </a:moveTo>
                <a:lnTo>
                  <a:pt x="1467228" y="0"/>
                </a:lnTo>
                <a:lnTo>
                  <a:pt x="1571819" y="143429"/>
                </a:lnTo>
                <a:cubicBezTo>
                  <a:pt x="1738442" y="420368"/>
                  <a:pt x="1841500" y="802956"/>
                  <a:pt x="1841500" y="1225550"/>
                </a:cubicBezTo>
                <a:cubicBezTo>
                  <a:pt x="1841500" y="2070739"/>
                  <a:pt x="1429266" y="2755900"/>
                  <a:pt x="920750" y="2755900"/>
                </a:cubicBezTo>
                <a:cubicBezTo>
                  <a:pt x="412234" y="2755900"/>
                  <a:pt x="0" y="2070739"/>
                  <a:pt x="0" y="1225550"/>
                </a:cubicBezTo>
                <a:cubicBezTo>
                  <a:pt x="0" y="802956"/>
                  <a:pt x="103059" y="420368"/>
                  <a:pt x="269682" y="143429"/>
                </a:cubicBezTo>
                <a:close/>
              </a:path>
            </a:pathLst>
          </a:cu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56055" r="73021"/>
          <a:stretch/>
        </p:blipFill>
        <p:spPr>
          <a:xfrm flipH="1">
            <a:off x="315473" y="235878"/>
            <a:ext cx="3289300" cy="2551325"/>
          </a:xfrm>
          <a:prstGeom prst="rect">
            <a:avLst/>
          </a:prstGeom>
        </p:spPr>
      </p:pic>
      <p:pic>
        <p:nvPicPr>
          <p:cNvPr id="17" name="图片 38"/>
          <p:cNvPicPr>
            <a:picLocks noChangeAspect="1"/>
          </p:cNvPicPr>
          <p:nvPr/>
        </p:nvPicPr>
        <p:blipFill rotWithShape="1">
          <a:blip r:embed="rId6" cstate="hqprint">
            <a:extLst>
              <a:ext uri="{28A0092B-C50C-407E-A947-70E740481C1C}">
                <a14:useLocalDpi xmlns:a14="http://schemas.microsoft.com/office/drawing/2010/main" val="0"/>
              </a:ext>
            </a:extLst>
          </a:blip>
          <a:srcRect r="55024" b="67663"/>
          <a:stretch/>
        </p:blipFill>
        <p:spPr>
          <a:xfrm>
            <a:off x="-573750" y="3450771"/>
            <a:ext cx="3272573" cy="3552910"/>
          </a:xfrm>
          <a:prstGeom prst="rect">
            <a:avLst/>
          </a:prstGeom>
        </p:spPr>
      </p:pic>
      <p:pic>
        <p:nvPicPr>
          <p:cNvPr id="25" name="图片 16"/>
          <p:cNvPicPr>
            <a:picLocks noChangeAspect="1"/>
          </p:cNvPicPr>
          <p:nvPr/>
        </p:nvPicPr>
        <p:blipFill>
          <a:blip r:embed="rId7">
            <a:extLst>
              <a:ext uri="{BEBA8EAE-BF5A-486C-A8C5-ECC9F3942E4B}">
                <a14:imgProps xmlns:a14="http://schemas.microsoft.com/office/drawing/2010/main">
                  <a14:imgLayer r:embed="rId8">
                    <a14:imgEffect>
                      <a14:backgroundRemoval t="0" b="100000" l="0" r="95385"/>
                    </a14:imgEffect>
                  </a14:imgLayer>
                </a14:imgProps>
              </a:ext>
            </a:extLst>
          </a:blip>
          <a:stretch>
            <a:fillRect/>
          </a:stretch>
        </p:blipFill>
        <p:spPr>
          <a:xfrm flipH="1">
            <a:off x="10236596" y="4247781"/>
            <a:ext cx="2196033" cy="2755900"/>
          </a:xfrm>
          <a:prstGeom prst="rect">
            <a:avLst/>
          </a:prstGeom>
        </p:spPr>
      </p:pic>
      <p:pic>
        <p:nvPicPr>
          <p:cNvPr id="2" name="Picture 1">
            <a:extLst>
              <a:ext uri="{FF2B5EF4-FFF2-40B4-BE49-F238E27FC236}">
                <a16:creationId xmlns:a16="http://schemas.microsoft.com/office/drawing/2014/main" xmlns="" id="{CA5E4C63-EC3D-5C44-8A32-0BAD05FD46EA}"/>
              </a:ext>
            </a:extLst>
          </p:cNvPr>
          <p:cNvPicPr>
            <a:picLocks noChangeAspect="1"/>
          </p:cNvPicPr>
          <p:nvPr/>
        </p:nvPicPr>
        <p:blipFill>
          <a:blip r:embed="rId9"/>
          <a:stretch>
            <a:fillRect/>
          </a:stretch>
        </p:blipFill>
        <p:spPr>
          <a:xfrm>
            <a:off x="-2471491" y="-3808186"/>
            <a:ext cx="2445830" cy="9433918"/>
          </a:xfrm>
          <a:prstGeom prst="rect">
            <a:avLst/>
          </a:prstGeom>
        </p:spPr>
      </p:pic>
      <p:pic>
        <p:nvPicPr>
          <p:cNvPr id="3" name="Picture 2">
            <a:extLst>
              <a:ext uri="{FF2B5EF4-FFF2-40B4-BE49-F238E27FC236}">
                <a16:creationId xmlns:a16="http://schemas.microsoft.com/office/drawing/2014/main" xmlns="" id="{8F96B031-528B-3620-3409-3818BDACF09E}"/>
              </a:ext>
            </a:extLst>
          </p:cNvPr>
          <p:cNvPicPr>
            <a:picLocks noChangeAspect="1"/>
          </p:cNvPicPr>
          <p:nvPr/>
        </p:nvPicPr>
        <p:blipFill>
          <a:blip r:embed="rId9"/>
          <a:stretch>
            <a:fillRect/>
          </a:stretch>
        </p:blipFill>
        <p:spPr>
          <a:xfrm rot="16200000">
            <a:off x="5053763" y="2279506"/>
            <a:ext cx="2715419" cy="12192001"/>
          </a:xfrm>
          <a:prstGeom prst="rect">
            <a:avLst/>
          </a:prstGeom>
        </p:spPr>
      </p:pic>
      <p:sp>
        <p:nvSpPr>
          <p:cNvPr id="5" name="TextBox 4">
            <a:extLst>
              <a:ext uri="{FF2B5EF4-FFF2-40B4-BE49-F238E27FC236}">
                <a16:creationId xmlns:a16="http://schemas.microsoft.com/office/drawing/2014/main" xmlns="" id="{31FDFA8D-01B2-F52C-686B-876C1E56756C}"/>
              </a:ext>
            </a:extLst>
          </p:cNvPr>
          <p:cNvSpPr txBox="1"/>
          <p:nvPr/>
        </p:nvSpPr>
        <p:spPr>
          <a:xfrm>
            <a:off x="2068286" y="2275114"/>
            <a:ext cx="8240485" cy="1754326"/>
          </a:xfrm>
          <a:prstGeom prst="rect">
            <a:avLst/>
          </a:prstGeom>
          <a:noFill/>
        </p:spPr>
        <p:txBody>
          <a:bodyPr wrap="square" rtlCol="0">
            <a:spAutoFit/>
          </a:bodyPr>
          <a:lstStyle/>
          <a:p>
            <a:pPr algn="ctr"/>
            <a:r>
              <a:rPr lang="en-US" sz="5400" b="1" dirty="0" err="1">
                <a:latin typeface="Cambria" panose="02040503050406030204" pitchFamily="18" charset="0"/>
                <a:ea typeface="Cambria" panose="02040503050406030204" pitchFamily="18" charset="0"/>
              </a:rPr>
              <a:t>Hoạt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động</a:t>
            </a:r>
            <a:r>
              <a:rPr lang="en-US" sz="5400" b="1" dirty="0">
                <a:latin typeface="Cambria" panose="02040503050406030204" pitchFamily="18" charset="0"/>
                <a:ea typeface="Cambria" panose="02040503050406030204" pitchFamily="18" charset="0"/>
              </a:rPr>
              <a:t> 1: </a:t>
            </a:r>
            <a:r>
              <a:rPr lang="en-US" sz="5400" dirty="0" err="1">
                <a:latin typeface="Cambria" panose="02040503050406030204" pitchFamily="18" charset="0"/>
                <a:ea typeface="Cambria" panose="02040503050406030204" pitchFamily="18" charset="0"/>
              </a:rPr>
              <a:t>Tìm</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hiểu</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các</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loại</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kế</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hoạch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cá</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nhân</a:t>
            </a:r>
            <a:r>
              <a:rPr lang="en-US" sz="54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46731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349641"/>
            <a:ext cx="7876952" cy="2066987"/>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Theo em, dựa vào thời gian thực hiện, sẽ có những loại kế hoạch cá nhân nào?</a:t>
            </a:r>
            <a:endParaRPr kumimoji="0" lang="en-US" sz="44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4" name="Google Shape;276;p7">
            <a:extLst>
              <a:ext uri="{FF2B5EF4-FFF2-40B4-BE49-F238E27FC236}">
                <a16:creationId xmlns:a16="http://schemas.microsoft.com/office/drawing/2014/main" xmlns="" id="{1CDE4217-E169-15D5-A15E-AE74D00930E8}"/>
              </a:ext>
            </a:extLst>
          </p:cNvPr>
          <p:cNvSpPr/>
          <p:nvPr/>
        </p:nvSpPr>
        <p:spPr>
          <a:xfrm>
            <a:off x="3365077" y="3121410"/>
            <a:ext cx="8282637" cy="2920161"/>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4000" dirty="0">
                <a:solidFill>
                  <a:schemeClr val="bg1"/>
                </a:solidFill>
                <a:latin typeface="Cambria" panose="02040503050406030204" pitchFamily="18" charset="0"/>
                <a:ea typeface="Cambria" panose="02040503050406030204" pitchFamily="18" charset="0"/>
              </a:rPr>
              <a:t>K</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ế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hoạch</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cá</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nhân</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làm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trong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ngày</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kế</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hoạch</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làm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trong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1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tháng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kế</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hoạch</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làm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trong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nhiều</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năm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a:t>
            </a:r>
            <a:endParaRPr kumimoji="0"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168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349641"/>
            <a:ext cx="7876952" cy="2066987"/>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Hãy kể thêm các loại kế hoạch cá nhân khác mà em biết</a:t>
            </a:r>
            <a:endParaRPr kumimoji="0" lang="en-US" sz="44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4" name="Google Shape;276;p7">
            <a:extLst>
              <a:ext uri="{FF2B5EF4-FFF2-40B4-BE49-F238E27FC236}">
                <a16:creationId xmlns:a16="http://schemas.microsoft.com/office/drawing/2014/main" xmlns="" id="{1CDE4217-E169-15D5-A15E-AE74D00930E8}"/>
              </a:ext>
            </a:extLst>
          </p:cNvPr>
          <p:cNvSpPr/>
          <p:nvPr/>
        </p:nvSpPr>
        <p:spPr>
          <a:xfrm>
            <a:off x="3365077" y="3121410"/>
            <a:ext cx="8282637" cy="2920161"/>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Kế</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hoạch</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học</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tập</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kế</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hoạch</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tiết</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kiệm</a:t>
            </a:r>
            <a:r>
              <a:rPr lang="en-US" sz="4400" dirty="0">
                <a:solidFill>
                  <a:prstClr val="white"/>
                </a:solidFill>
                <a:latin typeface="Cambria" panose="02040503050406030204" pitchFamily="18" charset="0"/>
                <a:ea typeface="Cambria" panose="02040503050406030204" pitchFamily="18" charset="0"/>
              </a:rPr>
              <a:t>…</a:t>
            </a:r>
            <a:endParaRPr kumimoji="0"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5928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A9352A4-F300-9AB7-9E61-D09F99C55F17}"/>
              </a:ext>
            </a:extLst>
          </p:cNvPr>
          <p:cNvPicPr>
            <a:picLocks noChangeAspect="1"/>
          </p:cNvPicPr>
          <p:nvPr/>
        </p:nvPicPr>
        <p:blipFill>
          <a:blip r:embed="rId2"/>
          <a:stretch>
            <a:fillRect/>
          </a:stretch>
        </p:blipFill>
        <p:spPr>
          <a:xfrm>
            <a:off x="508000" y="1828799"/>
            <a:ext cx="2692400" cy="4436233"/>
          </a:xfrm>
          <a:prstGeom prst="rect">
            <a:avLst/>
          </a:prstGeom>
        </p:spPr>
      </p:pic>
      <p:grpSp>
        <p:nvGrpSpPr>
          <p:cNvPr id="4" name="Group 3">
            <a:extLst>
              <a:ext uri="{FF2B5EF4-FFF2-40B4-BE49-F238E27FC236}">
                <a16:creationId xmlns:a16="http://schemas.microsoft.com/office/drawing/2014/main" xmlns="" id="{3C41B2E2-4203-674E-BE01-02E6444205BE}"/>
              </a:ext>
            </a:extLst>
          </p:cNvPr>
          <p:cNvGrpSpPr/>
          <p:nvPr/>
        </p:nvGrpSpPr>
        <p:grpSpPr>
          <a:xfrm>
            <a:off x="3606799" y="816429"/>
            <a:ext cx="7406642" cy="4463142"/>
            <a:chOff x="2178197" y="524848"/>
            <a:chExt cx="6917443" cy="2308324"/>
          </a:xfrm>
        </p:grpSpPr>
        <p:sp>
          <p:nvSpPr>
            <p:cNvPr id="5" name="Rectangle: Rounded Corners 4">
              <a:extLst>
                <a:ext uri="{FF2B5EF4-FFF2-40B4-BE49-F238E27FC236}">
                  <a16:creationId xmlns:a16="http://schemas.microsoft.com/office/drawing/2014/main" xmlns="" id="{98543B52-1789-F3A9-768A-A32AFB5BBB71}"/>
                </a:ext>
              </a:extLst>
            </p:cNvPr>
            <p:cNvSpPr/>
            <p:nvPr/>
          </p:nvSpPr>
          <p:spPr>
            <a:xfrm>
              <a:off x="2178197" y="524848"/>
              <a:ext cx="6917443" cy="2308324"/>
            </a:xfrm>
            <a:prstGeom prst="roundRect">
              <a:avLst/>
            </a:prstGeom>
            <a:solidFill>
              <a:srgbClr val="CDEBFF"/>
            </a:solidFill>
            <a:ln w="38100">
              <a:solidFill>
                <a:srgbClr val="0099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Box 5">
              <a:extLst>
                <a:ext uri="{FF2B5EF4-FFF2-40B4-BE49-F238E27FC236}">
                  <a16:creationId xmlns:a16="http://schemas.microsoft.com/office/drawing/2014/main" xmlns="" id="{A6746878-D194-88AE-8E65-DE699EAA51F6}"/>
                </a:ext>
              </a:extLst>
            </p:cNvPr>
            <p:cNvSpPr txBox="1"/>
            <p:nvPr/>
          </p:nvSpPr>
          <p:spPr>
            <a:xfrm>
              <a:off x="2484871" y="609299"/>
              <a:ext cx="6420311" cy="2159027"/>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thực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hiện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ngày</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ngày</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tuần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gọi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ngắn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hạn</a:t>
              </a:r>
              <a:r>
                <a:rPr lang="en-US" sz="3200" dirty="0">
                  <a:effectLst/>
                  <a:latin typeface="Cambria" panose="02040503050406030204" pitchFamily="18" charset="0"/>
                  <a:ea typeface="Cambria" panose="02040503050406030204" pitchFamily="18" charset="0"/>
                </a:rPr>
                <a:t>.</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thực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hiện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tháng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gọi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trung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hạn</a:t>
              </a:r>
              <a:r>
                <a:rPr lang="en-US" sz="3200" dirty="0">
                  <a:effectLst/>
                  <a:latin typeface="Cambria" panose="02040503050406030204" pitchFamily="18" charset="0"/>
                  <a:ea typeface="Cambria" panose="02040503050406030204" pitchFamily="18" charset="0"/>
                </a:rPr>
                <a:t>.</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thực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hiện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năm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gọi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hạn</a:t>
              </a:r>
              <a:r>
                <a:rPr lang="en-US" sz="3200" dirty="0">
                  <a:effectLst/>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22182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a:off x="-2958241" y="-722328"/>
            <a:ext cx="15631499" cy="10455546"/>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781"/>
          <a:stretch/>
        </p:blipFill>
        <p:spPr>
          <a:xfrm>
            <a:off x="0" y="-6350"/>
            <a:ext cx="12192000" cy="686435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11666" t="-1" r="10937" b="-2029"/>
          <a:stretch/>
        </p:blipFill>
        <p:spPr>
          <a:xfrm rot="198485">
            <a:off x="476613" y="-480105"/>
            <a:ext cx="11577010" cy="7511316"/>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68542"/>
          <a:stretch/>
        </p:blipFill>
        <p:spPr>
          <a:xfrm>
            <a:off x="8215169" y="838200"/>
            <a:ext cx="3976831" cy="6019800"/>
          </a:xfrm>
          <a:custGeom>
            <a:avLst/>
            <a:gdLst>
              <a:gd name="connsiteX0" fmla="*/ 0 w 3976831"/>
              <a:gd name="connsiteY0" fmla="*/ 0 h 6019800"/>
              <a:gd name="connsiteX1" fmla="*/ 579204 w 3976831"/>
              <a:gd name="connsiteY1" fmla="*/ 0 h 6019800"/>
              <a:gd name="connsiteX2" fmla="*/ 474613 w 3976831"/>
              <a:gd name="connsiteY2" fmla="*/ 143429 h 6019800"/>
              <a:gd name="connsiteX3" fmla="*/ 204931 w 3976831"/>
              <a:gd name="connsiteY3" fmla="*/ 1225550 h 6019800"/>
              <a:gd name="connsiteX4" fmla="*/ 1125681 w 3976831"/>
              <a:gd name="connsiteY4" fmla="*/ 2755900 h 6019800"/>
              <a:gd name="connsiteX5" fmla="*/ 2046431 w 3976831"/>
              <a:gd name="connsiteY5" fmla="*/ 1225550 h 6019800"/>
              <a:gd name="connsiteX6" fmla="*/ 1776750 w 3976831"/>
              <a:gd name="connsiteY6" fmla="*/ 143429 h 6019800"/>
              <a:gd name="connsiteX7" fmla="*/ 1672158 w 3976831"/>
              <a:gd name="connsiteY7" fmla="*/ 0 h 6019800"/>
              <a:gd name="connsiteX8" fmla="*/ 3976831 w 3976831"/>
              <a:gd name="connsiteY8" fmla="*/ 0 h 6019800"/>
              <a:gd name="connsiteX9" fmla="*/ 3976831 w 3976831"/>
              <a:gd name="connsiteY9" fmla="*/ 6019800 h 6019800"/>
              <a:gd name="connsiteX10" fmla="*/ 0 w 3976831"/>
              <a:gd name="connsiteY10" fmla="*/ 6019800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831" h="6019800">
                <a:moveTo>
                  <a:pt x="0" y="0"/>
                </a:moveTo>
                <a:lnTo>
                  <a:pt x="579204" y="0"/>
                </a:lnTo>
                <a:lnTo>
                  <a:pt x="474613" y="143429"/>
                </a:lnTo>
                <a:cubicBezTo>
                  <a:pt x="307990" y="420368"/>
                  <a:pt x="204931" y="802956"/>
                  <a:pt x="204931" y="1225550"/>
                </a:cubicBezTo>
                <a:cubicBezTo>
                  <a:pt x="204931" y="2070739"/>
                  <a:pt x="617165" y="2755900"/>
                  <a:pt x="1125681" y="2755900"/>
                </a:cubicBezTo>
                <a:cubicBezTo>
                  <a:pt x="1634197" y="2755900"/>
                  <a:pt x="2046431" y="2070739"/>
                  <a:pt x="2046431" y="1225550"/>
                </a:cubicBezTo>
                <a:cubicBezTo>
                  <a:pt x="2046431" y="802956"/>
                  <a:pt x="1943372" y="420368"/>
                  <a:pt x="1776750" y="143429"/>
                </a:cubicBezTo>
                <a:lnTo>
                  <a:pt x="1672158" y="0"/>
                </a:lnTo>
                <a:lnTo>
                  <a:pt x="3976831" y="0"/>
                </a:lnTo>
                <a:lnTo>
                  <a:pt x="3976831" y="6019800"/>
                </a:lnTo>
                <a:lnTo>
                  <a:pt x="0" y="6019800"/>
                </a:lnTo>
                <a:close/>
              </a:path>
            </a:pathLst>
          </a:cu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70163" r="15270" b="54219"/>
          <a:stretch/>
        </p:blipFill>
        <p:spPr>
          <a:xfrm>
            <a:off x="8994802" y="-381000"/>
            <a:ext cx="1841500" cy="2755900"/>
          </a:xfrm>
          <a:custGeom>
            <a:avLst/>
            <a:gdLst>
              <a:gd name="connsiteX0" fmla="*/ 374273 w 1841500"/>
              <a:gd name="connsiteY0" fmla="*/ 0 h 2755900"/>
              <a:gd name="connsiteX1" fmla="*/ 1467228 w 1841500"/>
              <a:gd name="connsiteY1" fmla="*/ 0 h 2755900"/>
              <a:gd name="connsiteX2" fmla="*/ 1571819 w 1841500"/>
              <a:gd name="connsiteY2" fmla="*/ 143429 h 2755900"/>
              <a:gd name="connsiteX3" fmla="*/ 1841500 w 1841500"/>
              <a:gd name="connsiteY3" fmla="*/ 1225550 h 2755900"/>
              <a:gd name="connsiteX4" fmla="*/ 920750 w 1841500"/>
              <a:gd name="connsiteY4" fmla="*/ 2755900 h 2755900"/>
              <a:gd name="connsiteX5" fmla="*/ 0 w 1841500"/>
              <a:gd name="connsiteY5" fmla="*/ 1225550 h 2755900"/>
              <a:gd name="connsiteX6" fmla="*/ 269682 w 1841500"/>
              <a:gd name="connsiteY6" fmla="*/ 143429 h 27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500" h="2755900">
                <a:moveTo>
                  <a:pt x="374273" y="0"/>
                </a:moveTo>
                <a:lnTo>
                  <a:pt x="1467228" y="0"/>
                </a:lnTo>
                <a:lnTo>
                  <a:pt x="1571819" y="143429"/>
                </a:lnTo>
                <a:cubicBezTo>
                  <a:pt x="1738442" y="420368"/>
                  <a:pt x="1841500" y="802956"/>
                  <a:pt x="1841500" y="1225550"/>
                </a:cubicBezTo>
                <a:cubicBezTo>
                  <a:pt x="1841500" y="2070739"/>
                  <a:pt x="1429266" y="2755900"/>
                  <a:pt x="920750" y="2755900"/>
                </a:cubicBezTo>
                <a:cubicBezTo>
                  <a:pt x="412234" y="2755900"/>
                  <a:pt x="0" y="2070739"/>
                  <a:pt x="0" y="1225550"/>
                </a:cubicBezTo>
                <a:cubicBezTo>
                  <a:pt x="0" y="802956"/>
                  <a:pt x="103059" y="420368"/>
                  <a:pt x="269682" y="143429"/>
                </a:cubicBezTo>
                <a:close/>
              </a:path>
            </a:pathLst>
          </a:cu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56055" r="73021"/>
          <a:stretch/>
        </p:blipFill>
        <p:spPr>
          <a:xfrm flipH="1">
            <a:off x="315473" y="235878"/>
            <a:ext cx="3289300" cy="2551325"/>
          </a:xfrm>
          <a:prstGeom prst="rect">
            <a:avLst/>
          </a:prstGeom>
        </p:spPr>
      </p:pic>
      <p:pic>
        <p:nvPicPr>
          <p:cNvPr id="17" name="图片 38"/>
          <p:cNvPicPr>
            <a:picLocks noChangeAspect="1"/>
          </p:cNvPicPr>
          <p:nvPr/>
        </p:nvPicPr>
        <p:blipFill rotWithShape="1">
          <a:blip r:embed="rId6" cstate="hqprint">
            <a:extLst>
              <a:ext uri="{28A0092B-C50C-407E-A947-70E740481C1C}">
                <a14:useLocalDpi xmlns:a14="http://schemas.microsoft.com/office/drawing/2010/main" val="0"/>
              </a:ext>
            </a:extLst>
          </a:blip>
          <a:srcRect r="55024" b="67663"/>
          <a:stretch/>
        </p:blipFill>
        <p:spPr>
          <a:xfrm>
            <a:off x="-573750" y="3450771"/>
            <a:ext cx="3272573" cy="3552910"/>
          </a:xfrm>
          <a:prstGeom prst="rect">
            <a:avLst/>
          </a:prstGeom>
        </p:spPr>
      </p:pic>
      <p:pic>
        <p:nvPicPr>
          <p:cNvPr id="25" name="图片 16"/>
          <p:cNvPicPr>
            <a:picLocks noChangeAspect="1"/>
          </p:cNvPicPr>
          <p:nvPr/>
        </p:nvPicPr>
        <p:blipFill>
          <a:blip r:embed="rId7">
            <a:extLst>
              <a:ext uri="{BEBA8EAE-BF5A-486C-A8C5-ECC9F3942E4B}">
                <a14:imgProps xmlns:a14="http://schemas.microsoft.com/office/drawing/2010/main">
                  <a14:imgLayer r:embed="rId8">
                    <a14:imgEffect>
                      <a14:backgroundRemoval t="0" b="100000" l="0" r="95385"/>
                    </a14:imgEffect>
                  </a14:imgLayer>
                </a14:imgProps>
              </a:ext>
            </a:extLst>
          </a:blip>
          <a:stretch>
            <a:fillRect/>
          </a:stretch>
        </p:blipFill>
        <p:spPr>
          <a:xfrm flipH="1">
            <a:off x="10236596" y="4247781"/>
            <a:ext cx="2196033" cy="2755900"/>
          </a:xfrm>
          <a:prstGeom prst="rect">
            <a:avLst/>
          </a:prstGeom>
        </p:spPr>
      </p:pic>
      <p:pic>
        <p:nvPicPr>
          <p:cNvPr id="2" name="Picture 1">
            <a:extLst>
              <a:ext uri="{FF2B5EF4-FFF2-40B4-BE49-F238E27FC236}">
                <a16:creationId xmlns:a16="http://schemas.microsoft.com/office/drawing/2014/main" xmlns="" id="{CA5E4C63-EC3D-5C44-8A32-0BAD05FD46EA}"/>
              </a:ext>
            </a:extLst>
          </p:cNvPr>
          <p:cNvPicPr>
            <a:picLocks noChangeAspect="1"/>
          </p:cNvPicPr>
          <p:nvPr/>
        </p:nvPicPr>
        <p:blipFill>
          <a:blip r:embed="rId9"/>
          <a:stretch>
            <a:fillRect/>
          </a:stretch>
        </p:blipFill>
        <p:spPr>
          <a:xfrm>
            <a:off x="-2471491" y="-3808186"/>
            <a:ext cx="2445830" cy="9433918"/>
          </a:xfrm>
          <a:prstGeom prst="rect">
            <a:avLst/>
          </a:prstGeom>
        </p:spPr>
      </p:pic>
      <p:pic>
        <p:nvPicPr>
          <p:cNvPr id="3" name="Picture 2">
            <a:extLst>
              <a:ext uri="{FF2B5EF4-FFF2-40B4-BE49-F238E27FC236}">
                <a16:creationId xmlns:a16="http://schemas.microsoft.com/office/drawing/2014/main" xmlns="" id="{8F96B031-528B-3620-3409-3818BDACF09E}"/>
              </a:ext>
            </a:extLst>
          </p:cNvPr>
          <p:cNvPicPr>
            <a:picLocks noChangeAspect="1"/>
          </p:cNvPicPr>
          <p:nvPr/>
        </p:nvPicPr>
        <p:blipFill>
          <a:blip r:embed="rId9"/>
          <a:stretch>
            <a:fillRect/>
          </a:stretch>
        </p:blipFill>
        <p:spPr>
          <a:xfrm rot="16200000">
            <a:off x="5053763" y="2279506"/>
            <a:ext cx="2715419" cy="12192001"/>
          </a:xfrm>
          <a:prstGeom prst="rect">
            <a:avLst/>
          </a:prstGeom>
        </p:spPr>
      </p:pic>
      <p:sp>
        <p:nvSpPr>
          <p:cNvPr id="5" name="TextBox 4">
            <a:extLst>
              <a:ext uri="{FF2B5EF4-FFF2-40B4-BE49-F238E27FC236}">
                <a16:creationId xmlns:a16="http://schemas.microsoft.com/office/drawing/2014/main" xmlns="" id="{31FDFA8D-01B2-F52C-686B-876C1E56756C}"/>
              </a:ext>
            </a:extLst>
          </p:cNvPr>
          <p:cNvSpPr txBox="1"/>
          <p:nvPr/>
        </p:nvSpPr>
        <p:spPr>
          <a:xfrm>
            <a:off x="1524000" y="2275114"/>
            <a:ext cx="9231086" cy="1754326"/>
          </a:xfrm>
          <a:prstGeom prst="rect">
            <a:avLst/>
          </a:prstGeom>
          <a:noFill/>
        </p:spPr>
        <p:txBody>
          <a:bodyPr wrap="square" rtlCol="0">
            <a:spAutoFit/>
          </a:bodyPr>
          <a:lstStyle/>
          <a:p>
            <a:pPr lvl="0" algn="ctr"/>
            <a:r>
              <a:rPr lang="en-US" sz="5400" b="1" dirty="0" err="1">
                <a:solidFill>
                  <a:prstClr val="black"/>
                </a:solidFill>
                <a:latin typeface="Cambria" panose="02040503050406030204" pitchFamily="18" charset="0"/>
                <a:ea typeface="Cambria" panose="02040503050406030204" pitchFamily="18" charset="0"/>
              </a:rPr>
              <a:t>Hoạt</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động</a:t>
            </a:r>
            <a:r>
              <a:rPr lang="en-US" sz="5400" b="1" dirty="0">
                <a:solidFill>
                  <a:prstClr val="black"/>
                </a:solidFill>
                <a:latin typeface="Cambria" panose="02040503050406030204" pitchFamily="18" charset="0"/>
                <a:ea typeface="Cambria" panose="02040503050406030204" pitchFamily="18" charset="0"/>
              </a:rPr>
              <a:t> 2: </a:t>
            </a:r>
            <a:r>
              <a:rPr lang="en-US" sz="5400" dirty="0" err="1">
                <a:solidFill>
                  <a:prstClr val="black"/>
                </a:solidFill>
                <a:latin typeface="Cambria" panose="02040503050406030204" pitchFamily="18" charset="0"/>
                <a:ea typeface="Cambria" panose="02040503050406030204" pitchFamily="18" charset="0"/>
              </a:rPr>
              <a:t>Tìm</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hiểu</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vì</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sao</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phải</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lập</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kế</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hoạch</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cá</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nhân</a:t>
            </a:r>
            <a:r>
              <a:rPr lang="en-US" sz="5400" dirty="0">
                <a:solidFill>
                  <a:prstClr val="black"/>
                </a:solidFill>
                <a:latin typeface="Cambria" panose="02040503050406030204" pitchFamily="18" charset="0"/>
                <a:ea typeface="Cambria" panose="02040503050406030204" pitchFamily="18" charset="0"/>
              </a:rPr>
              <a:t>.</a:t>
            </a:r>
            <a:endParaRPr kumimoji="0" lang="en-US" sz="5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00610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Qua câu chuyện, em thấy Bác Hồ có thói quen làm việc như thế nào? </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xmlns="" id="{1DAF7444-B0F8-CEF7-5679-3252C8C9A1A8}"/>
              </a:ext>
            </a:extLst>
          </p:cNvPr>
          <p:cNvSpPr/>
          <p:nvPr/>
        </p:nvSpPr>
        <p:spPr>
          <a:xfrm>
            <a:off x="3299762" y="3385458"/>
            <a:ext cx="8075809" cy="2188028"/>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en-US" sz="4400" dirty="0" err="1">
                <a:solidFill>
                  <a:prstClr val="white"/>
                </a:solidFill>
                <a:latin typeface="Cambria" panose="02040503050406030204" pitchFamily="18" charset="0"/>
                <a:ea typeface="Cambria" panose="02040503050406030204" pitchFamily="18" charset="0"/>
              </a:rPr>
              <a:t>Bác</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có</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thói</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quen</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làm</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việc</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có</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kế</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hoạch</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và</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rất</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đúng</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giờ</a:t>
            </a:r>
            <a:r>
              <a:rPr lang="en-US" sz="4400" dirty="0">
                <a:solidFill>
                  <a:prstClr val="white"/>
                </a:solidFill>
                <a:latin typeface="Cambria" panose="02040503050406030204" pitchFamily="18" charset="0"/>
                <a:ea typeface="Cambria" panose="02040503050406030204" pitchFamily="18" charset="0"/>
              </a:rPr>
              <a:t>.</a:t>
            </a:r>
            <a:endParaRPr kumimoji="0"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0008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E</a:t>
            </a: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m học tập được điều gì từ Bác? </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xmlns="" id="{1DAF7444-B0F8-CEF7-5679-3252C8C9A1A8}"/>
              </a:ext>
            </a:extLst>
          </p:cNvPr>
          <p:cNvSpPr/>
          <p:nvPr/>
        </p:nvSpPr>
        <p:spPr>
          <a:xfrm>
            <a:off x="3299762" y="3167743"/>
            <a:ext cx="8075809" cy="2743199"/>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600">
                <a:solidFill>
                  <a:prstClr val="white"/>
                </a:solidFill>
                <a:latin typeface="Cambria" panose="02040503050406030204" pitchFamily="18" charset="0"/>
                <a:ea typeface="Cambria" panose="02040503050406030204" pitchFamily="18" charset="0"/>
              </a:rPr>
              <a:t>+ Học từ Bác thói quen biết lập kế hoạch cá nhân.</a:t>
            </a:r>
          </a:p>
          <a:p>
            <a:pPr lvl="0" algn="just">
              <a:defRPr/>
            </a:pPr>
            <a:r>
              <a:rPr lang="vi-VN" sz="3600">
                <a:solidFill>
                  <a:prstClr val="white"/>
                </a:solidFill>
                <a:latin typeface="Cambria" panose="02040503050406030204" pitchFamily="18" charset="0"/>
                <a:ea typeface="Cambria" panose="02040503050406030204" pitchFamily="18" charset="0"/>
              </a:rPr>
              <a:t>+ Học được cách kiên trì thực hiện những việc đã đề ra.</a:t>
            </a:r>
            <a:endParaRPr lang="vi-VN" sz="3600" dirty="0" err="1">
              <a:solidFill>
                <a:prstClr val="white"/>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9701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思源黑体 CN Light"/>
        <a:ea typeface=""/>
        <a:cs typeface=""/>
        <a:font script="Jpan" typeface="游ゴシック Light"/>
        <a:font script="Hang" typeface="맑은 고딕"/>
        <a:font script="Hans" typeface="思源黑体 C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Light"/>
        <a:ea typeface=""/>
        <a:cs typeface=""/>
        <a:font script="Jpan" typeface="游ゴシック"/>
        <a:font script="Hang" typeface="맑은 고딕"/>
        <a:font script="Hans" typeface="思源黑体 CN Light"/>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8833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334</Words>
  <Application>Microsoft Office PowerPoint</Application>
  <PresentationFormat>Custom</PresentationFormat>
  <Paragraphs>16</Paragraphs>
  <Slides>10</Slides>
  <Notes>1</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2_Office Theme</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ADMIN</cp:lastModifiedBy>
  <cp:revision>34</cp:revision>
  <dcterms:created xsi:type="dcterms:W3CDTF">2023-08-02T13:13:38Z</dcterms:created>
  <dcterms:modified xsi:type="dcterms:W3CDTF">2025-05-13T08:07:04Z</dcterms:modified>
</cp:coreProperties>
</file>