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38"/>
  </p:notesMasterIdLst>
  <p:sldIdLst>
    <p:sldId id="267" r:id="rId8"/>
    <p:sldId id="257" r:id="rId9"/>
    <p:sldId id="376" r:id="rId10"/>
    <p:sldId id="430" r:id="rId11"/>
    <p:sldId id="429" r:id="rId12"/>
    <p:sldId id="262" r:id="rId13"/>
    <p:sldId id="263" r:id="rId14"/>
    <p:sldId id="305" r:id="rId15"/>
    <p:sldId id="304" r:id="rId16"/>
    <p:sldId id="422" r:id="rId17"/>
    <p:sldId id="312" r:id="rId18"/>
    <p:sldId id="265" r:id="rId19"/>
    <p:sldId id="266" r:id="rId20"/>
    <p:sldId id="276" r:id="rId21"/>
    <p:sldId id="349" r:id="rId22"/>
    <p:sldId id="346" r:id="rId23"/>
    <p:sldId id="414" r:id="rId24"/>
    <p:sldId id="431" r:id="rId25"/>
    <p:sldId id="415" r:id="rId26"/>
    <p:sldId id="416" r:id="rId27"/>
    <p:sldId id="417" r:id="rId28"/>
    <p:sldId id="374" r:id="rId29"/>
    <p:sldId id="352" r:id="rId30"/>
    <p:sldId id="428" r:id="rId31"/>
    <p:sldId id="432" r:id="rId32"/>
    <p:sldId id="264" r:id="rId33"/>
    <p:sldId id="433" r:id="rId34"/>
    <p:sldId id="434" r:id="rId35"/>
    <p:sldId id="35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83A"/>
    <a:srgbClr val="FFFFFF"/>
    <a:srgbClr val="CCFFCC"/>
    <a:srgbClr val="CCFFFF"/>
    <a:srgbClr val="FF0066"/>
    <a:srgbClr val="00A200"/>
    <a:srgbClr val="FADD06"/>
    <a:srgbClr val="F6F8FC"/>
    <a:srgbClr val="FFCCFF"/>
    <a:srgbClr val="649B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69" d="100"/>
          <a:sy n="69" d="100"/>
        </p:scale>
        <p:origin x="1157" y="110"/>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3/3/2025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3/3/2025</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3/3/2025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3/3/2025</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audio" Target="../media/audio2.wav"/><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2.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5.w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27.png"/><Relationship Id="rId7" Type="http://schemas.openxmlformats.org/officeDocument/2006/relationships/image" Target="../media/image66.png"/><Relationship Id="rId12" Type="http://schemas.openxmlformats.org/officeDocument/2006/relationships/image" Target="../media/image69.svg"/><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40.svg"/><Relationship Id="rId4" Type="http://schemas.openxmlformats.org/officeDocument/2006/relationships/image" Target="../media/image28.sv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4.sv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a:t>
              </a: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xanh</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8"/>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name="TextBox1" r:id="rId1" imgW="4846320" imgH="1394640"/>
        </mc:Choice>
        <mc:Fallback>
          <p:control name="TextBox1" r:id="rId1" imgW="4846320" imgH="139464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để làm ra hạt cốm cần rất nhiều sự góp sức của thiên nhiên và con người. Đó là đất để người nông dân trồng cấy lúa (màu nâu), là nắng gió để nuôi lúa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lớn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5AA2A-0F6E-F6DD-8FFE-97D1C0FB85F5}"/>
              </a:ext>
            </a:extLst>
          </p:cNvPr>
          <p:cNvSpPr/>
          <p:nvPr/>
        </p:nvSpPr>
        <p:spPr>
          <a:xfrm>
            <a:off x="3088888" y="747132"/>
            <a:ext cx="4939990" cy="2174488"/>
          </a:xfrm>
          <a:prstGeom prst="rect">
            <a:avLst/>
          </a:prstGeom>
          <a:solidFill>
            <a:srgbClr val="5078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69EA06-0D31-B205-E1A1-52EC31EB2090}"/>
              </a:ext>
            </a:extLst>
          </p:cNvPr>
          <p:cNvSpPr/>
          <p:nvPr/>
        </p:nvSpPr>
        <p:spPr>
          <a:xfrm>
            <a:off x="5092391" y="1089103"/>
            <a:ext cx="3951249" cy="895814"/>
          </a:xfrm>
          <a:prstGeom prst="rect">
            <a:avLst/>
          </a:prstGeom>
          <a:solidFill>
            <a:srgbClr val="5078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2042771" y="270417"/>
            <a:ext cx="7229517" cy="3429000"/>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912947" cy="3245117"/>
            <a:chOff x="229941" y="2058161"/>
            <a:chExt cx="10912947" cy="3245117"/>
          </a:xfrm>
        </p:grpSpPr>
        <p:sp>
          <p:nvSpPr>
            <p:cNvPr id="6" name="TextBox 5">
              <a:extLst>
                <a:ext uri="{FF2B5EF4-FFF2-40B4-BE49-F238E27FC236}">
                  <a16:creationId xmlns:a16="http://schemas.microsoft.com/office/drawing/2014/main" id="{E080EEE9-3AFA-B0DD-5A13-888349540C0D}"/>
                </a:ext>
              </a:extLst>
            </p:cNvPr>
            <p:cNvSpPr txBox="1"/>
            <p:nvPr/>
          </p:nvSpPr>
          <p:spPr>
            <a:xfrm>
              <a:off x="1014735" y="2340765"/>
              <a:ext cx="10128153" cy="2962513"/>
            </a:xfrm>
            <a:prstGeom prst="roundRect">
              <a:avLst/>
            </a:prstGeom>
            <a:solidFill>
              <a:srgbClr val="CCFFCC"/>
            </a:solidFill>
            <a:ln w="38100">
              <a:solidFill>
                <a:schemeClr val="accent5">
                  <a:lumMod val="50000"/>
                </a:schemeClr>
              </a:solidFill>
            </a:ln>
          </p:spPr>
          <p:txBody>
            <a:bodyPr wrap="square" rtlCol="0">
              <a:spAutoFit/>
            </a:bodyPr>
            <a:lstStyle/>
            <a:p>
              <a:pPr marL="571500" lvl="0" indent="-571500" algn="just">
                <a:buFont typeface="Wingdings" panose="05000000000000000000" pitchFamily="2" charset="2"/>
                <a:buChar char="Ø"/>
                <a:defRPr/>
              </a:pPr>
              <a:r>
                <a:rPr lang="nl-NL" sz="2800" dirty="0">
                  <a:latin typeface="Times New Roman" panose="02020603050405020304" pitchFamily="18" charset="0"/>
                  <a:cs typeface="Times New Roman" panose="02020603050405020304" pitchFamily="18" charset="0"/>
                </a:rPr>
                <a:t>Cốm là thức quà đặc trưng của Hà Nội, vì ở khổ thơ cuối có nhắc đến Hồ Gươm ( Hồ Gươm chớp đôi mắt biếc/ Nhắc mùa hương cốm vừa lên.), gắn liền với làng cốm nổi tiếng ở Hà Nội ( làng Vòng). Cốm làng Vòng ở Hà Nội còn được dùng làm quà cho khắp mọi miền đất nước, còn là món quà quý cho những người con xa quê ở nước ngoài.</a:t>
              </a:r>
              <a:endParaRPr kumimoji="0" lang="en-US" sz="2800" b="0" i="0" u="none" strike="noStrike" kern="1200" cap="none" spc="0" normalizeH="0" baseline="0" noProof="0" dirty="0">
                <a:ln>
                  <a:noFill/>
                </a:ln>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đúng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ngữ</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điệu</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Gợi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vẻ</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ngạc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nhiên</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ngàng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khổ</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mở</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giọng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cảm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tâm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các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khổ</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tiếp</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theo</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kể</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về</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quá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làm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ra</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hạt</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cốm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a:t>
            </a:r>
            <a:r>
              <a:rPr lang="en-US" sz="2400" dirty="0">
                <a:solidFill>
                  <a:srgbClr val="000000"/>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tay b</a:t>
            </a:r>
            <a:r>
              <a:rPr lang="en-US" sz="2400" dirty="0">
                <a:solidFill>
                  <a:srgbClr val="000000"/>
                </a:solidFill>
                <a:latin typeface="Cambria" panose="02040503050406030204" pitchFamily="18" charset="0"/>
                <a:ea typeface="Cambria" panose="02040503050406030204" pitchFamily="18" charset="0"/>
              </a:rPr>
              <a:t>à</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sàng s</a:t>
            </a:r>
            <a:r>
              <a:rPr lang="en-US" sz="2400" dirty="0" err="1">
                <a:solidFill>
                  <a:srgbClr val="000000"/>
                </a:solidFill>
                <a:latin typeface="Cambria" panose="02040503050406030204" pitchFamily="18" charset="0"/>
                <a:ea typeface="Cambria" panose="02040503050406030204" pitchFamily="18" charset="0"/>
              </a:rPr>
              <a:t>ảy</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latin typeface="Times New Roman" panose="02020603050405020304" pitchFamily="18" charset="0"/>
                <a:cs typeface="Times New Roman" panose="02020603050405020304" pitchFamily="18" charset="0"/>
              </a:rPr>
              <a:t>N</a:t>
            </a:r>
            <a:r>
              <a:rPr lang="vi-VN" sz="4800" dirty="0">
                <a:solidFill>
                  <a:schemeClr val="tx1"/>
                </a:solidFill>
                <a:latin typeface="Times New Roman" panose="02020603050405020304" pitchFamily="18" charset="0"/>
                <a:cs typeface="Times New Roman" panose="02020603050405020304" pitchFamily="18" charset="0"/>
              </a:rPr>
              <a:t>êu cảm xúc, suy nghĩ của mình sau khi đọc bài thơ</a:t>
            </a:r>
            <a:r>
              <a:rPr lang="en-US" sz="4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46407" cy="5137934"/>
            <a:chOff x="428264" y="-362734"/>
            <a:chExt cx="11623011"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662965" y="53441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a:t>
              </a:r>
              <a:r>
                <a:rPr lang="en-US" sz="3200" dirty="0" err="1">
                  <a:solidFill>
                    <a:prstClr val="black"/>
                  </a:solidFill>
                  <a:latin typeface="Cambria" panose="02040503050406030204" pitchFamily="18" charset="0"/>
                  <a:ea typeface="Cambria" panose="02040503050406030204" pitchFamily="18" charset="0"/>
                </a:rPr>
                <a:t>ch</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iến 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852769"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95" y="169746"/>
            <a:ext cx="1642202" cy="983076"/>
          </a:xfrm>
          <a:prstGeom prst="rect">
            <a:avLst/>
          </a:prstGeom>
        </p:spPr>
      </p:pic>
      <p:sp>
        <p:nvSpPr>
          <p:cNvPr id="2" name="TextBox 1"/>
          <p:cNvSpPr txBox="1"/>
          <p:nvPr/>
        </p:nvSpPr>
        <p:spPr>
          <a:xfrm>
            <a:off x="985396" y="970302"/>
            <a:ext cx="10183090" cy="1107996"/>
          </a:xfrm>
          <a:prstGeom prst="rect">
            <a:avLst/>
          </a:prstGeom>
          <a:noFill/>
        </p:spPr>
        <p:txBody>
          <a:bodyPr wrap="square" rtlCol="0">
            <a:spAutoFit/>
          </a:bodyPr>
          <a:lstStyle/>
          <a:p>
            <a:r>
              <a:rPr lang="en-US" sz="6600" dirty="0">
                <a:solidFill>
                  <a:srgbClr val="C00000"/>
                </a:solidFill>
                <a:latin typeface="Baskerville Old Face" panose="02020602080505020303" pitchFamily="18" charset="0"/>
              </a:rPr>
              <a:t>HƯƠNG CỐM MÙA THU</a:t>
            </a:r>
          </a:p>
        </p:txBody>
      </p:sp>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m</a:t>
            </a:r>
            <a:r>
              <a:rPr lang="en-US" sz="2400" dirty="0">
                <a:solidFill>
                  <a:srgbClr val="000000"/>
                </a:solidFill>
                <a:latin typeface="Cambria" panose="02040503050406030204" pitchFamily="18" charset="0"/>
                <a:ea typeface="Cambria" panose="02040503050406030204" pitchFamily="18" charset="0"/>
              </a:rPr>
              <a:t>ẹ</a:t>
            </a:r>
            <a:r>
              <a:rPr lang="vi-VN" sz="2400" b="0" i="0" dirty="0">
                <a:solidFill>
                  <a:srgbClr val="000000"/>
                </a:solidFill>
                <a:effectLst/>
                <a:latin typeface="Cambria" panose="02040503050406030204" pitchFamily="18" charset="0"/>
                <a:ea typeface="Cambria" panose="02040503050406030204" pitchFamily="18" charset="0"/>
              </a:rPr>
              <a:t>, tay b</a:t>
            </a:r>
            <a:r>
              <a:rPr lang="en-US" sz="2400" dirty="0">
                <a:solidFill>
                  <a:srgbClr val="000000"/>
                </a:solidFill>
                <a:latin typeface="Cambria" panose="02040503050406030204" pitchFamily="18" charset="0"/>
                <a:ea typeface="Cambria" panose="02040503050406030204" pitchFamily="18" charset="0"/>
              </a:rPr>
              <a:t>à</a:t>
            </a:r>
            <a:r>
              <a:rPr lang="vi-VN" sz="2400" b="0" i="0" dirty="0">
                <a:solidFill>
                  <a:srgbClr val="000000"/>
                </a:solidFill>
                <a:effectLst/>
                <a:latin typeface="Cambria" panose="02040503050406030204" pitchFamily="18" charset="0"/>
                <a:ea typeface="Cambria" panose="02040503050406030204" pitchFamily="18" charset="0"/>
              </a:rPr>
              <a:t> sàng s</a:t>
            </a:r>
            <a:r>
              <a:rPr lang="en-US" sz="2400" dirty="0" err="1">
                <a:solidFill>
                  <a:srgbClr val="000000"/>
                </a:solidFill>
                <a:latin typeface="Cambria" panose="02040503050406030204" pitchFamily="18" charset="0"/>
                <a:ea typeface="Cambria" panose="02040503050406030204" pitchFamily="18" charset="0"/>
              </a:rPr>
              <a:t>ảy</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4607519" y="1355499"/>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4566761" y="3197237"/>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1694565" y="1406144"/>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sàng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lùa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2.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969</TotalTime>
  <Words>1241</Words>
  <Application>Microsoft Office PowerPoint</Application>
  <PresentationFormat>Widescreen</PresentationFormat>
  <Paragraphs>101</Paragraphs>
  <Slides>30</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Aptos</vt:lpstr>
      <vt:lpstr>Aptos Display</vt:lpstr>
      <vt:lpstr>Arial</vt:lpstr>
      <vt:lpstr>Baskerville Old Face</vt:lpstr>
      <vt:lpstr>Calibri</vt:lpstr>
      <vt:lpstr>Cambria</vt:lpstr>
      <vt:lpstr>Coiny</vt:lpstr>
      <vt:lpstr>Times New Roman</vt:lpstr>
      <vt:lpstr>UTM Mother</vt:lpstr>
      <vt:lpstr>UVN Banh Mi</vt:lpstr>
      <vt:lpstr>Wingdings</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An Thach</cp:lastModifiedBy>
  <cp:revision>51</cp:revision>
  <dcterms:created xsi:type="dcterms:W3CDTF">2023-07-30T15:19:28Z</dcterms:created>
  <dcterms:modified xsi:type="dcterms:W3CDTF">2025-03-03T02:28:43Z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