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sldIdLst>
    <p:sldId id="259" r:id="rId3"/>
    <p:sldId id="274" r:id="rId4"/>
    <p:sldId id="275" r:id="rId5"/>
    <p:sldId id="277" r:id="rId6"/>
    <p:sldId id="278" r:id="rId7"/>
    <p:sldId id="279" r:id="rId8"/>
    <p:sldId id="257" r:id="rId9"/>
    <p:sldId id="261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03" r:id="rId20"/>
    <p:sldId id="269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3342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037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991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6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1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4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6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7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5550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75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8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3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1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477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908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91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618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29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114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36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EDA2EE9-101C-BCD7-C317-EFE0B346D5A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4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04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" Type="http://schemas.openxmlformats.org/officeDocument/2006/relationships/audio" Target="../media/media1.mp3"/><Relationship Id="rId21" Type="http://schemas.openxmlformats.org/officeDocument/2006/relationships/image" Target="../media/image26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microsoft.com/office/2007/relationships/hdphoto" Target="../media/hdphoto1.wdp"/><Relationship Id="rId27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1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21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6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4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sv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33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4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sv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33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.sv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13666-E29D-41BD-44C6-4DACF11AF640}"/>
              </a:ext>
            </a:extLst>
          </p:cNvPr>
          <p:cNvSpPr txBox="1"/>
          <p:nvPr/>
        </p:nvSpPr>
        <p:spPr>
          <a:xfrm>
            <a:off x="1432560" y="883920"/>
            <a:ext cx="86461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A. 0,5616%    B. 5,616%    C. 56,16%       D. 561,6%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2925F-CF0C-27C1-D7D8-2952CFA01AB0}"/>
              </a:ext>
            </a:extLst>
          </p:cNvPr>
          <p:cNvSpPr txBox="1"/>
          <p:nvPr/>
        </p:nvSpPr>
        <p:spPr>
          <a:xfrm>
            <a:off x="2448560" y="4053840"/>
            <a:ext cx="8006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: 73 = 0,5616… = 56,16%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96ECD8-04AF-A905-D4F1-1BACE85AB1EE}"/>
              </a:ext>
            </a:extLst>
          </p:cNvPr>
          <p:cNvSpPr/>
          <p:nvPr/>
        </p:nvSpPr>
        <p:spPr>
          <a:xfrm>
            <a:off x="1422400" y="3007360"/>
            <a:ext cx="609600" cy="6299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72D090-23A0-E280-D689-13A846FB03B1}"/>
              </a:ext>
            </a:extLst>
          </p:cNvPr>
          <p:cNvSpPr txBox="1"/>
          <p:nvPr/>
        </p:nvSpPr>
        <p:spPr>
          <a:xfrm>
            <a:off x="1366559" y="767100"/>
            <a:ext cx="453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8343FA7-EA84-F7F1-D8C3-AFB3728884AE}"/>
              </a:ext>
            </a:extLst>
          </p:cNvPr>
          <p:cNvSpPr/>
          <p:nvPr/>
        </p:nvSpPr>
        <p:spPr>
          <a:xfrm>
            <a:off x="1137920" y="822960"/>
            <a:ext cx="609600" cy="5689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E6B2CE-F6D2-A00C-0D30-7C8AB4370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30" y="1637347"/>
            <a:ext cx="11010900" cy="1266825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6CBF3CA-DACB-DB5B-B68E-7C5B70A10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994900"/>
              </p:ext>
            </p:extLst>
          </p:nvPr>
        </p:nvGraphicFramePr>
        <p:xfrm>
          <a:off x="817880" y="3513614"/>
          <a:ext cx="10937241" cy="1036320"/>
        </p:xfrm>
        <a:graphic>
          <a:graphicData uri="http://schemas.openxmlformats.org/drawingml/2006/table">
            <a:tbl>
              <a:tblPr/>
              <a:tblGrid>
                <a:gridCol w="2809240">
                  <a:extLst>
                    <a:ext uri="{9D8B030D-6E8A-4147-A177-3AD203B41FA5}">
                      <a16:colId xmlns:a16="http://schemas.microsoft.com/office/drawing/2014/main" val="3897191914"/>
                    </a:ext>
                  </a:extLst>
                </a:gridCol>
                <a:gridCol w="4185920">
                  <a:extLst>
                    <a:ext uri="{9D8B030D-6E8A-4147-A177-3AD203B41FA5}">
                      <a16:colId xmlns:a16="http://schemas.microsoft.com/office/drawing/2014/main" val="3080148550"/>
                    </a:ext>
                  </a:extLst>
                </a:gridCol>
                <a:gridCol w="3942081">
                  <a:extLst>
                    <a:ext uri="{9D8B030D-6E8A-4147-A177-3AD203B41FA5}">
                      <a16:colId xmlns:a16="http://schemas.microsoft.com/office/drawing/2014/main" val="17171279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57% + 43,5%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   100,5% – 57%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   100,5% – 43,5%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515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12% × 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   72% : 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   72% : 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568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0046CC-ED81-5126-3989-26F517010148}"/>
              </a:ext>
            </a:extLst>
          </p:cNvPr>
          <p:cNvSpPr txBox="1"/>
          <p:nvPr/>
        </p:nvSpPr>
        <p:spPr>
          <a:xfrm>
            <a:off x="762000" y="802640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57% + 43,5% = 100,5%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0E87D-A10C-42CE-E46D-747FE427D5F3}"/>
              </a:ext>
            </a:extLst>
          </p:cNvPr>
          <p:cNvSpPr txBox="1"/>
          <p:nvPr/>
        </p:nvSpPr>
        <p:spPr>
          <a:xfrm>
            <a:off x="802640" y="1656080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100,5% – 57% = 43,5%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E62EA-6DFC-9F73-7F9A-68353E1DBFF0}"/>
              </a:ext>
            </a:extLst>
          </p:cNvPr>
          <p:cNvSpPr txBox="1"/>
          <p:nvPr/>
        </p:nvSpPr>
        <p:spPr>
          <a:xfrm>
            <a:off x="833120" y="2489200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100,5% – 43,5% = 57%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BE20D-1FAE-CA95-D918-1FA66D44DAEB}"/>
              </a:ext>
            </a:extLst>
          </p:cNvPr>
          <p:cNvSpPr txBox="1"/>
          <p:nvPr/>
        </p:nvSpPr>
        <p:spPr>
          <a:xfrm>
            <a:off x="5608320" y="3332480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12% × 6 = 72%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D727B-8DE2-23CF-269C-07448D741687}"/>
              </a:ext>
            </a:extLst>
          </p:cNvPr>
          <p:cNvSpPr txBox="1"/>
          <p:nvPr/>
        </p:nvSpPr>
        <p:spPr>
          <a:xfrm>
            <a:off x="5638800" y="4165600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72% : 6 = 12%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D4F07-0E6E-FC62-5D4E-A9B758867CA9}"/>
              </a:ext>
            </a:extLst>
          </p:cNvPr>
          <p:cNvSpPr txBox="1"/>
          <p:nvPr/>
        </p:nvSpPr>
        <p:spPr>
          <a:xfrm>
            <a:off x="5730240" y="5069840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72% : 12 = 6%</a:t>
            </a:r>
          </a:p>
        </p:txBody>
      </p:sp>
    </p:spTree>
    <p:extLst>
      <p:ext uri="{BB962C8B-B14F-4D97-AF65-F5344CB8AC3E}">
        <p14:creationId xmlns:p14="http://schemas.microsoft.com/office/powerpoint/2010/main" val="2216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72D090-23A0-E280-D689-13A846FB03B1}"/>
              </a:ext>
            </a:extLst>
          </p:cNvPr>
          <p:cNvSpPr txBox="1"/>
          <p:nvPr/>
        </p:nvSpPr>
        <p:spPr>
          <a:xfrm>
            <a:off x="1158240" y="920621"/>
            <a:ext cx="10007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ứng Tết trồng cây, nhà trường đã tổ chức một đợt trồng cây xung quanh trường. Theo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 hoạch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trong thời gian quy định thì nhà trường phải trồng được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cây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Đến </a:t>
            </a: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thời gian</a:t>
            </a:r>
            <a:r>
              <a:rPr lang="vi-VN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đó, nhà trường đã trồng được </a:t>
            </a: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cây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đến </a:t>
            </a:r>
            <a:r>
              <a:rPr lang="vi-VN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thời gian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định, nhà trường đã trồng được tất cả </a:t>
            </a:r>
            <a:r>
              <a:rPr lang="vi-VN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690 cây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Hỏi:</a:t>
            </a:r>
          </a:p>
          <a:p>
            <a:pPr marL="514350" lvl="0" indent="-514350" algn="just">
              <a:buAutoNum type="alphaLcParenR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hết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thời gian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định, nhà trường đã thực hiện được bao nhiêu phần trăm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 hoạch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a = 360; b = 600)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Đến hết thời gian quy định, nhà trường đã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 kế hoạch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nhiêu phần trăm?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8343FA7-EA84-F7F1-D8C3-AFB3728884AE}"/>
              </a:ext>
            </a:extLst>
          </p:cNvPr>
          <p:cNvSpPr/>
          <p:nvPr/>
        </p:nvSpPr>
        <p:spPr>
          <a:xfrm>
            <a:off x="548640" y="650240"/>
            <a:ext cx="609600" cy="5689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648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717FAF-B5E3-E47E-8A5E-E7B266D5C151}"/>
              </a:ext>
            </a:extLst>
          </p:cNvPr>
          <p:cNvSpPr txBox="1"/>
          <p:nvPr/>
        </p:nvSpPr>
        <p:spPr>
          <a:xfrm>
            <a:off x="1158240" y="1056640"/>
            <a:ext cx="92760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Đến hết nửa thời gian quy định, nhà trường đã thực hiện được số phần trăm kế hoạch là: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: 600 = 0,6 = 60%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Đến hết thời gian quy định, nhà trường đã thực hiện số phần trăm kế hoạch là: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690 : 600 = 1,15 = 115%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Đến hết thời gian quy định, nhà trường đã vượt kế hoạch số phần trăm là: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115% - 100% = 15%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 số: a) 60%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15%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72D090-23A0-E280-D689-13A846FB03B1}"/>
              </a:ext>
            </a:extLst>
          </p:cNvPr>
          <p:cNvSpPr txBox="1"/>
          <p:nvPr/>
        </p:nvSpPr>
        <p:spPr>
          <a:xfrm>
            <a:off x="1178560" y="584220"/>
            <a:ext cx="1026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 đồ dưới đây cho biết kết quả điều tra về sở thích bốn môn thể thao của một số học sinh.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8343FA7-EA84-F7F1-D8C3-AFB3728884AE}"/>
              </a:ext>
            </a:extLst>
          </p:cNvPr>
          <p:cNvSpPr/>
          <p:nvPr/>
        </p:nvSpPr>
        <p:spPr>
          <a:xfrm>
            <a:off x="548640" y="650240"/>
            <a:ext cx="609600" cy="5689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DA9AEE20-1EAE-0663-994A-0B72DC6160FA}"/>
              </a:ext>
            </a:extLst>
          </p:cNvPr>
          <p:cNvSpPr txBox="1"/>
          <p:nvPr/>
        </p:nvSpPr>
        <p:spPr>
          <a:xfrm>
            <a:off x="1168400" y="1468140"/>
            <a:ext cx="1026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HỌC SINH ƯA THÍCH BỐN MÔN THỂ THAO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B196D-C2DE-ADFB-B60F-10F1250EB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60" y="1977073"/>
            <a:ext cx="5999797" cy="3152436"/>
          </a:xfrm>
          <a:prstGeom prst="rect">
            <a:avLst/>
          </a:prstGeom>
        </p:spPr>
      </p:pic>
      <p:sp>
        <p:nvSpPr>
          <p:cNvPr id="7" name="Hộp Văn bản 2">
            <a:extLst>
              <a:ext uri="{FF2B5EF4-FFF2-40B4-BE49-F238E27FC236}">
                <a16:creationId xmlns:a16="http://schemas.microsoft.com/office/drawing/2014/main" id="{469C4513-66A4-7C64-348D-FC2567C2883D}"/>
              </a:ext>
            </a:extLst>
          </p:cNvPr>
          <p:cNvSpPr txBox="1"/>
          <p:nvPr/>
        </p:nvSpPr>
        <p:spPr>
          <a:xfrm>
            <a:off x="833120" y="5013980"/>
            <a:ext cx="1026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môn thể thao có bao nhiêu học sinh ưa thích?</a:t>
            </a:r>
          </a:p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tỉ số phần trăm của số học sinh ưa thích mỗi môn và tổng số học sinh được điều tra.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0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14199F-F8C8-1829-0724-FA30EB0EB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273564"/>
              </p:ext>
            </p:extLst>
          </p:nvPr>
        </p:nvGraphicFramePr>
        <p:xfrm>
          <a:off x="1336040" y="1547654"/>
          <a:ext cx="9809480" cy="1889760"/>
        </p:xfrm>
        <a:graphic>
          <a:graphicData uri="http://schemas.openxmlformats.org/drawingml/2006/table">
            <a:tbl>
              <a:tblPr/>
              <a:tblGrid>
                <a:gridCol w="1961896">
                  <a:extLst>
                    <a:ext uri="{9D8B030D-6E8A-4147-A177-3AD203B41FA5}">
                      <a16:colId xmlns:a16="http://schemas.microsoft.com/office/drawing/2014/main" val="67492560"/>
                    </a:ext>
                  </a:extLst>
                </a:gridCol>
                <a:gridCol w="1961896">
                  <a:extLst>
                    <a:ext uri="{9D8B030D-6E8A-4147-A177-3AD203B41FA5}">
                      <a16:colId xmlns:a16="http://schemas.microsoft.com/office/drawing/2014/main" val="2987753416"/>
                    </a:ext>
                  </a:extLst>
                </a:gridCol>
                <a:gridCol w="1961896">
                  <a:extLst>
                    <a:ext uri="{9D8B030D-6E8A-4147-A177-3AD203B41FA5}">
                      <a16:colId xmlns:a16="http://schemas.microsoft.com/office/drawing/2014/main" val="2529828404"/>
                    </a:ext>
                  </a:extLst>
                </a:gridCol>
                <a:gridCol w="1961896">
                  <a:extLst>
                    <a:ext uri="{9D8B030D-6E8A-4147-A177-3AD203B41FA5}">
                      <a16:colId xmlns:a16="http://schemas.microsoft.com/office/drawing/2014/main" val="2041236464"/>
                    </a:ext>
                  </a:extLst>
                </a:gridCol>
                <a:gridCol w="1961896">
                  <a:extLst>
                    <a:ext uri="{9D8B030D-6E8A-4147-A177-3AD203B41FA5}">
                      <a16:colId xmlns:a16="http://schemas.microsoft.com/office/drawing/2014/main" val="7780445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Cờ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Bóng đá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Bơi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Võ dân tộc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278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học sinh ưa thích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471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8E0D21E-106A-B2B5-0E2D-D81B9149489A}"/>
              </a:ext>
            </a:extLst>
          </p:cNvPr>
          <p:cNvSpPr txBox="1"/>
          <p:nvPr/>
        </p:nvSpPr>
        <p:spPr>
          <a:xfrm>
            <a:off x="883920" y="660400"/>
            <a:ext cx="87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77542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DE6DA-C772-6BD1-7056-8A9D9AC61343}"/>
              </a:ext>
            </a:extLst>
          </p:cNvPr>
          <p:cNvSpPr txBox="1"/>
          <p:nvPr/>
        </p:nvSpPr>
        <p:spPr>
          <a:xfrm>
            <a:off x="1148080" y="599440"/>
            <a:ext cx="91643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Tổng số học sinh được điều tra là: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+ 18 + 12 + 12 = 48 (học sinh)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Tỉ số phần trăm số học sinh ưa thích môn cờ vua và tổng số học sinh được điều tra là: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: 48 = 0,125 = 12,5%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Tỉ số phần trăm số học sinh ưa thích môn bóng đá và tổng số học sinh được điều tra là: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48 = 0,375 = 37,5%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Tỉ số phần trăm số học sinh ưa thích môn bơi và tổng số học sinh được điều tra là: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: 48 = 0,25 = 25%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Tỉ số phần trăm số học sinh ưa thích môn võ dân tộc và tổng số học sinh được điều tra là: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: 48 = 0,25 = 25%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1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4929234" cy="584775"/>
            <a:chOff x="1453063" y="2567303"/>
            <a:chExt cx="4929234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344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  <a:endParaRPr lang="vi-VN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12" y="53316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680371" y="2254102"/>
            <a:ext cx="7757397" cy="3717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19276" y="-62483"/>
                        <a:pt x="3348187" y="78926"/>
                        <a:pt x="3510439" y="0"/>
                      </a:cubicBezTo>
                      <a:cubicBezTo>
                        <a:pt x="3712672" y="-87505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789" y="570187"/>
                        <a:pt x="7801336" y="628366"/>
                        <a:pt x="7820286" y="801694"/>
                      </a:cubicBezTo>
                      <a:cubicBezTo>
                        <a:pt x="7813356" y="975297"/>
                        <a:pt x="7794046" y="1022414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6" y="711957"/>
                        <a:pt x="9582" y="555181"/>
                        <a:pt x="0" y="443577"/>
                      </a:cubicBezTo>
                      <a:cubicBezTo>
                        <a:pt x="-3270" y="323303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536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Tìm số phần trăm của hai số 81 và 900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81 %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9 %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%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04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99411" y="416255"/>
                <a:ext cx="6941820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Tìm số phần trăm của hai số 48 và 600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8 %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48 %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60 %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463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29891" y="416255"/>
                <a:ext cx="6850380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Tìm số phần trăm của hai số 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25</a:t>
                </a:r>
                <a:r>
                  <a:rPr kumimoji="0" 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và 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500</a:t>
                </a:r>
                <a:endPara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25 %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15 %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5 %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7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685800" y="3007360"/>
            <a:ext cx="3398520" cy="273378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F46C43A-1A7D-E10A-AC59-8EE5E1D76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6" y="591740"/>
            <a:ext cx="297510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0CEE92-36AE-2F8B-906F-EC7E0468F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779" y="2059311"/>
            <a:ext cx="8779001" cy="2780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B6BBD-61FE-48D1-49DD-C0B7918A0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243" y="4137096"/>
            <a:ext cx="2328874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5D403ED9-E81A-9E8A-8D7F-B112943A3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8" y="2655751"/>
            <a:ext cx="6419644" cy="1688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>
            <a:extLst>
              <a:ext uri="{FF2B5EF4-FFF2-40B4-BE49-F238E27FC236}">
                <a16:creationId xmlns:a16="http://schemas.microsoft.com/office/drawing/2014/main" id="{491F7CAC-126C-E530-97BD-C0DAC6E8BC08}"/>
              </a:ext>
            </a:extLst>
          </p:cNvPr>
          <p:cNvSpPr/>
          <p:nvPr/>
        </p:nvSpPr>
        <p:spPr>
          <a:xfrm>
            <a:off x="716319" y="859473"/>
            <a:ext cx="553682" cy="715327"/>
          </a:xfrm>
          <a:custGeom>
            <a:avLst/>
            <a:gdLst/>
            <a:ahLst/>
            <a:cxnLst/>
            <a:rect l="l" t="t" r="r" b="b"/>
            <a:pathLst>
              <a:path w="700743" h="1092777">
                <a:moveTo>
                  <a:pt x="0" y="0"/>
                </a:moveTo>
                <a:lnTo>
                  <a:pt x="700743" y="0"/>
                </a:lnTo>
                <a:lnTo>
                  <a:pt x="700743" y="1092777"/>
                </a:lnTo>
                <a:lnTo>
                  <a:pt x="0" y="1092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72D090-23A0-E280-D689-13A846FB03B1}"/>
              </a:ext>
            </a:extLst>
          </p:cNvPr>
          <p:cNvSpPr txBox="1"/>
          <p:nvPr/>
        </p:nvSpPr>
        <p:spPr>
          <a:xfrm>
            <a:off x="1366559" y="767100"/>
            <a:ext cx="990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4374A-BADA-4D27-F407-71D502336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957" y="1419542"/>
            <a:ext cx="6562725" cy="82867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2D3CFB-C31D-FCDA-F680-02317EEC8794}"/>
              </a:ext>
            </a:extLst>
          </p:cNvPr>
          <p:cNvSpPr/>
          <p:nvPr/>
        </p:nvSpPr>
        <p:spPr>
          <a:xfrm>
            <a:off x="975360" y="2712720"/>
            <a:ext cx="3210560" cy="1056640"/>
          </a:xfrm>
          <a:prstGeom prst="roundRect">
            <a:avLst>
              <a:gd name="adj" fmla="val 3109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7FB38B-9CD9-8172-3934-D16D441BEFA4}"/>
              </a:ext>
            </a:extLst>
          </p:cNvPr>
          <p:cNvSpPr/>
          <p:nvPr/>
        </p:nvSpPr>
        <p:spPr>
          <a:xfrm>
            <a:off x="5374640" y="2733040"/>
            <a:ext cx="3210560" cy="1056640"/>
          </a:xfrm>
          <a:prstGeom prst="roundRect">
            <a:avLst>
              <a:gd name="adj" fmla="val 3109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D7215D-7246-E13F-462D-C4F9BFE26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950" y="2326640"/>
            <a:ext cx="3019112" cy="3932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C07B25-13E9-F18C-0A3F-B289A72433D4}"/>
              </a:ext>
            </a:extLst>
          </p:cNvPr>
          <p:cNvSpPr txBox="1"/>
          <p:nvPr/>
        </p:nvSpPr>
        <p:spPr>
          <a:xfrm>
            <a:off x="1005840" y="4084320"/>
            <a:ext cx="7091680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: 41 = 0,6585… = 65,85%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 : 33 = 2,1515… = 215,15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11" grpId="0" build="p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738</Words>
  <Application>Microsoft Office PowerPoint</Application>
  <PresentationFormat>Widescreen</PresentationFormat>
  <Paragraphs>77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#9Slide07 Altus</vt:lpstr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Chủ đề Office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An Thach</cp:lastModifiedBy>
  <cp:revision>24</cp:revision>
  <dcterms:created xsi:type="dcterms:W3CDTF">2023-10-28T12:58:05Z</dcterms:created>
  <dcterms:modified xsi:type="dcterms:W3CDTF">2025-02-07T03:20:16Z</dcterms:modified>
</cp:coreProperties>
</file>