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11" r:id="rId2"/>
    <p:sldId id="294" r:id="rId3"/>
    <p:sldId id="286" r:id="rId4"/>
    <p:sldId id="306" r:id="rId5"/>
    <p:sldId id="309" r:id="rId6"/>
  </p:sldIdLst>
  <p:sldSz cx="12192000" cy="6858000"/>
  <p:notesSz cx="6858000" cy="9144000"/>
  <p:embeddedFontLst>
    <p:embeddedFont>
      <p:font typeface="#9Slide02 Noi dung rat dai" panose="02000000000000000000" pitchFamily="2" charset="0"/>
      <p:regular r:id="rId9"/>
    </p:embeddedFont>
    <p:embeddedFont>
      <p:font typeface="#9Slide07 HoneyCream" pitchFamily="2" charset="77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56C"/>
    <a:srgbClr val="F5A2A2"/>
    <a:srgbClr val="C4E6FF"/>
    <a:srgbClr val="F25353"/>
    <a:srgbClr val="863AE8"/>
    <a:srgbClr val="F5A3A2"/>
    <a:srgbClr val="C12727"/>
    <a:srgbClr val="F93D3D"/>
    <a:srgbClr val="F38F80"/>
    <a:srgbClr val="F79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7" autoAdjust="0"/>
    <p:restoredTop sz="83704" autoAdjust="0"/>
  </p:normalViewPr>
  <p:slideViewPr>
    <p:cSldViewPr snapToGrid="0">
      <p:cViewPr varScale="1">
        <p:scale>
          <a:sx n="90" d="100"/>
          <a:sy n="90" d="100"/>
        </p:scale>
        <p:origin x="1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0E6668-A7CA-103D-EDCC-0684D4CF62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4C0CB-A6FF-254B-F81D-6121C31527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B16BA-FDC3-4773-96F4-834C2314AC95}" type="datetimeFigureOut">
              <a:rPr lang="en-US" smtClean="0"/>
              <a:t>9/7/25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F4257-70DE-086A-ACE4-858AAF22D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85D56-4E38-73A0-9A98-E2BD722181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4272A-E046-4BC5-B617-321053AA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9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4EB0-B86D-4505-A6C6-97727EB706A4}" type="datetimeFigureOut">
              <a:rPr lang="en-US" smtClean="0"/>
              <a:t>9/7/25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897C0-60B0-484E-A615-B4541D242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5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GV: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V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HS: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GV: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64 832</a:t>
            </a:r>
            <a:endParaRPr lang="en-V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HS: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</a:t>
            </a:r>
            <a:endParaRPr lang="en-V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GV: 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56 704</a:t>
            </a:r>
            <a:endParaRPr lang="en-V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HS: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</a:t>
            </a:r>
            <a:endParaRPr lang="en-V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97C0-60B0-484E-A615-B4541D2425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3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điền trực tiếp trên máy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97C0-60B0-484E-A615-B4541D2425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7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en-US"/>
              <a:t>Robot đọc đề: Xin chào các bạn! Mình là Rô- bốt đồng fhanhf với bạn trong bài 3 nhé. Tôi </a:t>
            </a:r>
            <a:r>
              <a:rPr lang="vi-VN"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thói quen viết các số biểu diễn ngày, tháng, năm liên tiếp nhau để được một số tự nhiên có nhiều chữ số. Ví dụ, ngày 30 tháng 4 năm 1975, Rô-bốt sẽ viết được số 3 041 975.</a:t>
            </a:r>
            <a:r>
              <a:rPr lang="en-US"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Mình có 2 câu đó dành cho bạn: </a:t>
            </a:r>
            <a:endParaRPr lang="vi-VN" sz="12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Đố bạn </a:t>
            </a:r>
            <a:r>
              <a:rPr lang="vi-VN"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 ngày Nhà giáo Việt Nam năm nay, Rô-bốt sẽ viết được số nào?</a:t>
            </a:r>
          </a:p>
          <a:p>
            <a:pPr algn="just">
              <a:spcBef>
                <a:spcPts val="600"/>
              </a:spcBef>
            </a:pPr>
            <a:r>
              <a:rPr lang="en-US"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Đố bạn</a:t>
            </a:r>
            <a:r>
              <a:rPr lang="vi-VN"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cho biết giá trị của từng chữ số 2 trong số mà Rô-bốt đã viết ở câu a.</a:t>
            </a:r>
            <a:endParaRPr lang="en-US" sz="12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PP: GV nên cho HS sử dụng bảng con ghi kết quả và trao đổi nhóm đôi.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97C0-60B0-484E-A615-B4541D2425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1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sử dụng bảng con thì bỏ Slide này và chữa trên bảng con.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97C0-60B0-484E-A615-B4541D2425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85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BT mở rộng., vận dụng</a:t>
            </a:r>
          </a:p>
          <a:p>
            <a:r>
              <a:rPr lang="en-US"/>
              <a:t>Có thể cho Hs tự ra đề (nếu có thể).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97C0-60B0-484E-A615-B4541D2425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8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BCA792-6CEE-EDDF-C107-A30BDCF314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96927B3-C836-8220-603C-D7668F1239DB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14747-DB62-C76C-9CA7-975136C8D7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30B5FC-8506-3ECE-73C1-A54A324819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7FB5B5-14BF-F5FF-8BCE-CCB9493939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AF86AD-93C4-A163-4FC3-D1CD20F9B8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B27ED08-5C90-EE54-7B00-A63B738B7209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11932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475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BAD632BF-8DFC-4461-83A1-6526E4EA468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23540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ontrol" Target="../activeX/activeX2.xml"/><Relationship Id="rId7" Type="http://schemas.openxmlformats.org/officeDocument/2006/relationships/image" Target="../media/image8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7.wm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wmf"/><Relationship Id="rId4" Type="http://schemas.openxmlformats.org/officeDocument/2006/relationships/control" Target="../activeX/activeX3.xml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1 (12)"/>
          <p:cNvPicPr>
            <a:picLocks noChangeAspect="1"/>
          </p:cNvPicPr>
          <p:nvPr/>
        </p:nvPicPr>
        <p:blipFill>
          <a:blip r:embed="rId3"/>
          <a:srcRect l="1010" r="4236" b="54067"/>
          <a:stretch>
            <a:fillRect/>
          </a:stretch>
        </p:blipFill>
        <p:spPr>
          <a:xfrm flipV="1">
            <a:off x="0" y="4202784"/>
            <a:ext cx="12191365" cy="2633345"/>
          </a:xfrm>
          <a:prstGeom prst="rect">
            <a:avLst/>
          </a:prstGeom>
        </p:spPr>
      </p:pic>
      <p:pic>
        <p:nvPicPr>
          <p:cNvPr id="12" name="Picture 11" descr="A cartoon characters holding up a sign&#10;&#10;Description automatically generated with medium confidence">
            <a:extLst>
              <a:ext uri="{FF2B5EF4-FFF2-40B4-BE49-F238E27FC236}">
                <a16:creationId xmlns:a16="http://schemas.microsoft.com/office/drawing/2014/main" id="{F620C4B7-962D-9EAB-159E-4C2DF13F7C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94" b="92919" l="5047" r="96476">
                        <a14:foregroundMark x1="14708" y1="9669" x2="21414" y2="10803"/>
                        <a14:foregroundMark x1="14867" y1="21743" x2="22528" y2="22560"/>
                        <a14:foregroundMark x1="17936" y1="38811" x2="21891" y2="41080"/>
                        <a14:foregroundMark x1="10366" y1="54607" x2="16731" y2="65411"/>
                        <a14:foregroundMark x1="25688" y1="56378" x2="27938" y2="80390"/>
                        <a14:foregroundMark x1="7297" y1="51884" x2="4251" y2="86019"/>
                        <a14:foregroundMark x1="4251" y1="86019" x2="7365" y2="92238"/>
                        <a14:foregroundMark x1="7365" y1="92238" x2="8979" y2="92465"/>
                        <a14:foregroundMark x1="7456" y1="28824" x2="5047" y2="43123"/>
                        <a14:foregroundMark x1="5047" y1="43123" x2="5365" y2="48979"/>
                        <a14:foregroundMark x1="21005" y1="50885" x2="23733" y2="66682"/>
                        <a14:foregroundMark x1="15344" y1="50567" x2="15026" y2="57966"/>
                        <a14:foregroundMark x1="28575" y1="23196" x2="31166" y2="36586"/>
                        <a14:foregroundMark x1="25188" y1="20654" x2="29552" y2="26101"/>
                        <a14:foregroundMark x1="16640" y1="4539" x2="17845" y2="5356"/>
                        <a14:foregroundMark x1="6979" y1="28370" x2="7047" y2="26419"/>
                        <a14:foregroundMark x1="28734" y1="22742" x2="28188" y2="20790"/>
                        <a14:foregroundMark x1="6092" y1="29187" x2="6638" y2="26419"/>
                        <a14:foregroundMark x1="7365" y1="25965" x2="7615" y2="25465"/>
                        <a14:foregroundMark x1="34622" y1="24648" x2="38827" y2="24557"/>
                        <a14:foregroundMark x1="38827" y1="24557" x2="50671" y2="26419"/>
                        <a14:foregroundMark x1="39554" y1="35452" x2="37554" y2="43259"/>
                        <a14:foregroundMark x1="37554" y1="43259" x2="36554" y2="53972"/>
                        <a14:foregroundMark x1="47693" y1="32864" x2="50216" y2="38992"/>
                        <a14:foregroundMark x1="50216" y1="38992" x2="51557" y2="48979"/>
                        <a14:foregroundMark x1="51557" y1="48979" x2="50807" y2="57195"/>
                        <a14:foregroundMark x1="50807" y1="57195" x2="50443" y2="58647"/>
                        <a14:foregroundMark x1="46488" y1="32547" x2="47943" y2="35951"/>
                        <a14:foregroundMark x1="36645" y1="52020" x2="37781" y2="61053"/>
                        <a14:foregroundMark x1="37781" y1="61053" x2="38736" y2="63777"/>
                        <a14:foregroundMark x1="41078" y1="44939" x2="36349" y2="89015"/>
                        <a14:foregroundMark x1="36349" y1="89015" x2="41964" y2="89877"/>
                        <a14:foregroundMark x1="41964" y1="89877" x2="44237" y2="80481"/>
                        <a14:foregroundMark x1="44237" y1="80481" x2="53830" y2="92465"/>
                        <a14:foregroundMark x1="53830" y1="92465" x2="53376" y2="81979"/>
                        <a14:foregroundMark x1="53376" y1="81979" x2="51148" y2="74399"/>
                        <a14:foregroundMark x1="51148" y1="74399" x2="48034" y2="49887"/>
                        <a14:foregroundMark x1="48034" y1="49887" x2="45669" y2="47662"/>
                        <a14:foregroundMark x1="46488" y1="49296" x2="45351" y2="56559"/>
                        <a14:foregroundMark x1="42942" y1="51384" x2="42055" y2="57512"/>
                        <a14:foregroundMark x1="63833" y1="6945" x2="62719" y2="15025"/>
                        <a14:foregroundMark x1="62719" y1="15025" x2="57559" y2="12619"/>
                        <a14:foregroundMark x1="57559" y1="12619" x2="55945" y2="21698"/>
                        <a14:foregroundMark x1="55945" y1="21698" x2="61173" y2="23967"/>
                        <a14:foregroundMark x1="61173" y1="23967" x2="60627" y2="33681"/>
                        <a14:foregroundMark x1="60627" y1="33681" x2="64856" y2="27417"/>
                        <a14:foregroundMark x1="64856" y1="27417" x2="71516" y2="29369"/>
                        <a14:foregroundMark x1="71516" y1="29369" x2="67856" y2="21198"/>
                        <a14:foregroundMark x1="67856" y1="21198" x2="67356" y2="11030"/>
                        <a14:foregroundMark x1="67356" y1="11030" x2="64947" y2="6627"/>
                        <a14:foregroundMark x1="55604" y1="20154" x2="56104" y2="49342"/>
                        <a14:foregroundMark x1="56104" y1="49342" x2="58263" y2="59782"/>
                        <a14:foregroundMark x1="58263" y1="59782" x2="61469" y2="66182"/>
                        <a14:foregroundMark x1="61469" y1="66182" x2="62901" y2="74626"/>
                        <a14:foregroundMark x1="62901" y1="74626" x2="62742" y2="95234"/>
                        <a14:foregroundMark x1="62742" y1="95234" x2="67925" y2="92783"/>
                        <a14:foregroundMark x1="67925" y1="92783" x2="67538" y2="63958"/>
                        <a14:foregroundMark x1="67538" y1="63958" x2="71471" y2="60281"/>
                        <a14:foregroundMark x1="71471" y1="60281" x2="74199" y2="53109"/>
                        <a14:foregroundMark x1="74199" y1="53109" x2="75267" y2="36768"/>
                        <a14:foregroundMark x1="75267" y1="36768" x2="72039" y2="26600"/>
                        <a14:foregroundMark x1="72539" y1="23831" x2="73812" y2="26282"/>
                        <a14:foregroundMark x1="61491" y1="43985" x2="61423" y2="52882"/>
                        <a14:foregroundMark x1="61423" y1="52882" x2="62764" y2="47345"/>
                        <a14:foregroundMark x1="68175" y1="44621" x2="66947" y2="53790"/>
                        <a14:foregroundMark x1="66947" y1="53790" x2="68584" y2="48797"/>
                        <a14:foregroundMark x1="80268" y1="11121" x2="85019" y2="22515"/>
                        <a14:foregroundMark x1="85019" y1="22515" x2="80177" y2="31366"/>
                        <a14:foregroundMark x1="80177" y1="31366" x2="88475" y2="26963"/>
                        <a14:foregroundMark x1="88475" y1="26963" x2="91816" y2="34044"/>
                        <a14:foregroundMark x1="91816" y1="34044" x2="91544" y2="25919"/>
                        <a14:foregroundMark x1="91544" y1="25919" x2="92930" y2="14117"/>
                        <a14:foregroundMark x1="92930" y1="14117" x2="87133" y2="15116"/>
                        <a14:foregroundMark x1="87133" y1="15116" x2="82360" y2="6219"/>
                        <a14:foregroundMark x1="82360" y1="6219" x2="80927" y2="11303"/>
                        <a14:foregroundMark x1="80109" y1="26600" x2="78313" y2="45574"/>
                        <a14:foregroundMark x1="78313" y1="45574" x2="79313" y2="55561"/>
                        <a14:foregroundMark x1="79313" y1="55561" x2="80109" y2="58148"/>
                        <a14:foregroundMark x1="78904" y1="28507" x2="78654" y2="32047"/>
                        <a14:foregroundMark x1="94794" y1="28507" x2="96613" y2="49251"/>
                        <a14:foregroundMark x1="96613" y1="49251" x2="93953" y2="75851"/>
                        <a14:foregroundMark x1="93953" y1="75851" x2="93794" y2="92919"/>
                        <a14:foregroundMark x1="93794" y1="92919" x2="89338" y2="84567"/>
                        <a14:foregroundMark x1="89338" y1="84567" x2="88929" y2="76804"/>
                        <a14:foregroundMark x1="88929" y1="76804" x2="85042" y2="82342"/>
                        <a14:foregroundMark x1="85042" y1="82342" x2="85588" y2="92556"/>
                        <a14:foregroundMark x1="85588" y1="92556" x2="81519" y2="92011"/>
                        <a14:foregroundMark x1="81519" y1="92011" x2="81155" y2="68089"/>
                        <a14:foregroundMark x1="81155" y1="68089" x2="81882" y2="50704"/>
                        <a14:foregroundMark x1="81882" y1="50704" x2="84837" y2="41807"/>
                        <a14:foregroundMark x1="84837" y1="41807" x2="86565" y2="51248"/>
                        <a14:foregroundMark x1="90111" y1="52519" x2="90589" y2="43713"/>
                        <a14:foregroundMark x1="90589" y1="43713" x2="94090" y2="48570"/>
                        <a14:foregroundMark x1="94090" y1="48570" x2="95658" y2="57331"/>
                        <a14:foregroundMark x1="95658" y1="57331" x2="96476" y2="38357"/>
                        <a14:foregroundMark x1="85769" y1="43350" x2="86724" y2="46074"/>
                        <a14:foregroundMark x1="16390" y1="50431" x2="17277" y2="51566"/>
                        <a14:foregroundMark x1="20027" y1="50567" x2="19209" y2="54108"/>
                        <a14:foregroundMark x1="43805" y1="45256" x2="40987" y2="44303"/>
                        <a14:foregroundMark x1="42032" y1="41398" x2="43237" y2="43032"/>
                        <a14:foregroundMark x1="45510" y1="43168" x2="46397" y2="42533"/>
                        <a14:foregroundMark x1="62446" y1="39492" x2="63083" y2="41262"/>
                        <a14:foregroundMark x1="66947" y1="41262" x2="68243" y2="41080"/>
                        <a14:foregroundMark x1="84951" y1="38357" x2="86315" y2="40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33" y="120290"/>
            <a:ext cx="2329732" cy="9519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A1B2B0-B2BE-30CA-EA21-F894783C7FDA}"/>
              </a:ext>
            </a:extLst>
          </p:cNvPr>
          <p:cNvSpPr/>
          <p:nvPr/>
        </p:nvSpPr>
        <p:spPr>
          <a:xfrm>
            <a:off x="241321" y="120290"/>
            <a:ext cx="92476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4" algn="ctr"/>
            <a:r>
              <a:rPr lang="en-US" sz="8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</a:t>
            </a:r>
            <a:r>
              <a:rPr lang="en-US" sz="8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chơi</a:t>
            </a:r>
            <a:r>
              <a:rPr lang="en-US" sz="8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 ĐỐ BẠN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31566D-484F-4469-B589-7A96A94FE91E}"/>
              </a:ext>
            </a:extLst>
          </p:cNvPr>
          <p:cNvSpPr txBox="1"/>
          <p:nvPr/>
        </p:nvSpPr>
        <p:spPr>
          <a:xfrm>
            <a:off x="2909504" y="1775012"/>
            <a:ext cx="6952129" cy="455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GV: </a:t>
            </a:r>
            <a:r>
              <a:rPr lang="en-US" sz="32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 bạn, đố bạn!</a:t>
            </a:r>
            <a:endParaRPr lang="en-VN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HS: </a:t>
            </a:r>
            <a:r>
              <a:rPr lang="en-US" sz="32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Đố gì, đố gì?</a:t>
            </a:r>
            <a:endParaRPr lang="en-VN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GV:</a:t>
            </a:r>
            <a:r>
              <a:rPr lang="en-US" sz="32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Đọc số 64 832</a:t>
            </a:r>
            <a:endParaRPr lang="en-VN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HS: </a:t>
            </a:r>
            <a:r>
              <a:rPr lang="en-US" sz="32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</a:t>
            </a:r>
            <a:endParaRPr lang="en-VN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GV:  </a:t>
            </a:r>
            <a:r>
              <a:rPr lang="en-US" sz="32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cấu tạo số 56 704</a:t>
            </a:r>
            <a:endParaRPr lang="en-VN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HS: </a:t>
            </a:r>
            <a:r>
              <a:rPr lang="en-US" sz="32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</a:t>
            </a:r>
            <a:endParaRPr lang="en-VN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822483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4554D-1C4A-1C01-9E68-5D42AECCA1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9" t="-452" r="40396" b="79162"/>
          <a:stretch/>
        </p:blipFill>
        <p:spPr>
          <a:xfrm rot="308201">
            <a:off x="519602" y="545258"/>
            <a:ext cx="990159" cy="990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66FDDD-A077-A3AA-EBCF-2203D4A034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3758" y="4852833"/>
            <a:ext cx="2588905" cy="2050385"/>
          </a:xfrm>
          <a:prstGeom prst="rect">
            <a:avLst/>
          </a:prstGeom>
        </p:spPr>
      </p:pic>
      <p:sp>
        <p:nvSpPr>
          <p:cNvPr id="5" name="矩形: 圆角 14">
            <a:extLst>
              <a:ext uri="{FF2B5EF4-FFF2-40B4-BE49-F238E27FC236}">
                <a16:creationId xmlns:a16="http://schemas.microsoft.com/office/drawing/2014/main" id="{28A4377B-30DA-D948-C000-4079DE3E5D0F}"/>
              </a:ext>
            </a:extLst>
          </p:cNvPr>
          <p:cNvSpPr/>
          <p:nvPr/>
        </p:nvSpPr>
        <p:spPr>
          <a:xfrm>
            <a:off x="1666757" y="751199"/>
            <a:ext cx="1727150" cy="647699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Số ?</a:t>
            </a:r>
            <a:endParaRPr lang="zh-CN" altLang="en-US" sz="8000" b="1" dirty="0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E46DA-868F-1194-7D23-000A0662AFA7}"/>
              </a:ext>
            </a:extLst>
          </p:cNvPr>
          <p:cNvSpPr txBox="1"/>
          <p:nvPr/>
        </p:nvSpPr>
        <p:spPr>
          <a:xfrm>
            <a:off x="209307" y="1577756"/>
            <a:ext cx="11982693" cy="290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2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a) 504 842 = 500 000 + 4 000 </a:t>
            </a:r>
            <a:r>
              <a:rPr lang="vi-VN" sz="3200" i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+ </a:t>
            </a:r>
            <a:r>
              <a:rPr lang="en-US" sz="3200" i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                </a:t>
            </a:r>
            <a:r>
              <a:rPr lang="vi-VN" sz="3200" i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+ </a:t>
            </a:r>
            <a:r>
              <a:rPr lang="vi-VN" sz="32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40 + 2</a:t>
            </a:r>
            <a:endParaRPr lang="en-US" sz="3200" i="0" dirty="0">
              <a:solidFill>
                <a:srgbClr val="000000"/>
              </a:solidFill>
              <a:effectLst/>
              <a:ea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vi-VN" sz="32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b) 1 730 539 = 1 000 000 </a:t>
            </a:r>
            <a:r>
              <a:rPr lang="vi-VN" sz="3200" i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+ </a:t>
            </a:r>
            <a:r>
              <a:rPr lang="en-US" sz="3200">
                <a:solidFill>
                  <a:srgbClr val="FF0000"/>
                </a:solidFill>
                <a:ea typeface="Cambria" panose="02040503050406030204" pitchFamily="18" charset="0"/>
              </a:rPr>
              <a:t>                      </a:t>
            </a:r>
            <a:r>
              <a:rPr lang="vi-VN" sz="3200" i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+ </a:t>
            </a:r>
            <a:r>
              <a:rPr lang="vi-VN" sz="32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30 000 + 500 + 30 + 9</a:t>
            </a:r>
            <a:endParaRPr lang="en-US" sz="3200" i="0" dirty="0">
              <a:solidFill>
                <a:srgbClr val="000000"/>
              </a:solidFill>
              <a:effectLst/>
              <a:ea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vi-VN" sz="32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c) 26 400 500 = 20 000 000 + 6 000 000 + 400 </a:t>
            </a:r>
            <a:r>
              <a:rPr lang="vi-VN" sz="3200" i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000 +</a:t>
            </a:r>
            <a:endParaRPr lang="en-US" sz="3200" i="0" dirty="0">
              <a:solidFill>
                <a:srgbClr val="FF0000"/>
              </a:solidFill>
              <a:effectLst/>
              <a:ea typeface="Cambria" panose="020405030504060302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29" r:id="rId2" imgW="1424880" imgH="807840"/>
        </mc:Choice>
        <mc:Fallback>
          <p:control r:id="rId2" imgW="1424880" imgH="807840">
            <p:pic>
              <p:nvPicPr>
                <p:cNvPr id="3" name="TextBox2">
                  <a:extLst>
                    <a:ext uri="{FF2B5EF4-FFF2-40B4-BE49-F238E27FC236}">
                      <a16:creationId xmlns:a16="http://schemas.microsoft.com/office/drawing/2014/main" id="{DF2120B4-C5B9-4FE6-9DE0-CE2A2F2488C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95999" y="1849945"/>
                  <a:ext cx="1423737" cy="8096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0" r:id="rId3" imgW="2080440" imgH="807840"/>
        </mc:Choice>
        <mc:Fallback>
          <p:control r:id="rId3" imgW="2080440" imgH="807840">
            <p:pic>
              <p:nvPicPr>
                <p:cNvPr id="19" name="TextBox3">
                  <a:extLst>
                    <a:ext uri="{FF2B5EF4-FFF2-40B4-BE49-F238E27FC236}">
                      <a16:creationId xmlns:a16="http://schemas.microsoft.com/office/drawing/2014/main" id="{FC74133D-3149-462A-BDAE-BD92418E2DE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25548" y="2840350"/>
                  <a:ext cx="2077620" cy="8096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1" r:id="rId4" imgW="1150560" imgH="807840"/>
        </mc:Choice>
        <mc:Fallback>
          <p:control r:id="rId4" imgW="1150560" imgH="807840">
            <p:pic>
              <p:nvPicPr>
                <p:cNvPr id="20" name="TextBox4">
                  <a:extLst>
                    <a:ext uri="{FF2B5EF4-FFF2-40B4-BE49-F238E27FC236}">
                      <a16:creationId xmlns:a16="http://schemas.microsoft.com/office/drawing/2014/main" id="{12FC6873-3239-4072-A1F1-AA5C1771808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34171" y="3765651"/>
                  <a:ext cx="1155198" cy="8096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11004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C170F3-3A87-9103-34DD-024F13B6A0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1" t="5631" r="22964" b="73079"/>
          <a:stretch/>
        </p:blipFill>
        <p:spPr>
          <a:xfrm rot="20496249">
            <a:off x="145966" y="145964"/>
            <a:ext cx="1103790" cy="11037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F8C049-941E-4E9C-84C8-B625881C922E}"/>
              </a:ext>
            </a:extLst>
          </p:cNvPr>
          <p:cNvSpPr/>
          <p:nvPr/>
        </p:nvSpPr>
        <p:spPr>
          <a:xfrm>
            <a:off x="238696" y="1815856"/>
            <a:ext cx="11717777" cy="114717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F6875B-F494-08A1-4EEC-2139C2D4604D}"/>
              </a:ext>
            </a:extLst>
          </p:cNvPr>
          <p:cNvSpPr txBox="1"/>
          <p:nvPr/>
        </p:nvSpPr>
        <p:spPr>
          <a:xfrm>
            <a:off x="1136073" y="300813"/>
            <a:ext cx="10572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200" dirty="0">
                <a:solidFill>
                  <a:srgbClr val="002060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Rô-bốt có thói quen viết các số biểu diễn ngày, tháng, năm liên tiếp nhau để được một số tự nhiên có nhiều chữ số. Ví dụ, ngày 30 tháng 4 năm 1975, Rô-bốt sẽ viết được số 3 041 </a:t>
            </a:r>
            <a:r>
              <a:rPr lang="vi-VN" sz="3200">
                <a:solidFill>
                  <a:srgbClr val="002060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975.</a:t>
            </a:r>
            <a:endParaRPr lang="vi-VN" sz="3200" dirty="0">
              <a:solidFill>
                <a:srgbClr val="002060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23F653-89D5-4C32-88E2-A0944704C97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3880" y="3894972"/>
            <a:ext cx="1335110" cy="2963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D4C8A1-9D52-44D1-BA46-4AD3AF878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703" y="3138028"/>
            <a:ext cx="4853511" cy="3419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03135E-EC98-471D-A771-41BBE01D7147}"/>
              </a:ext>
            </a:extLst>
          </p:cNvPr>
          <p:cNvSpPr txBox="1"/>
          <p:nvPr/>
        </p:nvSpPr>
        <p:spPr>
          <a:xfrm>
            <a:off x="429492" y="1870446"/>
            <a:ext cx="1152698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000">
                <a:solidFill>
                  <a:schemeClr val="bg1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a)</a:t>
            </a:r>
            <a:r>
              <a:rPr lang="vi-VN" sz="3000">
                <a:solidFill>
                  <a:schemeClr val="bg1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Hỏi </a:t>
            </a:r>
            <a:r>
              <a:rPr lang="vi-VN" sz="3000" dirty="0">
                <a:solidFill>
                  <a:schemeClr val="bg1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với ngày Nhà giáo Việt Nam năm nay, Rô-bốt sẽ viết được số nào?</a:t>
            </a:r>
          </a:p>
          <a:p>
            <a:pPr algn="just">
              <a:spcBef>
                <a:spcPts val="600"/>
              </a:spcBef>
            </a:pPr>
            <a:r>
              <a:rPr lang="vi-VN" sz="3000" dirty="0">
                <a:solidFill>
                  <a:schemeClr val="bg1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b) Hãy cho biết giá trị của từng chữ số 2 trong số mà Rô-bốt đã viết ở câu a.</a:t>
            </a:r>
            <a:endParaRPr lang="en-US" sz="3000" dirty="0">
              <a:solidFill>
                <a:schemeClr val="bg1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93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C170F3-3A87-9103-34DD-024F13B6A0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1" t="5631" r="22964" b="73079"/>
          <a:stretch/>
        </p:blipFill>
        <p:spPr>
          <a:xfrm rot="20496249">
            <a:off x="899616" y="536976"/>
            <a:ext cx="1103790" cy="11037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36998D-15C3-E765-38A9-87B475E565C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4" y="2226604"/>
            <a:ext cx="1854150" cy="41149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F6875B-F494-08A1-4EEC-2139C2D4604D}"/>
              </a:ext>
            </a:extLst>
          </p:cNvPr>
          <p:cNvSpPr txBox="1"/>
          <p:nvPr/>
        </p:nvSpPr>
        <p:spPr>
          <a:xfrm>
            <a:off x="2439120" y="529234"/>
            <a:ext cx="9255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cho biết giá trị của từng chữ số 2 trong số mà Rô-bốt đã viết ở câu a.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DD6865EB-6770-6BEF-A410-9392C9109B01}"/>
              </a:ext>
            </a:extLst>
          </p:cNvPr>
          <p:cNvSpPr/>
          <p:nvPr/>
        </p:nvSpPr>
        <p:spPr>
          <a:xfrm>
            <a:off x="4631339" y="1924955"/>
            <a:ext cx="3576996" cy="763721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vi-VN" sz="4800" b="1">
                <a:latin typeface="Cambria" panose="02040503050406030204" pitchFamily="18" charset="0"/>
                <a:ea typeface="Cambria" panose="02040503050406030204" pitchFamily="18" charset="0"/>
              </a:rPr>
              <a:t>112 02</a:t>
            </a:r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zh-CN" altLang="en-US" sz="16600" b="1" dirty="0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E9C41B-920B-A987-0D67-637F3B60B3D0}"/>
              </a:ext>
            </a:extLst>
          </p:cNvPr>
          <p:cNvSpPr txBox="1"/>
          <p:nvPr/>
        </p:nvSpPr>
        <p:spPr>
          <a:xfrm>
            <a:off x="4752753" y="1903689"/>
            <a:ext cx="818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9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800" b="1" dirty="0">
              <a:solidFill>
                <a:srgbClr val="F93D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F363F29-C908-6D2F-FBA3-7203C4C456D3}"/>
              </a:ext>
            </a:extLst>
          </p:cNvPr>
          <p:cNvSpPr/>
          <p:nvPr/>
        </p:nvSpPr>
        <p:spPr>
          <a:xfrm>
            <a:off x="2149371" y="3013501"/>
            <a:ext cx="3274828" cy="830997"/>
          </a:xfrm>
          <a:prstGeom prst="wedgeRoundRectCallout">
            <a:avLst>
              <a:gd name="adj1" fmla="val 34723"/>
              <a:gd name="adj2" fmla="val -999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9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20 000 000</a:t>
            </a:r>
            <a:endParaRPr lang="en-US" sz="4400" b="1" dirty="0">
              <a:solidFill>
                <a:srgbClr val="F93D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60784-6531-A861-35B8-66FF57322BB4}"/>
              </a:ext>
            </a:extLst>
          </p:cNvPr>
          <p:cNvSpPr txBox="1"/>
          <p:nvPr/>
        </p:nvSpPr>
        <p:spPr>
          <a:xfrm>
            <a:off x="6322586" y="1901949"/>
            <a:ext cx="818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9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800" b="1" dirty="0">
              <a:solidFill>
                <a:srgbClr val="F93D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83BE77B-1B9D-1978-C37A-65AA3769B32F}"/>
              </a:ext>
            </a:extLst>
          </p:cNvPr>
          <p:cNvSpPr/>
          <p:nvPr/>
        </p:nvSpPr>
        <p:spPr>
          <a:xfrm>
            <a:off x="5687289" y="4284074"/>
            <a:ext cx="2089299" cy="830997"/>
          </a:xfrm>
          <a:prstGeom prst="wedgeRoundRectCallout">
            <a:avLst>
              <a:gd name="adj1" fmla="val -9433"/>
              <a:gd name="adj2" fmla="val -23946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9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</a:t>
            </a:r>
            <a:endParaRPr lang="en-US" sz="4400" b="1" dirty="0">
              <a:solidFill>
                <a:srgbClr val="F93D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0AE0B7-6F4C-B1EE-A89A-BF43F9E06989}"/>
              </a:ext>
            </a:extLst>
          </p:cNvPr>
          <p:cNvSpPr txBox="1"/>
          <p:nvPr/>
        </p:nvSpPr>
        <p:spPr>
          <a:xfrm>
            <a:off x="7183062" y="1891316"/>
            <a:ext cx="818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9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800" b="1" dirty="0">
              <a:solidFill>
                <a:srgbClr val="F93D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931EEE9-37E0-8756-AAF8-0C524685E2D7}"/>
              </a:ext>
            </a:extLst>
          </p:cNvPr>
          <p:cNvSpPr/>
          <p:nvPr/>
        </p:nvSpPr>
        <p:spPr>
          <a:xfrm>
            <a:off x="7894456" y="3219039"/>
            <a:ext cx="984640" cy="655109"/>
          </a:xfrm>
          <a:prstGeom prst="wedgeRoundRectCallout">
            <a:avLst>
              <a:gd name="adj1" fmla="val -94196"/>
              <a:gd name="adj2" fmla="val -1536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9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endParaRPr lang="en-US" sz="4400" b="1" dirty="0">
              <a:solidFill>
                <a:srgbClr val="F93D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64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FBFB95-CB68-47BE-92C4-F8C66516B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112" y="3528741"/>
            <a:ext cx="5761647" cy="30402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F6875B-F494-08A1-4EEC-2139C2D4604D}"/>
              </a:ext>
            </a:extLst>
          </p:cNvPr>
          <p:cNvSpPr txBox="1"/>
          <p:nvPr/>
        </p:nvSpPr>
        <p:spPr>
          <a:xfrm>
            <a:off x="713699" y="670309"/>
            <a:ext cx="10994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Việt, Nam và Rô-bốt, mỗi bạn đội một chiếc mũ 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nhìn thấy số được viết trên mũ của Việt 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 – bốt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03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Hỏi chiếc mũ 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 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đang đội được viết số nào?</a:t>
            </a:r>
          </a:p>
        </p:txBody>
      </p:sp>
      <p:sp>
        <p:nvSpPr>
          <p:cNvPr id="13" name="矩形: 圆角 14">
            <a:extLst>
              <a:ext uri="{FF2B5EF4-FFF2-40B4-BE49-F238E27FC236}">
                <a16:creationId xmlns:a16="http://schemas.microsoft.com/office/drawing/2014/main" id="{8E4B5DCB-A804-6A44-1DE6-7A8CA5011BB0}"/>
              </a:ext>
            </a:extLst>
          </p:cNvPr>
          <p:cNvSpPr/>
          <p:nvPr/>
        </p:nvSpPr>
        <p:spPr>
          <a:xfrm rot="21022940">
            <a:off x="3488889" y="3912089"/>
            <a:ext cx="872460" cy="490051"/>
          </a:xfrm>
          <a:prstGeom prst="roundRect">
            <a:avLst/>
          </a:prstGeom>
          <a:solidFill>
            <a:srgbClr val="C4E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1 033</a:t>
            </a:r>
            <a:endParaRPr lang="zh-CN" altLang="en-US" sz="4000" b="1" dirty="0">
              <a:solidFill>
                <a:sysClr val="windowText" lastClr="000000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11" name="矩形: 圆角 14">
            <a:extLst>
              <a:ext uri="{FF2B5EF4-FFF2-40B4-BE49-F238E27FC236}">
                <a16:creationId xmlns:a16="http://schemas.microsoft.com/office/drawing/2014/main" id="{5802C0AA-BF11-477E-A326-88281793837A}"/>
              </a:ext>
            </a:extLst>
          </p:cNvPr>
          <p:cNvSpPr/>
          <p:nvPr/>
        </p:nvSpPr>
        <p:spPr>
          <a:xfrm rot="649345">
            <a:off x="7123042" y="4226553"/>
            <a:ext cx="872460" cy="490051"/>
          </a:xfrm>
          <a:prstGeom prst="roundRect">
            <a:avLst/>
          </a:prstGeom>
          <a:solidFill>
            <a:srgbClr val="F5A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1 029</a:t>
            </a:r>
            <a:endParaRPr lang="zh-CN" altLang="en-US" sz="4000" b="1" dirty="0">
              <a:solidFill>
                <a:sysClr val="windowText" lastClr="000000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05FB3A4-84CA-45BF-93D9-72ECBECF0FAD}"/>
              </a:ext>
            </a:extLst>
          </p:cNvPr>
          <p:cNvSpPr/>
          <p:nvPr/>
        </p:nvSpPr>
        <p:spPr>
          <a:xfrm>
            <a:off x="5304244" y="3769353"/>
            <a:ext cx="872460" cy="490051"/>
          </a:xfrm>
          <a:prstGeom prst="roundRect">
            <a:avLst/>
          </a:prstGeom>
          <a:solidFill>
            <a:srgbClr val="F1F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zh-CN" altLang="en-US" sz="4000" b="1" dirty="0">
              <a:solidFill>
                <a:sysClr val="windowText" lastClr="000000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122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1142</TotalTime>
  <Words>532</Words>
  <Application>Microsoft Macintosh PowerPoint</Application>
  <PresentationFormat>Widescreen</PresentationFormat>
  <Paragraphs>46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Calibri</vt:lpstr>
      <vt:lpstr>Arial</vt:lpstr>
      <vt:lpstr>#9Slide07 HoneyCream</vt:lpstr>
      <vt:lpstr>Cambria</vt:lpstr>
      <vt:lpstr>#9Slide02 Noi dung rat dai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Ms-Oanh</dc:creator>
  <cp:keywords>MNT;MANGNONTEAM</cp:keywords>
  <dc:description>9Slide.vn</dc:description>
  <cp:lastModifiedBy>Microsoft Office User</cp:lastModifiedBy>
  <cp:revision>79</cp:revision>
  <dcterms:created xsi:type="dcterms:W3CDTF">2023-06-16T08:43:46Z</dcterms:created>
  <dcterms:modified xsi:type="dcterms:W3CDTF">2025-09-07T09:31:03Z</dcterms:modified>
  <cp:category>9Slide.vn</cp:category>
</cp:coreProperties>
</file>