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</p:sldMasterIdLst>
  <p:notesMasterIdLst>
    <p:notesMasterId r:id="rId11"/>
  </p:notesMasterIdLst>
  <p:sldIdLst>
    <p:sldId id="257" r:id="rId3"/>
    <p:sldId id="331" r:id="rId4"/>
    <p:sldId id="281" r:id="rId5"/>
    <p:sldId id="349" r:id="rId6"/>
    <p:sldId id="353" r:id="rId7"/>
    <p:sldId id="354" r:id="rId8"/>
    <p:sldId id="358" r:id="rId9"/>
    <p:sldId id="35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2" d="100"/>
          <a:sy n="52" d="100"/>
        </p:scale>
        <p:origin x="106" y="6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8C2753-0A06-4A58-A3F6-CF711CC0AB53}" type="datetimeFigureOut">
              <a:rPr lang="en-US" smtClean="0"/>
              <a:t>17-Dec-25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664789-E68F-4E55-AA15-CC01292B9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72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321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7CC9B4-3E8E-63E1-D356-A1955C65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FA7456-3D8D-2F1D-D789-B03917BF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05226CD-9758-5F4C-0824-C611AA71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DF2B727-1B87-BD23-F946-73B4AEF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17-Dec-25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10B21F6-BA2A-943B-8497-9A90BC49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811612E-2174-8FE0-9312-39350B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96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D990A6-CCE4-CB09-683F-178CBCCB0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26D8F8-63DD-95E2-8D96-C4C4EF3F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2E8C0B-AC39-E05B-CAD8-60D4C003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17-Dec-25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EE6509-EC95-B76C-3CB5-838AC33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3DB875-6747-4237-9D88-B5472ED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16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3B5762C-480C-DD67-53E9-F57E1893D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889069-C91A-3DDF-F26B-810744FF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695B1B-BD77-B09C-5CC5-BBAEEA3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17-Dec-25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7CFE1E-1A90-CFBB-6B51-75ECC60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E466C8-1A5A-820E-CC89-A0F1AAE4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839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D8ADDF-4821-61B0-A3D7-1545260C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08E8938-D03C-1E3C-4E78-30208247A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4231AD-7EBB-725F-7C99-C0E2CF3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17-Dec-25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F90C3CF-C5E3-CB98-D5FD-A0B5C516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656519-17C3-D8F5-A573-0EC03E65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10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17-Dec-25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136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D3906-3FC9-C004-5980-042ACEFB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C2FFCE-9FB3-5E86-A226-E80BBCE7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3D411F-D0D5-407F-914B-5C0ED55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17-Dec-25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9007B2-C1E4-93A8-134F-E47794D5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12CCC-5EB9-20B3-7715-ED2A67D9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80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3694CD-D002-9A4F-3556-C94ECD390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D21D8E7-7750-264D-D041-848EE656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FA6C434-D8C3-26E9-E42A-4D41DCAA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94F3F2-9509-2F45-CF1B-5A0ADCC6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17-Dec-25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9469AC-242F-3182-F58A-ABC9E6A8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650491-D7CA-34AB-F5E5-CB583C63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290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FE877E-83CB-6F67-2AA0-6139BE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598E49D-281E-9C54-718B-7DF6B60E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3865793-D10B-5B53-A227-B8F67775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64AFBA2-089C-078C-928A-52AA90C50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3029626-0106-26C0-15B8-3A82A9CA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220C93-87D3-6364-D400-A9FD4882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17-Dec-25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1ABAD3-3413-BCAA-35D9-74B2F9E1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F6BF71F-C6CA-E5F8-37E0-DE86459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97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ED095-307C-372D-AE09-1A657BBE2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D5FCC65-C44C-A853-6154-DC31173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17-Dec-25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706CBD9-E746-366F-4144-CD7567F4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828A55D-8876-3A7B-9C9B-7E9CCA6E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90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C1C394B-6579-62DC-9D14-8919A050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17-Dec-25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13F93FF-A0DA-DC56-300B-36A81C61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5A1CC7C-B8C6-19EF-6461-884FE63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811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64C402-3353-AF39-67F0-40DFDAF4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303C4F-CCA4-2A8D-4571-D27B7CDFF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35E01E-310D-FE61-9059-74A0DE8E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889016-3F0C-DC7F-6974-385E1405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17-Dec-25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2FC3868-46C7-F4D6-B746-6FBF7B9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2838144-90F0-341F-068D-B169B7F7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42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7141C46-B4D7-FD39-5209-1C74D7BD5F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Hình chữ nhật: Góc Tròn 1">
            <a:extLst>
              <a:ext uri="{FF2B5EF4-FFF2-40B4-BE49-F238E27FC236}">
                <a16:creationId xmlns:a16="http://schemas.microsoft.com/office/drawing/2014/main" id="{46577EAE-49FF-7F7D-1595-941DDF074725}"/>
              </a:ext>
            </a:extLst>
          </p:cNvPr>
          <p:cNvSpPr/>
          <p:nvPr userDrawn="1"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42358ED-67D1-2E10-0DAD-F07B7F34C3E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290" y="102116"/>
            <a:ext cx="1498083" cy="149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738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5905CFD-68B8-3773-EC16-80FA29FD30E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0883E17-D739-81BA-D8DA-EFAE83E6A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4D1F3C7-6FD1-DD9F-129F-6BC898FDA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956C22-07F6-204E-B8A6-F9BAA1E916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7A872-536B-4939-B515-8C7D92DB9A02}" type="datetimeFigureOut">
              <a:rPr lang="en-US" smtClean="0"/>
              <a:t>17-Dec-25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FAFDAB-EB80-EAF5-368F-730E699BD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962EDC7-C614-889F-8CD0-96A982659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727E8363-5677-EAF6-980A-C877CDFAF1B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75F2638-8865-FDF7-44FF-6F559B65D3A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697" y="0"/>
            <a:ext cx="1550635" cy="15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062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2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EAED26-9F32-3E96-FDE4-E696CC420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705" y="382857"/>
            <a:ext cx="3273836" cy="1286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172929-140D-E630-A381-772614E24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42" y="2911152"/>
            <a:ext cx="9492295" cy="2609314"/>
          </a:xfrm>
          <a:prstGeom prst="rect">
            <a:avLst/>
          </a:prstGeom>
        </p:spPr>
      </p:pic>
      <p:sp>
        <p:nvSpPr>
          <p:cNvPr id="10" name="Freeform 8">
            <a:extLst>
              <a:ext uri="{FF2B5EF4-FFF2-40B4-BE49-F238E27FC236}">
                <a16:creationId xmlns:a16="http://schemas.microsoft.com/office/drawing/2014/main" id="{409EF7E7-B544-3077-5AC6-1ECD06F02C35}"/>
              </a:ext>
            </a:extLst>
          </p:cNvPr>
          <p:cNvSpPr/>
          <p:nvPr/>
        </p:nvSpPr>
        <p:spPr>
          <a:xfrm>
            <a:off x="9279186" y="2495773"/>
            <a:ext cx="2427732" cy="4114800"/>
          </a:xfrm>
          <a:custGeom>
            <a:avLst/>
            <a:gdLst/>
            <a:ahLst/>
            <a:cxnLst/>
            <a:rect l="l" t="t" r="r" b="b"/>
            <a:pathLst>
              <a:path w="2427732" h="4114800">
                <a:moveTo>
                  <a:pt x="0" y="0"/>
                </a:moveTo>
                <a:lnTo>
                  <a:pt x="2427732" y="0"/>
                </a:lnTo>
                <a:lnTo>
                  <a:pt x="24277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1080C7C-C11A-9284-35F5-CC3C2A130E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290" y="102116"/>
            <a:ext cx="1498083" cy="14980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75D152-C18A-35D9-0396-B535206E90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3706" y="1754821"/>
            <a:ext cx="325554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0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1">
            <a:extLst>
              <a:ext uri="{FF2B5EF4-FFF2-40B4-BE49-F238E27FC236}">
                <a16:creationId xmlns:a16="http://schemas.microsoft.com/office/drawing/2014/main" id="{EDD4CC29-BAE1-4AFD-B202-C0190E260485}"/>
              </a:ext>
            </a:extLst>
          </p:cNvPr>
          <p:cNvSpPr/>
          <p:nvPr/>
        </p:nvSpPr>
        <p:spPr>
          <a:xfrm>
            <a:off x="926538" y="0"/>
            <a:ext cx="10293911" cy="10556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Dựa vào những hình dưới đây, em hãy nêu cách xử lí tình huống khi có sự cố mất an toàn?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charset="-122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9DB820-F15E-4884-B3EA-CA3A8F2A8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87" y="1457325"/>
            <a:ext cx="5000625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08691B-E4B7-47DE-BE8A-C5D4961298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1419225"/>
            <a:ext cx="4686300" cy="184785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7BD44A5-0C33-4B06-9392-548E58567E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1862" y="3371849"/>
            <a:ext cx="5719063" cy="2581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641A780C-5EED-CFC7-B260-AA92A41B1167}"/>
              </a:ext>
            </a:extLst>
          </p:cNvPr>
          <p:cNvGrpSpPr/>
          <p:nvPr/>
        </p:nvGrpSpPr>
        <p:grpSpPr>
          <a:xfrm>
            <a:off x="2402654" y="277071"/>
            <a:ext cx="7079231" cy="4318367"/>
            <a:chOff x="805812" y="2584364"/>
            <a:chExt cx="7079231" cy="4318367"/>
          </a:xfrm>
        </p:grpSpPr>
        <p:sp>
          <p:nvSpPr>
            <p:cNvPr id="4" name="TextBox 30">
              <a:extLst>
                <a:ext uri="{FF2B5EF4-FFF2-40B4-BE49-F238E27FC236}">
                  <a16:creationId xmlns:a16="http://schemas.microsoft.com/office/drawing/2014/main" id="{2F695426-8F3A-10B4-26C4-DB583C0CA892}"/>
                </a:ext>
              </a:extLst>
            </p:cNvPr>
            <p:cNvSpPr txBox="1"/>
            <p:nvPr/>
          </p:nvSpPr>
          <p:spPr>
            <a:xfrm>
              <a:off x="1376670" y="3122973"/>
              <a:ext cx="6508373" cy="3779758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marL="571500" lvl="0" indent="-571500" algn="just">
                <a:buFont typeface="Arial" panose="020B0604020202020204" pitchFamily="34" charset="0"/>
                <a:buChar char="•"/>
                <a:defRPr/>
              </a:pPr>
              <a:r>
                <a:rPr lang="vi-VN" altLang="zh-CN" sz="3600" b="1" dirty="0">
                  <a:solidFill>
                    <a:srgbClr val="C0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Mô tả các tình huống không an toàn được mô tả trong </a:t>
              </a:r>
              <a:r>
                <a:rPr lang="en-US" altLang="zh-CN" sz="3600" b="1" dirty="0" err="1">
                  <a:solidFill>
                    <a:srgbClr val="C0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altLang="zh-CN" sz="3600" b="1" dirty="0">
                  <a:solidFill>
                    <a:srgbClr val="C0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3</a:t>
              </a:r>
              <a:r>
                <a:rPr lang="vi-VN" altLang="zh-CN" sz="3600" b="1" dirty="0">
                  <a:solidFill>
                    <a:srgbClr val="C0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là gì?</a:t>
              </a:r>
              <a:endParaRPr lang="en-US" altLang="zh-CN" sz="3600" b="1" dirty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571500" indent="-571500" algn="just">
                <a:buFont typeface="Arial" panose="020B0604020202020204" pitchFamily="34" charset="0"/>
                <a:buChar char="•"/>
                <a:defRPr/>
              </a:pPr>
              <a:r>
                <a:rPr lang="vi-VN" altLang="zh-CN" sz="3600" b="1" dirty="0">
                  <a:solidFill>
                    <a:srgbClr val="C0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Các nhân vật trong hình đã xử lí tình huống đó như thế nào?</a:t>
              </a:r>
              <a:endParaRPr lang="zh-CN" altLang="en-US" sz="3600" b="1" dirty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  <a:ea typeface="方正大标宋简体" pitchFamily="2" charset="-122"/>
              </a:endParaRPr>
            </a:p>
          </p:txBody>
        </p: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C42251B3-4E39-8A61-596D-48ABFD793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0400" y1="49160" x2="42400" y2="53480"/>
                          <a14:foregroundMark x1="62040" y1="50040" x2="64640" y2="54320"/>
                          <a14:foregroundMark x1="36240" y1="49600" x2="47000" y2="54920"/>
                          <a14:foregroundMark x1="37960" y1="54040" x2="53880" y2="49600"/>
                          <a14:foregroundMark x1="38240" y1="53760" x2="43120" y2="55200"/>
                          <a14:foregroundMark x1="61880" y1="51320" x2="64640" y2="55040"/>
                          <a14:foregroundMark x1="60760" y1="51880" x2="66040" y2="54040"/>
                          <a14:foregroundMark x1="61600" y1="50600" x2="65200" y2="51880"/>
                          <a14:foregroundMark x1="61600" y1="48600" x2="67640" y2="51600"/>
                          <a14:foregroundMark x1="47560" y1="56040" x2="56160" y2="55920"/>
                          <a14:foregroundMark x1="46840" y1="56040" x2="56040" y2="57080"/>
                          <a14:foregroundMark x1="56040" y1="57080" x2="56160" y2="56480"/>
                          <a14:foregroundMark x1="47280" y1="56760" x2="49120" y2="58480"/>
                          <a14:foregroundMark x1="49720" y1="60360" x2="51000" y2="59480"/>
                          <a14:foregroundMark x1="48120" y1="59360" x2="51160" y2="5936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5812" y="2584364"/>
              <a:ext cx="1141716" cy="1077218"/>
            </a:xfrm>
            <a:prstGeom prst="rect">
              <a:avLst/>
            </a:prstGeom>
          </p:spPr>
        </p:pic>
      </p:grpSp>
      <p:pic>
        <p:nvPicPr>
          <p:cNvPr id="16" name="Picture 12">
            <a:extLst>
              <a:ext uri="{FF2B5EF4-FFF2-40B4-BE49-F238E27FC236}">
                <a16:creationId xmlns:a16="http://schemas.microsoft.com/office/drawing/2014/main" id="{6F680BB4-CC7A-AC2E-CD92-DF1C714922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326" y="1824765"/>
            <a:ext cx="2989390" cy="4799616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8A87414F-0FBE-2BB1-98E1-4BE21B7CAE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8702" y="1824765"/>
            <a:ext cx="3370276" cy="489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228725" y="1832004"/>
            <a:ext cx="6270095" cy="3170099"/>
          </a:xfrm>
          <a:prstGeom prst="rect">
            <a:avLst/>
          </a:prstGeom>
          <a:solidFill>
            <a:srgbClr val="FACD02"/>
          </a:solidFill>
          <a:ln w="28575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vi-VN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Khi có tình huống không an toàn xảy ra cần gọi ngay cho người lớn đến giúp hoặc gọi đến các số điện thoại khẩn cấp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.</a:t>
            </a:r>
            <a:endParaRPr kumimoji="0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4" name="图片 3" descr="5ca07928210d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648450" y="1016635"/>
            <a:ext cx="4542155" cy="58413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FD44BE-2D91-46B3-B746-3FAE41B4C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591" y="384064"/>
            <a:ext cx="5809992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6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圆角矩形 1">
            <a:extLst>
              <a:ext uri="{FF2B5EF4-FFF2-40B4-BE49-F238E27FC236}">
                <a16:creationId xmlns:a16="http://schemas.microsoft.com/office/drawing/2014/main" id="{50C07F1C-A088-491F-ABBA-CAD0D42D1479}"/>
              </a:ext>
            </a:extLst>
          </p:cNvPr>
          <p:cNvSpPr/>
          <p:nvPr/>
        </p:nvSpPr>
        <p:spPr>
          <a:xfrm>
            <a:off x="1028700" y="95250"/>
            <a:ext cx="10591800" cy="13280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sắp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xếp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thẻ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mô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tả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xử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lí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huống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phù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hợp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charset="-122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193D8D-9DA6-4421-8E3B-8B9D67C1C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4" y="1517723"/>
            <a:ext cx="6038851" cy="4467997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C54DB772-AC81-4537-916F-C45D5C3D95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3862580"/>
              </p:ext>
            </p:extLst>
          </p:nvPr>
        </p:nvGraphicFramePr>
        <p:xfrm>
          <a:off x="6781800" y="1597659"/>
          <a:ext cx="5010150" cy="2890139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2504630">
                  <a:extLst>
                    <a:ext uri="{9D8B030D-6E8A-4147-A177-3AD203B41FA5}">
                      <a16:colId xmlns:a16="http://schemas.microsoft.com/office/drawing/2014/main" val="1694369778"/>
                    </a:ext>
                  </a:extLst>
                </a:gridCol>
                <a:gridCol w="2505520">
                  <a:extLst>
                    <a:ext uri="{9D8B030D-6E8A-4147-A177-3AD203B41FA5}">
                      <a16:colId xmlns:a16="http://schemas.microsoft.com/office/drawing/2014/main" val="3931070223"/>
                    </a:ext>
                  </a:extLst>
                </a:gridCol>
              </a:tblGrid>
              <a:tr h="4293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Tình huống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</a:rPr>
                        <a:t>Cách xử lí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59357933"/>
                  </a:ext>
                </a:extLst>
              </a:tr>
              <a:tr h="42938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Bỏng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</a:rPr>
                        <a:t>?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398225"/>
                  </a:ext>
                </a:extLst>
              </a:tr>
              <a:tr h="42938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Cháy/Khói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</a:rPr>
                        <a:t>?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140544"/>
                  </a:ext>
                </a:extLst>
              </a:tr>
              <a:tr h="42938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</a:rPr>
                        <a:t>Điện giật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?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0625764"/>
                  </a:ext>
                </a:extLst>
              </a:tr>
              <a:tr h="42938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Cắt/Đâm (vật nhọn)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?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8487470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21A0A867-FF14-40AD-9874-0CEB9AA8C4B3}"/>
              </a:ext>
            </a:extLst>
          </p:cNvPr>
          <p:cNvGrpSpPr/>
          <p:nvPr/>
        </p:nvGrpSpPr>
        <p:grpSpPr>
          <a:xfrm>
            <a:off x="7296150" y="4438650"/>
            <a:ext cx="3895725" cy="2552700"/>
            <a:chOff x="277643" y="2158024"/>
            <a:chExt cx="5691065" cy="341008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F690D8C-EB03-4F97-92CE-10FF0DBDE838}"/>
                </a:ext>
              </a:extLst>
            </p:cNvPr>
            <p:cNvSpPr txBox="1"/>
            <p:nvPr/>
          </p:nvSpPr>
          <p:spPr>
            <a:xfrm>
              <a:off x="708487" y="2158024"/>
              <a:ext cx="5150428" cy="709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Thảo</a:t>
              </a:r>
              <a:r>
                <a:rPr lang="en-US" sz="3600" b="1" dirty="0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36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luận</a:t>
              </a:r>
              <a:r>
                <a:rPr lang="en-US" sz="3600" b="1" dirty="0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36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nhóm</a:t>
              </a:r>
              <a:endPara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EDAD95E-77C8-43A4-B579-2C9B155A28A9}"/>
                </a:ext>
              </a:extLst>
            </p:cNvPr>
            <p:cNvGrpSpPr/>
            <p:nvPr/>
          </p:nvGrpSpPr>
          <p:grpSpPr>
            <a:xfrm>
              <a:off x="277643" y="2611547"/>
              <a:ext cx="5691065" cy="2956564"/>
              <a:chOff x="552075" y="4100046"/>
              <a:chExt cx="5135957" cy="2549869"/>
            </a:xfrm>
          </p:grpSpPr>
          <p:pic>
            <p:nvPicPr>
              <p:cNvPr id="17" name="Picture 16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88B08315-215F-4148-B986-7A6347BED3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2075" y="4100046"/>
                <a:ext cx="5135957" cy="2549869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572EC984-FCBC-4549-8DD9-09B2D036D7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63339" y="5792836"/>
                <a:ext cx="1035879" cy="77947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01600" cap="sq">
                <a:noFill/>
                <a:miter lim="800000"/>
              </a:ln>
              <a:effectLst>
                <a:outerShdw blurRad="57150" dist="37500" dir="7560000" sy="98000" kx="110000" ky="200000" algn="tl" rotWithShape="0">
                  <a:srgbClr val="000000">
                    <a:alpha val="20000"/>
                  </a:srgbClr>
                </a:outerShdw>
              </a:effectLst>
              <a:scene3d>
                <a:camera prst="perspectiveRelaxed">
                  <a:rot lat="18960000" lon="0" rev="0"/>
                </a:camera>
                <a:lightRig rig="twoPt" dir="t">
                  <a:rot lat="0" lon="0" rev="7200000"/>
                </a:lightRig>
              </a:scene3d>
              <a:sp3d prstMaterial="matte">
                <a:bevelT w="22860" h="12700"/>
                <a:contourClr>
                  <a:srgbClr val="FFFFFF"/>
                </a:contourClr>
              </a:sp3d>
            </p:spPr>
          </p:pic>
        </p:grpSp>
      </p:grpSp>
    </p:spTree>
    <p:extLst>
      <p:ext uri="{BB962C8B-B14F-4D97-AF65-F5344CB8AC3E}">
        <p14:creationId xmlns:p14="http://schemas.microsoft.com/office/powerpoint/2010/main" val="1661143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C993E4E-A601-48C9-B97A-5489945B94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0518185"/>
              </p:ext>
            </p:extLst>
          </p:nvPr>
        </p:nvGraphicFramePr>
        <p:xfrm>
          <a:off x="923925" y="481859"/>
          <a:ext cx="10525125" cy="5674916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3009900">
                  <a:extLst>
                    <a:ext uri="{9D8B030D-6E8A-4147-A177-3AD203B41FA5}">
                      <a16:colId xmlns:a16="http://schemas.microsoft.com/office/drawing/2014/main" val="682984788"/>
                    </a:ext>
                  </a:extLst>
                </a:gridCol>
                <a:gridCol w="7515225">
                  <a:extLst>
                    <a:ext uri="{9D8B030D-6E8A-4147-A177-3AD203B41FA5}">
                      <a16:colId xmlns:a16="http://schemas.microsoft.com/office/drawing/2014/main" val="801247826"/>
                    </a:ext>
                  </a:extLst>
                </a:gridCol>
              </a:tblGrid>
              <a:tr h="334024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Tình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huống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5138" marR="45138" marT="45138" marB="45138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Cách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xử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lí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5138" marR="45138" marT="45138" marB="45138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1422808"/>
                  </a:ext>
                </a:extLst>
              </a:tr>
              <a:tr h="1805305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Bỏng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5138" marR="45138" marT="45138" marB="45138"/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5138" marR="45138" marT="45138" marB="45138"/>
                </a:tc>
                <a:extLst>
                  <a:ext uri="{0D108BD9-81ED-4DB2-BD59-A6C34878D82A}">
                    <a16:rowId xmlns:a16="http://schemas.microsoft.com/office/drawing/2014/main" val="2347929251"/>
                  </a:ext>
                </a:extLst>
              </a:tr>
              <a:tr h="155276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Cháy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/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khói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5138" marR="45138" marT="45138" marB="45138"/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5138" marR="45138" marT="45138" marB="45138"/>
                </a:tc>
                <a:extLst>
                  <a:ext uri="{0D108BD9-81ED-4DB2-BD59-A6C34878D82A}">
                    <a16:rowId xmlns:a16="http://schemas.microsoft.com/office/drawing/2014/main" val="1248582812"/>
                  </a:ext>
                </a:extLst>
              </a:tr>
              <a:tr h="98089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Điện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giật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5138" marR="45138" marT="45138" marB="45138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5138" marR="45138" marT="45138" marB="45138"/>
                </a:tc>
                <a:extLst>
                  <a:ext uri="{0D108BD9-81ED-4DB2-BD59-A6C34878D82A}">
                    <a16:rowId xmlns:a16="http://schemas.microsoft.com/office/drawing/2014/main" val="2841512257"/>
                  </a:ext>
                </a:extLst>
              </a:tr>
              <a:tr h="879925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Cắt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/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đâm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sắc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nhọn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</a:t>
                      </a:r>
                    </a:p>
                  </a:txBody>
                  <a:tcPr marL="45138" marR="45138" marT="45138" marB="45138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5138" marR="45138" marT="45138" marB="45138"/>
                </a:tc>
                <a:extLst>
                  <a:ext uri="{0D108BD9-81ED-4DB2-BD59-A6C34878D82A}">
                    <a16:rowId xmlns:a16="http://schemas.microsoft.com/office/drawing/2014/main" val="405951781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FE87BC2-2597-4095-BC51-77C2A0E335A0}"/>
              </a:ext>
            </a:extLst>
          </p:cNvPr>
          <p:cNvSpPr txBox="1"/>
          <p:nvPr/>
        </p:nvSpPr>
        <p:spPr>
          <a:xfrm>
            <a:off x="4143374" y="1181100"/>
            <a:ext cx="6257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Rửa vết bỏng bằng nước nguội sạch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Lấy bông, băng gạc để băng vết bỏng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947B2C-5127-4FBA-8FC1-E337AD234B64}"/>
              </a:ext>
            </a:extLst>
          </p:cNvPr>
          <p:cNvSpPr txBox="1"/>
          <p:nvPr/>
        </p:nvSpPr>
        <p:spPr>
          <a:xfrm>
            <a:off x="4112584" y="2833577"/>
            <a:ext cx="71579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có khói, lấy khăn che miệng, mũi và cúi khom người di chuyển ra khỏi phòng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Gọi điện đến số 11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FDF1B7-CF08-4748-AC65-9387D1BB3976}"/>
              </a:ext>
            </a:extLst>
          </p:cNvPr>
          <p:cNvSpPr txBox="1"/>
          <p:nvPr/>
        </p:nvSpPr>
        <p:spPr>
          <a:xfrm>
            <a:off x="4114799" y="4324350"/>
            <a:ext cx="6657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Ngắt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nguồn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điện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Gọi điện đến số 115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CE52AC-CFB6-4129-8760-1B38486C2665}"/>
              </a:ext>
            </a:extLst>
          </p:cNvPr>
          <p:cNvSpPr txBox="1"/>
          <p:nvPr/>
        </p:nvSpPr>
        <p:spPr>
          <a:xfrm>
            <a:off x="3977683" y="5282609"/>
            <a:ext cx="73533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Lấy bông, băng g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ạc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để băng bó vết chảy máu.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481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-29210" y="1438593"/>
            <a:ext cx="12228195" cy="3000375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24" y="0"/>
            <a:ext cx="3305153" cy="11026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E7EB24-55A2-4170-9007-545CF8F6D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87" y="2157412"/>
            <a:ext cx="11583105" cy="160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360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665345" y="1991995"/>
            <a:ext cx="6478905" cy="3325495"/>
            <a:chOff x="7347" y="3137"/>
            <a:chExt cx="9563" cy="5237"/>
          </a:xfrm>
        </p:grpSpPr>
        <p:grpSp>
          <p:nvGrpSpPr>
            <p:cNvPr id="27" name="Group 37"/>
            <p:cNvGrpSpPr/>
            <p:nvPr/>
          </p:nvGrpSpPr>
          <p:grpSpPr bwMode="auto">
            <a:xfrm>
              <a:off x="7347" y="3137"/>
              <a:ext cx="9563" cy="5237"/>
              <a:chOff x="3738" y="1265"/>
              <a:chExt cx="1446" cy="2078"/>
            </a:xfrm>
          </p:grpSpPr>
          <p:sp>
            <p:nvSpPr>
              <p:cNvPr id="28" name="AutoShape 38"/>
              <p:cNvSpPr>
                <a:spLocks noChangeArrowheads="1"/>
              </p:cNvSpPr>
              <p:nvPr/>
            </p:nvSpPr>
            <p:spPr bwMode="auto">
              <a:xfrm>
                <a:off x="3738" y="1355"/>
                <a:ext cx="1446" cy="1988"/>
              </a:xfrm>
              <a:prstGeom prst="roundRect">
                <a:avLst>
                  <a:gd name="adj" fmla="val 4690"/>
                </a:avLst>
              </a:prstGeom>
              <a:noFill/>
              <a:ln w="571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  <p:sp>
            <p:nvSpPr>
              <p:cNvPr id="29" name="AutoShape 39"/>
              <p:cNvSpPr>
                <a:spLocks noChangeArrowheads="1"/>
              </p:cNvSpPr>
              <p:nvPr/>
            </p:nvSpPr>
            <p:spPr bwMode="auto">
              <a:xfrm>
                <a:off x="3874" y="1265"/>
                <a:ext cx="1172" cy="181"/>
              </a:xfrm>
              <a:prstGeom prst="roundRect">
                <a:avLst>
                  <a:gd name="adj" fmla="val 50000"/>
                </a:avLst>
              </a:prstGeom>
              <a:solidFill>
                <a:srgbClr val="FACD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  <p:sp>
            <p:nvSpPr>
              <p:cNvPr id="30" name="AutoShape 40"/>
              <p:cNvSpPr>
                <a:spLocks noChangeArrowheads="1"/>
              </p:cNvSpPr>
              <p:nvPr/>
            </p:nvSpPr>
            <p:spPr bwMode="auto">
              <a:xfrm flipH="1">
                <a:off x="4936" y="1310"/>
                <a:ext cx="45" cy="90"/>
              </a:xfrm>
              <a:prstGeom prst="octagon">
                <a:avLst>
                  <a:gd name="adj" fmla="val 29287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  <p:sp>
            <p:nvSpPr>
              <p:cNvPr id="31" name="AutoShape 41"/>
              <p:cNvSpPr>
                <a:spLocks noChangeArrowheads="1"/>
              </p:cNvSpPr>
              <p:nvPr/>
            </p:nvSpPr>
            <p:spPr bwMode="auto">
              <a:xfrm flipH="1">
                <a:off x="3939" y="1310"/>
                <a:ext cx="45" cy="90"/>
              </a:xfrm>
              <a:prstGeom prst="octagon">
                <a:avLst>
                  <a:gd name="adj" fmla="val 29287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</p:grpSp>
        <p:sp>
          <p:nvSpPr>
            <p:cNvPr id="2" name="Text Box 5"/>
            <p:cNvSpPr txBox="1">
              <a:spLocks noChangeArrowheads="1"/>
            </p:cNvSpPr>
            <p:nvPr/>
          </p:nvSpPr>
          <p:spPr bwMode="auto">
            <a:xfrm>
              <a:off x="7705" y="4488"/>
              <a:ext cx="9205" cy="286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L</a:t>
              </a: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iệt kê vào phiếu những tình huống không an toàn mà em đã được chứng kiến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và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 </a:t>
              </a: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cách xử lí của em và mọi người trong gia đình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/>
                <a:sym typeface="+mn-ea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1" y="696739"/>
            <a:ext cx="5417272" cy="541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91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239</Words>
  <Application>Microsoft Office PowerPoint</Application>
  <PresentationFormat>Widescreen</PresentationFormat>
  <Paragraphs>30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Calibri Light</vt:lpstr>
      <vt:lpstr>Cambria</vt:lpstr>
      <vt:lpstr>Times New Roman</vt:lpstr>
      <vt:lpstr>思源黑体 CN Medium</vt:lpstr>
      <vt:lpstr>1_Office Theme</vt:lpstr>
      <vt:lpstr>2_Chủ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40</cp:revision>
  <dcterms:created xsi:type="dcterms:W3CDTF">2022-09-20T11:59:14Z</dcterms:created>
  <dcterms:modified xsi:type="dcterms:W3CDTF">2025-12-17T05:39:53Z</dcterms:modified>
</cp:coreProperties>
</file>