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356"/>
    <a:srgbClr val="94614B"/>
    <a:srgbClr val="76A7C4"/>
    <a:srgbClr val="F7CC73"/>
    <a:srgbClr val="593125"/>
    <a:srgbClr val="FBF5EE"/>
    <a:srgbClr val="E67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C1BDF-2EA1-41FB-A2F6-206A30E0C70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C6F90-5DFB-475D-AE23-3C8EEE54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7148-353F-7A04-D421-D3CBFB31B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B980B-577E-E66E-9ED6-B65C1679F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32169-C31C-4F70-BDD0-6B437243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A8162-AD33-48AE-9183-EDA9039F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9316D-107C-D000-3823-2EB28D8F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2617-5B4D-5452-F5C2-A2777AB6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D5870-44A4-B204-B102-92F3CACEC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322C2-9704-0443-3B32-5B91AE17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93B8A-61AF-A98C-AA28-0C1D043D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C6902-C1B0-4367-A207-A0FE73BF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6755BE-2917-0363-CB07-8797D9F248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EED94-E372-C665-B848-7A57F1034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398E1-7D89-1560-B7C8-9FAA8A74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E36D6-CDBD-D752-7EBE-95DF8E64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2AEC7-163C-AA52-B078-85CD4482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CEDB-59CC-DA10-5D38-748471D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2A4B4-1534-647B-D0F2-49488070A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A8DBC-8133-3F8F-9F31-D4E40EB5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4B790-4ABA-2A9D-9171-8328E320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1025-49D2-BA2A-4A8D-114E11BB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08F7-7139-BF01-D1E2-B11BC158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35421-951B-BBBB-5107-3FC988192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CCFC3-BB90-5CF3-B0BA-6A8987BE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4FC9-1D17-06FF-28D5-EE2125F4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204D0-6D02-987D-DF25-CDD8AA08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0DFA-00D4-2897-4578-A466CD6B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2132-9C6E-D701-0770-67478CEB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BB844-F531-26AA-E974-56A6083A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7C611-28EE-6606-AA5B-1184BA28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9E1DA-35EB-0640-CC88-430C4A72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F7F6-2E6A-0B38-5FEF-C275C935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E340-F01C-A0CD-4FD3-BE38A483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ED97E-B279-708E-CF30-734F1E6C0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DAC47-AB34-4702-0DAC-0D2901A6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5EE49-3599-1830-3D5A-22632AC13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470E47-8AD2-D518-109A-ED027A714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1C694-8256-07E4-992A-C53C5DA7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8659B-CAD3-5F55-3C6A-83F7B55B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5E30F0-513A-483F-2D1B-E81C20DE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9EDD-D793-7C02-B703-3BA95B38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E994C-1A7A-B9C9-607F-E001D89C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217DD-8FCC-87A2-2C0D-2AD5AE56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C560A-5F42-C64C-AB09-5E62B951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DC7A-1D03-5A73-48E2-7F9087DC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271C1-0877-075F-0AAE-6B157437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8388C-CDCD-3BF4-65EA-6690A7DB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0FA4-00BB-2BB8-6F78-15E44FEF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81503-F8BE-1201-EA1E-B9226F764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7F2C2-2294-E40F-9E78-371F6C1EE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95FBA-9037-35FA-4396-2692B85D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682F9-A1E6-861A-3D29-574C1CF2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20098-5627-B96F-7896-E74E1AEA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8838-6242-4A1A-9181-484DD094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72501-F827-F349-3DCE-36CFCBB51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60EBC-FF47-3958-B6A4-1C9A2B113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0AFA2-AE6C-DA1E-6ABE-8B679533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9FD79-9A3A-4E23-6322-BE5B832D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8233C-192E-262A-E6AC-3438FFEA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26D92F-A454-293A-63B0-B8C8770C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AF7ED-287C-E715-55C6-B0B1D2C8F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F001B-FD7E-6BBB-7B41-E0A1A737A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1F42D-0855-4639-AB27-417325B8AF31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12DE8-68A6-E4A2-DC47-311B9E30E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12244-4D6C-3BEA-FC08-048373C27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3EACE33-53A5-DBCF-A09E-634A0E92637D}"/>
              </a:ext>
            </a:extLst>
          </p:cNvPr>
          <p:cNvSpPr txBox="1"/>
          <p:nvPr userDrawn="1"/>
        </p:nvSpPr>
        <p:spPr>
          <a:xfrm>
            <a:off x="1575845" y="8424283"/>
            <a:ext cx="11832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A146F6-D29A-6E6F-9C38-822FE8CD7BD8}"/>
              </a:ext>
            </a:extLst>
          </p:cNvPr>
          <p:cNvSpPr txBox="1">
            <a:spLocks/>
          </p:cNvSpPr>
          <p:nvPr userDrawn="1"/>
        </p:nvSpPr>
        <p:spPr>
          <a:xfrm>
            <a:off x="11509197" y="-139635"/>
            <a:ext cx="768327" cy="3233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CABBF-C230-6AC7-22EE-E2C8010D38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1" y="-7667072"/>
            <a:ext cx="744177" cy="1265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59D7D-F19B-5070-E746-6F2518AD8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7" y="-7667072"/>
            <a:ext cx="744177" cy="1265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471BBE-08C5-7154-44DA-7F0204439E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5" y="9182844"/>
            <a:ext cx="744177" cy="1265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472ED-7094-624E-21EA-CDBA43ACA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6" y="9182844"/>
            <a:ext cx="744177" cy="12654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E37136-43D5-D0E8-6CDF-B3A2339DBCDC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213640" cy="145291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FCDB958-3A95-D324-93CB-CED52B8453AF}"/>
              </a:ext>
            </a:extLst>
          </p:cNvPr>
          <p:cNvSpPr txBox="1">
            <a:spLocks/>
          </p:cNvSpPr>
          <p:nvPr userDrawn="1"/>
        </p:nvSpPr>
        <p:spPr>
          <a:xfrm>
            <a:off x="-51741" y="6538912"/>
            <a:ext cx="744177" cy="210921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D9844-3E1B-6D12-1EA9-C1ABACA897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959340" cy="2379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AC6C0-46D8-3006-DDBC-82804CC3F7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744996" cy="9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2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35.svg"/><Relationship Id="rId10" Type="http://schemas.openxmlformats.org/officeDocument/2006/relationships/image" Target="../media/image53.svg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svg"/><Relationship Id="rId7" Type="http://schemas.openxmlformats.org/officeDocument/2006/relationships/image" Target="../media/image1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3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3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3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5.svg"/><Relationship Id="rId10" Type="http://schemas.openxmlformats.org/officeDocument/2006/relationships/image" Target="../media/image46.sv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5.svg"/><Relationship Id="rId10" Type="http://schemas.openxmlformats.org/officeDocument/2006/relationships/image" Target="../media/image46.sv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5.svg"/><Relationship Id="rId10" Type="http://schemas.openxmlformats.org/officeDocument/2006/relationships/image" Target="../media/image46.sv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59863" y="1148075"/>
            <a:ext cx="7669284" cy="437954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2A5DF6-FFE8-5BCC-D7ED-4BF976D584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36557" y="1459770"/>
            <a:ext cx="3718882" cy="1286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F5A1CD-2F2E-B846-F5E7-F6A9923F396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60664" y="2375243"/>
            <a:ext cx="6595019" cy="2485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CBD08D-AA9F-515F-379F-47DDD56F10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26" y="1353153"/>
            <a:ext cx="1297097" cy="1297097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38749" y="2144844"/>
            <a:ext cx="3563055" cy="7312239"/>
          </a:xfrm>
          <a:custGeom>
            <a:avLst/>
            <a:gdLst/>
            <a:ahLst/>
            <a:cxnLst/>
            <a:rect l="l" t="t" r="r" b="b"/>
            <a:pathLst>
              <a:path w="5344582" h="10968359">
                <a:moveTo>
                  <a:pt x="0" y="0"/>
                </a:moveTo>
                <a:lnTo>
                  <a:pt x="5344583" y="0"/>
                </a:lnTo>
                <a:lnTo>
                  <a:pt x="5344583" y="10968359"/>
                </a:lnTo>
                <a:lnTo>
                  <a:pt x="0" y="10968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24790"/>
            <a:ext cx="1061080" cy="1101467"/>
          </a:xfrm>
          <a:custGeom>
            <a:avLst/>
            <a:gdLst/>
            <a:ahLst/>
            <a:cxnLst/>
            <a:rect l="l" t="t" r="r" b="b"/>
            <a:pathLst>
              <a:path w="1591620" h="1652200">
                <a:moveTo>
                  <a:pt x="0" y="0"/>
                </a:moveTo>
                <a:lnTo>
                  <a:pt x="1591620" y="0"/>
                </a:lnTo>
                <a:lnTo>
                  <a:pt x="1591620" y="1652200"/>
                </a:lnTo>
                <a:lnTo>
                  <a:pt x="0" y="16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419FFA-6BE4-1A18-14FE-564F42ECBDB3}"/>
              </a:ext>
            </a:extLst>
          </p:cNvPr>
          <p:cNvGrpSpPr/>
          <p:nvPr/>
        </p:nvGrpSpPr>
        <p:grpSpPr>
          <a:xfrm>
            <a:off x="1746880" y="1891516"/>
            <a:ext cx="9349661" cy="2492619"/>
            <a:chOff x="1746880" y="1891516"/>
            <a:chExt cx="9349661" cy="2492619"/>
          </a:xfrm>
        </p:grpSpPr>
        <p:sp>
          <p:nvSpPr>
            <p:cNvPr id="13" name="Freeform 13"/>
            <p:cNvSpPr/>
            <p:nvPr/>
          </p:nvSpPr>
          <p:spPr>
            <a:xfrm>
              <a:off x="2506702" y="1891516"/>
              <a:ext cx="8377721" cy="2492619"/>
            </a:xfrm>
            <a:custGeom>
              <a:avLst/>
              <a:gdLst/>
              <a:ahLst/>
              <a:cxnLst/>
              <a:rect l="l" t="t" r="r" b="b"/>
              <a:pathLst>
                <a:path w="12566581" h="3738929">
                  <a:moveTo>
                    <a:pt x="0" y="0"/>
                  </a:moveTo>
                  <a:lnTo>
                    <a:pt x="12566581" y="0"/>
                  </a:lnTo>
                  <a:lnTo>
                    <a:pt x="12566581" y="3738929"/>
                  </a:lnTo>
                  <a:lnTo>
                    <a:pt x="0" y="3738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746880" y="1910654"/>
              <a:ext cx="9349661" cy="2207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7"/>
                </a:lnSpc>
              </a:pPr>
              <a:r>
                <a:rPr lang="en-US" sz="3147" u="sng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147" u="sng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u="sng" dirty="0" err="1">
                  <a:solidFill>
                    <a:srgbClr val="000000"/>
                  </a:solidFill>
                  <a:latin typeface="Cambria Bold"/>
                </a:rPr>
                <a:t>giải</a:t>
              </a:r>
              <a:endParaRPr lang="en-US" sz="3147" u="sng" dirty="0">
                <a:solidFill>
                  <a:srgbClr val="000000"/>
                </a:solidFill>
                <a:latin typeface="Cambria Bold"/>
              </a:endParaRPr>
            </a:p>
            <a:p>
              <a:pPr algn="ctr" defTabSz="609630">
                <a:lnSpc>
                  <a:spcPts val="4407"/>
                </a:lnSpc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Trung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đội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trồng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  <a:p>
              <a:pPr algn="ctr" defTabSz="609630">
                <a:lnSpc>
                  <a:spcPts val="4407"/>
                </a:lnSpc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(15 + 20 + 22) : 3 = 19 (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)</a:t>
              </a:r>
            </a:p>
            <a:p>
              <a:pPr algn="ctr" defTabSz="609630">
                <a:lnSpc>
                  <a:spcPts val="4407"/>
                </a:lnSpc>
                <a:spcBef>
                  <a:spcPct val="0"/>
                </a:spcBef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              </a:t>
              </a:r>
              <a:r>
                <a:rPr lang="en-US" sz="3147" dirty="0">
                  <a:solidFill>
                    <a:srgbClr val="000000"/>
                  </a:solidFill>
                  <a:latin typeface="Cambria Bold Italics"/>
                </a:rPr>
                <a:t>      </a:t>
              </a:r>
              <a:r>
                <a:rPr lang="en-US" sz="3147" dirty="0" err="1">
                  <a:solidFill>
                    <a:srgbClr val="000000"/>
                  </a:solidFill>
                  <a:latin typeface="Cambria Bold Italics"/>
                </a:rPr>
                <a:t>Đáp</a:t>
              </a:r>
              <a:r>
                <a:rPr lang="en-US" sz="3147" dirty="0">
                  <a:solidFill>
                    <a:srgbClr val="000000"/>
                  </a:solidFill>
                  <a:latin typeface="Cambria Bold Italics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 Italics"/>
                </a:rPr>
                <a:t>số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: 19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93102" y="5630598"/>
            <a:ext cx="1646477" cy="971421"/>
          </a:xfrm>
          <a:custGeom>
            <a:avLst/>
            <a:gdLst/>
            <a:ahLst/>
            <a:cxnLst/>
            <a:rect l="l" t="t" r="r" b="b"/>
            <a:pathLst>
              <a:path w="2469715" h="1457132">
                <a:moveTo>
                  <a:pt x="0" y="0"/>
                </a:moveTo>
                <a:lnTo>
                  <a:pt x="2469715" y="0"/>
                </a:lnTo>
                <a:lnTo>
                  <a:pt x="2469715" y="1457131"/>
                </a:lnTo>
                <a:lnTo>
                  <a:pt x="0" y="1457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20732" y="418760"/>
            <a:ext cx="934966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a)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15, 20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22.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4632" y="4523100"/>
            <a:ext cx="9591909" cy="10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35, 37, 43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45.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24790"/>
            <a:ext cx="1061080" cy="1101467"/>
          </a:xfrm>
          <a:custGeom>
            <a:avLst/>
            <a:gdLst/>
            <a:ahLst/>
            <a:cxnLst/>
            <a:rect l="l" t="t" r="r" b="b"/>
            <a:pathLst>
              <a:path w="1591620" h="1652200">
                <a:moveTo>
                  <a:pt x="0" y="0"/>
                </a:moveTo>
                <a:lnTo>
                  <a:pt x="1591620" y="0"/>
                </a:lnTo>
                <a:lnTo>
                  <a:pt x="1591620" y="1652200"/>
                </a:lnTo>
                <a:lnTo>
                  <a:pt x="0" y="16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800" y="4685564"/>
            <a:ext cx="3804041" cy="1878245"/>
          </a:xfrm>
          <a:custGeom>
            <a:avLst/>
            <a:gdLst/>
            <a:ahLst/>
            <a:cxnLst/>
            <a:rect l="l" t="t" r="r" b="b"/>
            <a:pathLst>
              <a:path w="5706061" h="2817368">
                <a:moveTo>
                  <a:pt x="0" y="0"/>
                </a:moveTo>
                <a:lnTo>
                  <a:pt x="5706061" y="0"/>
                </a:lnTo>
                <a:lnTo>
                  <a:pt x="5706061" y="2817368"/>
                </a:lnTo>
                <a:lnTo>
                  <a:pt x="0" y="2817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10136" y="615950"/>
            <a:ext cx="9623513" cy="10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35, 37, 43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45.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8822" y="2125651"/>
            <a:ext cx="9431968" cy="2673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784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+ 37 + 43 + 45) : 4 = 40 (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40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784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956140" y="329158"/>
            <a:ext cx="1025191" cy="1050580"/>
          </a:xfrm>
          <a:custGeom>
            <a:avLst/>
            <a:gdLst/>
            <a:ahLst/>
            <a:cxnLst/>
            <a:rect l="l" t="t" r="r" b="b"/>
            <a:pathLst>
              <a:path w="1340148" h="1373337">
                <a:moveTo>
                  <a:pt x="0" y="0"/>
                </a:moveTo>
                <a:lnTo>
                  <a:pt x="1340148" y="0"/>
                </a:lnTo>
                <a:lnTo>
                  <a:pt x="1340148" y="1373338"/>
                </a:lnTo>
                <a:lnTo>
                  <a:pt x="0" y="137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6140" y="1697894"/>
            <a:ext cx="10507150" cy="2937168"/>
          </a:xfrm>
          <a:custGeom>
            <a:avLst/>
            <a:gdLst/>
            <a:ahLst/>
            <a:cxnLst/>
            <a:rect l="l" t="t" r="r" b="b"/>
            <a:pathLst>
              <a:path w="14260746" h="3826564">
                <a:moveTo>
                  <a:pt x="0" y="0"/>
                </a:moveTo>
                <a:lnTo>
                  <a:pt x="14260745" y="0"/>
                </a:lnTo>
                <a:lnTo>
                  <a:pt x="14260745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56793" y="495173"/>
            <a:ext cx="95856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Trong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xuyên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chặng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B61330-77E7-A8F9-FF89-B9A844B76F4B}"/>
              </a:ext>
            </a:extLst>
          </p:cNvPr>
          <p:cNvGrpSpPr/>
          <p:nvPr/>
        </p:nvGrpSpPr>
        <p:grpSpPr>
          <a:xfrm>
            <a:off x="1074936" y="4921808"/>
            <a:ext cx="10388354" cy="1116094"/>
            <a:chOff x="758283" y="4840660"/>
            <a:chExt cx="10388354" cy="1116094"/>
          </a:xfrm>
        </p:grpSpPr>
        <p:sp>
          <p:nvSpPr>
            <p:cNvPr id="13" name="Freeform 13"/>
            <p:cNvSpPr/>
            <p:nvPr/>
          </p:nvSpPr>
          <p:spPr>
            <a:xfrm>
              <a:off x="758283" y="4840660"/>
              <a:ext cx="10388354" cy="1116094"/>
            </a:xfrm>
            <a:custGeom>
              <a:avLst/>
              <a:gdLst/>
              <a:ahLst/>
              <a:cxnLst/>
              <a:rect l="l" t="t" r="r" b="b"/>
              <a:pathLst>
                <a:path w="6630260" h="1674141">
                  <a:moveTo>
                    <a:pt x="0" y="0"/>
                  </a:moveTo>
                  <a:lnTo>
                    <a:pt x="6630260" y="0"/>
                  </a:lnTo>
                  <a:lnTo>
                    <a:pt x="6630260" y="1674141"/>
                  </a:lnTo>
                  <a:lnTo>
                    <a:pt x="0" y="1674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210020" y="5133717"/>
              <a:ext cx="9673099" cy="468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78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chặng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bao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nhiêu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ki-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lô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-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mét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22750" y="580820"/>
            <a:ext cx="893432" cy="915558"/>
          </a:xfrm>
          <a:custGeom>
            <a:avLst/>
            <a:gdLst/>
            <a:ahLst/>
            <a:cxnLst/>
            <a:rect l="l" t="t" r="r" b="b"/>
            <a:pathLst>
              <a:path w="1340148" h="1373337">
                <a:moveTo>
                  <a:pt x="0" y="0"/>
                </a:moveTo>
                <a:lnTo>
                  <a:pt x="1340148" y="0"/>
                </a:lnTo>
                <a:lnTo>
                  <a:pt x="1340148" y="1373338"/>
                </a:lnTo>
                <a:lnTo>
                  <a:pt x="0" y="137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16340" y="513874"/>
            <a:ext cx="9507164" cy="2551043"/>
          </a:xfrm>
          <a:custGeom>
            <a:avLst/>
            <a:gdLst/>
            <a:ahLst/>
            <a:cxnLst/>
            <a:rect l="l" t="t" r="r" b="b"/>
            <a:pathLst>
              <a:path w="14260746" h="3826564">
                <a:moveTo>
                  <a:pt x="0" y="0"/>
                </a:moveTo>
                <a:lnTo>
                  <a:pt x="14260746" y="0"/>
                </a:lnTo>
                <a:lnTo>
                  <a:pt x="14260746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9116" y="3273923"/>
            <a:ext cx="10633769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784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u="sng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   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Trung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chặng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dài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ki-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mét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(60 + 160 + 42 + 154) : 4 = 104 (km)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                           </a:t>
            </a:r>
            <a:r>
              <a:rPr lang="en-US" sz="3784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104 km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45378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09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9580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14917" y="5489729"/>
            <a:ext cx="1920156" cy="1424407"/>
          </a:xfrm>
          <a:custGeom>
            <a:avLst/>
            <a:gdLst/>
            <a:ahLst/>
            <a:cxnLst/>
            <a:rect l="l" t="t" r="r" b="b"/>
            <a:pathLst>
              <a:path w="2880234" h="2136610">
                <a:moveTo>
                  <a:pt x="0" y="0"/>
                </a:moveTo>
                <a:lnTo>
                  <a:pt x="2880234" y="0"/>
                </a:lnTo>
                <a:lnTo>
                  <a:pt x="2880234" y="2136610"/>
                </a:lnTo>
                <a:lnTo>
                  <a:pt x="0" y="2136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2711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7104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10" name="Freeform 10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F580C63-2628-72DA-C9DC-9D14266F1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8616" y="313675"/>
            <a:ext cx="4974767" cy="1201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DB6ADA-34EB-EE0B-FD4C-319CB80E457C}"/>
              </a:ext>
            </a:extLst>
          </p:cNvPr>
          <p:cNvSpPr txBox="1"/>
          <p:nvPr/>
        </p:nvSpPr>
        <p:spPr>
          <a:xfrm>
            <a:off x="877809" y="1199462"/>
            <a:ext cx="10987087" cy="415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86DB04-0F4D-1A57-B9F7-F98D3DF95A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23349" y="1810371"/>
            <a:ext cx="6145301" cy="3237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070599" y="391221"/>
            <a:ext cx="8514327" cy="3821153"/>
          </a:xfrm>
          <a:custGeom>
            <a:avLst/>
            <a:gdLst/>
            <a:ahLst/>
            <a:cxnLst/>
            <a:rect l="l" t="t" r="r" b="b"/>
            <a:pathLst>
              <a:path w="12771491" h="5731729">
                <a:moveTo>
                  <a:pt x="0" y="0"/>
                </a:moveTo>
                <a:lnTo>
                  <a:pt x="12771490" y="0"/>
                </a:lnTo>
                <a:lnTo>
                  <a:pt x="12771490" y="5731729"/>
                </a:lnTo>
                <a:lnTo>
                  <a:pt x="0" y="5731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52609" y="4384965"/>
            <a:ext cx="8158416" cy="57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44"/>
              </a:lnSpc>
              <a:spcBef>
                <a:spcPct val="0"/>
              </a:spcBef>
            </a:pPr>
            <a:r>
              <a:rPr lang="en-US" sz="3532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532" dirty="0" err="1">
                <a:solidFill>
                  <a:srgbClr val="000000"/>
                </a:solidFill>
                <a:latin typeface="Cambria Bold"/>
              </a:rPr>
              <a:t>thấy</a:t>
            </a:r>
            <a:r>
              <a:rPr lang="en-US" sz="3532" dirty="0">
                <a:solidFill>
                  <a:srgbClr val="000000"/>
                </a:solidFill>
                <a:latin typeface="Cambria Bold"/>
              </a:rPr>
              <a:t>: (10 + 50) : 2 = </a:t>
            </a:r>
            <a:r>
              <a:rPr lang="en-US" sz="3532" dirty="0">
                <a:solidFill>
                  <a:srgbClr val="C00000"/>
                </a:solidFill>
                <a:latin typeface="Cambria Bold"/>
              </a:rPr>
              <a:t>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5170439"/>
            <a:ext cx="10930499" cy="56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58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399" dirty="0" err="1">
                <a:solidFill>
                  <a:srgbClr val="000000"/>
                </a:solidFill>
                <a:latin typeface="Cambria Bold"/>
              </a:rPr>
              <a:t>gọi</a:t>
            </a:r>
            <a:r>
              <a:rPr lang="en-US" sz="339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30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là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số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trung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bình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cộng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của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hai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số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10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và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50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422EEA-19A9-1A52-54ED-3B8315737B1F}"/>
              </a:ext>
            </a:extLst>
          </p:cNvPr>
          <p:cNvGrpSpPr/>
          <p:nvPr/>
        </p:nvGrpSpPr>
        <p:grpSpPr>
          <a:xfrm>
            <a:off x="3048659" y="657115"/>
            <a:ext cx="6875926" cy="704660"/>
            <a:chOff x="2858428" y="161873"/>
            <a:chExt cx="6084147" cy="584552"/>
          </a:xfrm>
        </p:grpSpPr>
        <p:sp>
          <p:nvSpPr>
            <p:cNvPr id="12" name="Freeform 12"/>
            <p:cNvSpPr/>
            <p:nvPr/>
          </p:nvSpPr>
          <p:spPr>
            <a:xfrm>
              <a:off x="3151938" y="161873"/>
              <a:ext cx="5384801" cy="584552"/>
            </a:xfrm>
            <a:custGeom>
              <a:avLst/>
              <a:gdLst/>
              <a:ahLst/>
              <a:cxnLst/>
              <a:rect l="l" t="t" r="r" b="b"/>
              <a:pathLst>
                <a:path w="8077202" h="1644812">
                  <a:moveTo>
                    <a:pt x="0" y="0"/>
                  </a:moveTo>
                  <a:lnTo>
                    <a:pt x="8077202" y="0"/>
                  </a:lnTo>
                  <a:lnTo>
                    <a:pt x="8077202" y="1644812"/>
                  </a:lnTo>
                  <a:lnTo>
                    <a:pt x="0" y="1644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858428" y="232303"/>
              <a:ext cx="6084147" cy="39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8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b)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cộng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8340" y="1553753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Ví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dụ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13, 14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18.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8340" y="2203153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>
                <a:solidFill>
                  <a:srgbClr val="000000"/>
                </a:solidFill>
                <a:latin typeface="Cambria"/>
              </a:rPr>
              <a:t>Lấy tổng của ba số 13, 14 và 18 chia cho 3 ta được: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DEC317-9D6E-B2D6-BAB5-7CB44C014262}"/>
              </a:ext>
            </a:extLst>
          </p:cNvPr>
          <p:cNvGrpSpPr/>
          <p:nvPr/>
        </p:nvGrpSpPr>
        <p:grpSpPr>
          <a:xfrm>
            <a:off x="3151939" y="3132978"/>
            <a:ext cx="5384801" cy="696072"/>
            <a:chOff x="3151939" y="3132978"/>
            <a:chExt cx="5384801" cy="696072"/>
          </a:xfrm>
        </p:grpSpPr>
        <p:sp>
          <p:nvSpPr>
            <p:cNvPr id="16" name="Freeform 16"/>
            <p:cNvSpPr/>
            <p:nvPr/>
          </p:nvSpPr>
          <p:spPr>
            <a:xfrm>
              <a:off x="3151939" y="3132978"/>
              <a:ext cx="5384801" cy="696072"/>
            </a:xfrm>
            <a:custGeom>
              <a:avLst/>
              <a:gdLst/>
              <a:ahLst/>
              <a:cxnLst/>
              <a:rect l="l" t="t" r="r" b="b"/>
              <a:pathLst>
                <a:path w="8077202" h="1644812">
                  <a:moveTo>
                    <a:pt x="0" y="0"/>
                  </a:moveTo>
                  <a:lnTo>
                    <a:pt x="8077202" y="0"/>
                  </a:lnTo>
                  <a:lnTo>
                    <a:pt x="8077202" y="1644812"/>
                  </a:lnTo>
                  <a:lnTo>
                    <a:pt x="0" y="1644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151939" y="3132978"/>
              <a:ext cx="5056815" cy="572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82"/>
                </a:lnSpc>
                <a:spcBef>
                  <a:spcPct val="0"/>
                </a:spcBef>
              </a:pPr>
              <a:r>
                <a:rPr lang="en-US" sz="3488" dirty="0">
                  <a:solidFill>
                    <a:srgbClr val="000000"/>
                  </a:solidFill>
                  <a:latin typeface="Cambria Bold"/>
                </a:rPr>
                <a:t>(13 + 14 + 18) : 3 = 15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7DC52-00FC-1FA7-EA94-859E4173491F}"/>
              </a:ext>
            </a:extLst>
          </p:cNvPr>
          <p:cNvGrpSpPr/>
          <p:nvPr/>
        </p:nvGrpSpPr>
        <p:grpSpPr>
          <a:xfrm>
            <a:off x="988340" y="4801546"/>
            <a:ext cx="10482146" cy="1399339"/>
            <a:chOff x="2197177" y="5077660"/>
            <a:chExt cx="6935629" cy="1399339"/>
          </a:xfrm>
        </p:grpSpPr>
        <p:sp>
          <p:nvSpPr>
            <p:cNvPr id="19" name="Freeform 19"/>
            <p:cNvSpPr/>
            <p:nvPr/>
          </p:nvSpPr>
          <p:spPr>
            <a:xfrm>
              <a:off x="2197177" y="5077660"/>
              <a:ext cx="6935629" cy="1399339"/>
            </a:xfrm>
            <a:custGeom>
              <a:avLst/>
              <a:gdLst/>
              <a:ahLst/>
              <a:cxnLst/>
              <a:rect l="l" t="t" r="r" b="b"/>
              <a:pathLst>
                <a:path w="9485453" h="1931583">
                  <a:moveTo>
                    <a:pt x="0" y="0"/>
                  </a:moveTo>
                  <a:lnTo>
                    <a:pt x="9485452" y="0"/>
                  </a:lnTo>
                  <a:lnTo>
                    <a:pt x="9485452" y="1931583"/>
                  </a:lnTo>
                  <a:lnTo>
                    <a:pt x="0" y="1931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413112" y="5255054"/>
              <a:ext cx="6503758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Muốn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cộng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nhiều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hạng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F9F06D-877A-063E-85F5-A6BCD940E7E9}"/>
              </a:ext>
            </a:extLst>
          </p:cNvPr>
          <p:cNvSpPr/>
          <p:nvPr/>
        </p:nvSpPr>
        <p:spPr>
          <a:xfrm>
            <a:off x="2196790" y="4139899"/>
            <a:ext cx="8396869" cy="480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88340" y="4070800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gọi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15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13, 14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18.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DC63A6-5594-F15C-9AEB-5A4DC4F953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32494" y="1798178"/>
            <a:ext cx="6127011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75486"/>
            <a:ext cx="757580" cy="873291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8559926" cy="52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35799" y="1499500"/>
            <a:ext cx="3121801" cy="871678"/>
            <a:chOff x="0" y="0"/>
            <a:chExt cx="6243601" cy="17433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43601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914684" y="206783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F59CB1-B0EA-7DC0-305F-2A8AEC2A806B}"/>
              </a:ext>
            </a:extLst>
          </p:cNvPr>
          <p:cNvGrpSpPr/>
          <p:nvPr/>
        </p:nvGrpSpPr>
        <p:grpSpPr>
          <a:xfrm>
            <a:off x="4225045" y="1499500"/>
            <a:ext cx="3771232" cy="871677"/>
            <a:chOff x="4549296" y="1499500"/>
            <a:chExt cx="3771232" cy="871677"/>
          </a:xfrm>
        </p:grpSpPr>
        <p:sp>
          <p:nvSpPr>
            <p:cNvPr id="17" name="Freeform 17"/>
            <p:cNvSpPr/>
            <p:nvPr/>
          </p:nvSpPr>
          <p:spPr>
            <a:xfrm>
              <a:off x="4549296" y="1499500"/>
              <a:ext cx="3771232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49" y="0"/>
                  </a:lnTo>
                  <a:lnTo>
                    <a:pt x="5287749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4885245" y="1625357"/>
              <a:ext cx="3177525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b) 10,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30FE1E-0546-D0AD-67E2-071E8227B0EF}"/>
              </a:ext>
            </a:extLst>
          </p:cNvPr>
          <p:cNvGrpSpPr/>
          <p:nvPr/>
        </p:nvGrpSpPr>
        <p:grpSpPr>
          <a:xfrm>
            <a:off x="8194529" y="1591823"/>
            <a:ext cx="3525167" cy="871677"/>
            <a:chOff x="8194529" y="1591823"/>
            <a:chExt cx="3525167" cy="871677"/>
          </a:xfrm>
        </p:grpSpPr>
        <p:sp>
          <p:nvSpPr>
            <p:cNvPr id="19" name="Freeform 19"/>
            <p:cNvSpPr/>
            <p:nvPr/>
          </p:nvSpPr>
          <p:spPr>
            <a:xfrm>
              <a:off x="8194529" y="1591823"/>
              <a:ext cx="3525167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49" y="0"/>
                  </a:lnTo>
                  <a:lnTo>
                    <a:pt x="5287749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536941" y="1660148"/>
              <a:ext cx="2982793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c) 5, 12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19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876506" y="3978953"/>
            <a:ext cx="8428453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a)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20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30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</a:t>
            </a:r>
          </a:p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(20 + 30) : 2 = 25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060966" y="2707727"/>
            <a:ext cx="3525167" cy="871678"/>
            <a:chOff x="0" y="0"/>
            <a:chExt cx="7050333" cy="17433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50333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005894" y="16439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89257" y="374525"/>
            <a:ext cx="912075" cy="1051383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8336901" cy="52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88449" y="1499500"/>
            <a:ext cx="3525167" cy="871678"/>
            <a:chOff x="0" y="0"/>
            <a:chExt cx="7050333" cy="17433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50333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005894" y="10690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549296" y="1499500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723116" y="1605783"/>
            <a:ext cx="3177525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 dirty="0">
                <a:solidFill>
                  <a:srgbClr val="000000"/>
                </a:solidFill>
                <a:latin typeface="Cambria Bold"/>
              </a:rPr>
              <a:t>b) 10, 20 </a:t>
            </a:r>
            <a:r>
              <a:rPr lang="en-US" sz="368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80" dirty="0">
                <a:solidFill>
                  <a:srgbClr val="000000"/>
                </a:solidFill>
                <a:latin typeface="Cambria Bold"/>
              </a:rPr>
              <a:t> 30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94529" y="1591823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04809" y="1663567"/>
            <a:ext cx="2982793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 dirty="0">
                <a:solidFill>
                  <a:srgbClr val="000000"/>
                </a:solidFill>
                <a:latin typeface="Cambria Bold"/>
              </a:rPr>
              <a:t>c) 5, 12 </a:t>
            </a:r>
            <a:r>
              <a:rPr lang="en-US" sz="368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80" dirty="0">
                <a:solidFill>
                  <a:srgbClr val="000000"/>
                </a:solidFill>
                <a:latin typeface="Cambria Bold"/>
              </a:rPr>
              <a:t> 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526" y="3813392"/>
            <a:ext cx="9418706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10, 20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30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(10 + 20 + 30) : 3 = 20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BFBDA9-961D-ABFC-F4CC-44B422C425E8}"/>
              </a:ext>
            </a:extLst>
          </p:cNvPr>
          <p:cNvGrpSpPr/>
          <p:nvPr/>
        </p:nvGrpSpPr>
        <p:grpSpPr>
          <a:xfrm>
            <a:off x="4003289" y="2796627"/>
            <a:ext cx="3839546" cy="871677"/>
            <a:chOff x="4003289" y="2796627"/>
            <a:chExt cx="3839546" cy="871677"/>
          </a:xfrm>
        </p:grpSpPr>
        <p:sp>
          <p:nvSpPr>
            <p:cNvPr id="22" name="Freeform 22"/>
            <p:cNvSpPr/>
            <p:nvPr/>
          </p:nvSpPr>
          <p:spPr>
            <a:xfrm>
              <a:off x="4003289" y="2796627"/>
              <a:ext cx="3839546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50" y="0"/>
                  </a:lnTo>
                  <a:lnTo>
                    <a:pt x="5287750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334299" y="2887198"/>
              <a:ext cx="3177525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b) 10,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75486"/>
            <a:ext cx="757580" cy="873291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7105789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>
                <a:solidFill>
                  <a:srgbClr val="000000"/>
                </a:solidFill>
                <a:latin typeface="Cambria Bold"/>
              </a:rPr>
              <a:t>Tìm số trung bình cộng của các số sau: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72304" y="1383521"/>
            <a:ext cx="3525167" cy="871678"/>
            <a:chOff x="-632290" y="-231957"/>
            <a:chExt cx="7050333" cy="1743356"/>
          </a:xfrm>
        </p:grpSpPr>
        <p:sp>
          <p:nvSpPr>
            <p:cNvPr id="15" name="Freeform 15"/>
            <p:cNvSpPr/>
            <p:nvPr/>
          </p:nvSpPr>
          <p:spPr>
            <a:xfrm>
              <a:off x="-632290" y="-231957"/>
              <a:ext cx="7050333" cy="1743356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715822" y="-5074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549296" y="1499500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665310" y="1515623"/>
            <a:ext cx="3177525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Cambria Bold"/>
              </a:rPr>
              <a:t>b) 10, 20 và 30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94529" y="1591823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465716" y="1579181"/>
            <a:ext cx="2982793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Cambria Bold"/>
              </a:rPr>
              <a:t>c) 5, 12 và 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526" y="3813391"/>
            <a:ext cx="9418706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c)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5, 12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19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</a:t>
            </a:r>
          </a:p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(5 + 12 + 19) : 3 = 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BEB07B-69F8-9AE5-77E4-759707FD8BC8}"/>
              </a:ext>
            </a:extLst>
          </p:cNvPr>
          <p:cNvGrpSpPr/>
          <p:nvPr/>
        </p:nvGrpSpPr>
        <p:grpSpPr>
          <a:xfrm>
            <a:off x="4333417" y="2796627"/>
            <a:ext cx="3525167" cy="871677"/>
            <a:chOff x="4333417" y="2796627"/>
            <a:chExt cx="3525167" cy="871677"/>
          </a:xfrm>
        </p:grpSpPr>
        <p:sp>
          <p:nvSpPr>
            <p:cNvPr id="22" name="Freeform 22"/>
            <p:cNvSpPr/>
            <p:nvPr/>
          </p:nvSpPr>
          <p:spPr>
            <a:xfrm>
              <a:off x="4333417" y="2796627"/>
              <a:ext cx="3525167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50" y="0"/>
                  </a:lnTo>
                  <a:lnTo>
                    <a:pt x="5287750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599336" y="2882713"/>
              <a:ext cx="2982793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c) 5, 12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19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685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#9Slide07 HoneyCream</vt:lpstr>
      <vt:lpstr>Arial</vt:lpstr>
      <vt:lpstr>Calibri</vt:lpstr>
      <vt:lpstr>Calibri Light</vt:lpstr>
      <vt:lpstr>Cambria</vt:lpstr>
      <vt:lpstr>Cambria Bold</vt:lpstr>
      <vt:lpstr>Cambria Bold Italics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</cp:revision>
  <dcterms:created xsi:type="dcterms:W3CDTF">2023-12-04T01:51:41Z</dcterms:created>
  <dcterms:modified xsi:type="dcterms:W3CDTF">2025-05-13T08:49:33Z</dcterms:modified>
</cp:coreProperties>
</file>