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8" r:id="rId3"/>
    <p:sldMasterId id="2147483724" r:id="rId4"/>
  </p:sldMasterIdLst>
  <p:notesMasterIdLst>
    <p:notesMasterId r:id="rId28"/>
  </p:notesMasterIdLst>
  <p:sldIdLst>
    <p:sldId id="257" r:id="rId5"/>
    <p:sldId id="285" r:id="rId6"/>
    <p:sldId id="261" r:id="rId7"/>
    <p:sldId id="343" r:id="rId8"/>
    <p:sldId id="327" r:id="rId9"/>
    <p:sldId id="265" r:id="rId10"/>
    <p:sldId id="2007577191" r:id="rId11"/>
    <p:sldId id="344" r:id="rId12"/>
    <p:sldId id="345" r:id="rId13"/>
    <p:sldId id="346" r:id="rId14"/>
    <p:sldId id="2007577190" r:id="rId15"/>
    <p:sldId id="347" r:id="rId16"/>
    <p:sldId id="294" r:id="rId17"/>
    <p:sldId id="333" r:id="rId18"/>
    <p:sldId id="334" r:id="rId19"/>
    <p:sldId id="2007577192" r:id="rId20"/>
    <p:sldId id="335" r:id="rId21"/>
    <p:sldId id="336" r:id="rId22"/>
    <p:sldId id="349" r:id="rId23"/>
    <p:sldId id="299" r:id="rId24"/>
    <p:sldId id="350" r:id="rId25"/>
    <p:sldId id="295" r:id="rId26"/>
    <p:sldId id="3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9" d="100"/>
          <a:sy n="69" d="100"/>
        </p:scale>
        <p:origin x="-56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xmlns="">
        <p15:guide id="1" pos="288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xmlns="">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xmlns="" id="{1EEDCDB5-956E-AA9A-10FE-3F766E4959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xmlns="" id="{6B3447F2-36B7-8B9C-EFE8-0E7D0467859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0.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7.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xmlns=""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xmlns=""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xmlns=""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xmlns=""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xmlns="" id="{C351029B-FFCC-2BE7-7295-91EAEC74FC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xmlns="" id="{940719CB-418D-CB1A-8E07-F868DBBC229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xmlns=""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xmlns=""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
        <p:nvSpPr>
          <p:cNvPr id="6" name="Rectangle: Rounded Corners 3">
            <a:extLst>
              <a:ext uri="{FF2B5EF4-FFF2-40B4-BE49-F238E27FC236}">
                <a16:creationId xmlns:a16="http://schemas.microsoft.com/office/drawing/2014/main" xmlns="" id="{BCB3F94F-E81A-A437-1249-A6B48BEBA730}"/>
              </a:ext>
            </a:extLst>
          </p:cNvPr>
          <p:cNvSpPr/>
          <p:nvPr/>
        </p:nvSpPr>
        <p:spPr>
          <a:xfrm>
            <a:off x="7703560" y="116606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xmlns=""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xmlns="" id="{3E56EA64-DC51-E3A6-379A-D1BD0224B720}"/>
              </a:ext>
            </a:extLst>
          </p:cNvPr>
          <p:cNvCxnSpPr>
            <a:cxnSpLocks/>
          </p:cNvCxnSpPr>
          <p:nvPr/>
        </p:nvCxnSpPr>
        <p:spPr>
          <a:xfrm flipH="1">
            <a:off x="3754582" y="3222914"/>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Rounded Corners 3">
            <a:extLst>
              <a:ext uri="{FF2B5EF4-FFF2-40B4-BE49-F238E27FC236}">
                <a16:creationId xmlns:a16="http://schemas.microsoft.com/office/drawing/2014/main" xmlns="" id="{BCB3F94F-E81A-A437-1249-A6B48BEBA730}"/>
              </a:ext>
            </a:extLst>
          </p:cNvPr>
          <p:cNvSpPr/>
          <p:nvPr/>
        </p:nvSpPr>
        <p:spPr>
          <a:xfrm>
            <a:off x="7703560" y="116606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33C41BFF-CC58-613B-7EF0-48E859B09337}"/>
              </a:ext>
            </a:extLst>
          </p:cNvPr>
          <p:cNvCxnSpPr>
            <a:cxnSpLocks/>
          </p:cNvCxnSpPr>
          <p:nvPr/>
        </p:nvCxnSpPr>
        <p:spPr>
          <a:xfrm flipH="1">
            <a:off x="10881880" y="36861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3C41BFF-CC58-613B-7EF0-48E859B09337}"/>
              </a:ext>
            </a:extLst>
          </p:cNvPr>
          <p:cNvCxnSpPr>
            <a:cxnSpLocks/>
          </p:cNvCxnSpPr>
          <p:nvPr/>
        </p:nvCxnSpPr>
        <p:spPr>
          <a:xfrm flipH="1">
            <a:off x="10960678" y="36861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33C41BFF-CC58-613B-7EF0-48E859B09337}"/>
              </a:ext>
            </a:extLst>
          </p:cNvPr>
          <p:cNvCxnSpPr>
            <a:cxnSpLocks/>
          </p:cNvCxnSpPr>
          <p:nvPr/>
        </p:nvCxnSpPr>
        <p:spPr>
          <a:xfrm flipH="1">
            <a:off x="7058025" y="41433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3C41BFF-CC58-613B-7EF0-48E859B09337}"/>
              </a:ext>
            </a:extLst>
          </p:cNvPr>
          <p:cNvCxnSpPr>
            <a:cxnSpLocks/>
          </p:cNvCxnSpPr>
          <p:nvPr/>
        </p:nvCxnSpPr>
        <p:spPr>
          <a:xfrm flipH="1">
            <a:off x="11501120" y="42195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3C41BFF-CC58-613B-7EF0-48E859B09337}"/>
              </a:ext>
            </a:extLst>
          </p:cNvPr>
          <p:cNvCxnSpPr>
            <a:cxnSpLocks/>
          </p:cNvCxnSpPr>
          <p:nvPr/>
        </p:nvCxnSpPr>
        <p:spPr>
          <a:xfrm flipH="1">
            <a:off x="5437043" y="4676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3C41BFF-CC58-613B-7EF0-48E859B09337}"/>
              </a:ext>
            </a:extLst>
          </p:cNvPr>
          <p:cNvCxnSpPr>
            <a:cxnSpLocks/>
          </p:cNvCxnSpPr>
          <p:nvPr/>
        </p:nvCxnSpPr>
        <p:spPr>
          <a:xfrm flipH="1">
            <a:off x="5572126" y="4676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par>
                              <p:cTn id="31" fill="hold">
                                <p:stCondLst>
                                  <p:cond delay="500"/>
                                </p:stCondLst>
                                <p:childTnLst>
                                  <p:par>
                                    <p:cTn id="32" presetID="2" presetClass="entr" presetSubtype="4" fill="hold" grpId="0" nodeType="afterEffect" p14:presetBounceEnd="66000">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14:bounceEnd="66000">
                                          <p:cBhvr additive="base">
                                            <p:cTn id="34"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35" dur="1000" fill="hold"/>
                                            <p:tgtEl>
                                              <p:spTgt spid="13"/>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ppt_x"/>
                                              </p:val>
                                            </p:tav>
                                            <p:tav tm="100000">
                                              <p:val>
                                                <p:strVal val="#ppt_x"/>
                                              </p:val>
                                            </p:tav>
                                          </p:tavLst>
                                        </p:anim>
                                        <p:anim calcmode="lin" valueType="num">
                                          <p:cBhvr additive="base">
                                            <p:cTn id="35" dur="1000" fill="hold"/>
                                            <p:tgtEl>
                                              <p:spTgt spid="13"/>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xmlns=""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xmlns=""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xmlns=""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xmlns=""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xmlns=""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xmlns=""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xmlns=""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xmlns=""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xmlns=""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xmlns=""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xmlns=""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xmlns=""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xmlns=""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xmlns=""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xmlns=""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xmlns=""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xmlns=""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xmlns="" id="{516CB900-13AC-A5EF-AC7F-AA00BDE3210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xmlns=""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xmlns=""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xmlns=""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xmlns=""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xmlns=""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xmlns=""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xmlns=""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xmlns=""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xmlns=""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xmlns=""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xmlns=""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xmlns=""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xmlns=""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xmlns=""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xmlns=""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xmlns=""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xmlns=""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xmlns=""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xmlns=""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xmlns=""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xmlns=""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xmlns=""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xmlns=""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xmlns=""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xmlns=""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xmlns=""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xmlns=""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xmlns=""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xmlns=""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xmlns=""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xmlns=""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xmlns=""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xmlns=""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xmlns=""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xmlns=""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xmlns=""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xmlns=""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xmlns=""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xmlns="" id="{886C1F00-DBFB-B3CC-A04A-19C9D99CADF1}"/>
              </a:ext>
            </a:extLst>
          </p:cNvPr>
          <p:cNvSpPr txBox="1"/>
          <p:nvPr/>
        </p:nvSpPr>
        <p:spPr>
          <a:xfrm>
            <a:off x="1288191" y="1685319"/>
            <a:ext cx="9684301" cy="4154984"/>
          </a:xfrm>
          <a:prstGeom prst="rect">
            <a:avLst/>
          </a:prstGeom>
          <a:noFill/>
        </p:spPr>
        <p:txBody>
          <a:bodyPr wrap="square" rtlCol="0">
            <a:spAutoFit/>
          </a:bodyPr>
          <a:lstStyle/>
          <a:p>
            <a:pPr lvl="0" algn="just"/>
            <a:r>
              <a:rPr lang="vi-VN" sz="2200" dirty="0">
                <a:solidFill>
                  <a:prstClr val="black"/>
                </a:solidFill>
                <a:latin typeface="Cambria" panose="02040503050406030204" pitchFamily="18" charset="0"/>
                <a:ea typeface="Cambria" panose="02040503050406030204" pitchFamily="18" charset="0"/>
              </a:rPr>
              <a:t>- Đọc đúng từ ngữ, câu, đoạn và toàn bộ câu chuyện “Tờ báo tường của tôi”. Biết đọc diễn cảm phù hợp với lời đối thoại của các nhân vật trong câu chuyện.</a:t>
            </a:r>
          </a:p>
          <a:p>
            <a:pPr lvl="0" algn="just"/>
            <a:r>
              <a:rPr lang="vi-VN" sz="2200" dirty="0">
                <a:solidFill>
                  <a:prstClr val="black"/>
                </a:solidFill>
                <a:latin typeface="Cambria" panose="02040503050406030204" pitchFamily="18" charset="0"/>
                <a:ea typeface="Cambria" panose="02040503050406030204" pitchFamily="18" charset="0"/>
              </a:rPr>
              <a:t>- Nhận biết được đặc điểm của nhân vật thể hiện qua hình dáng, điệu bộ, hành động, lới nói, suy nghĩ,…</a:t>
            </a:r>
          </a:p>
          <a:p>
            <a:pPr lvl="0" algn="just"/>
            <a:r>
              <a:rPr lang="vi-VN" sz="2200" dirty="0">
                <a:solidFill>
                  <a:prstClr val="black"/>
                </a:solidFill>
                <a:latin typeface="Cambria" panose="02040503050406030204" pitchFamily="18" charset="0"/>
                <a:ea typeface="Cambria" panose="02040503050406030204" pitchFamily="18" charset="0"/>
              </a:rPr>
              <a:t>- Hiểu điều tác giả muốn nói qua câu chuyện: </a:t>
            </a:r>
            <a:r>
              <a:rPr lang="vi-VN" sz="2200" i="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với những khó khăn khi một mình phải chạy trên con đường rừng vắng vẻ vào lúc chiều muộn để báo tin cho các chú bộ đội kịp thời cứu giúp người bị nạn.</a:t>
            </a:r>
          </a:p>
          <a:p>
            <a:pPr lvl="0" algn="just"/>
            <a:r>
              <a:rPr lang="vi-VN" sz="2200" dirty="0">
                <a:solidFill>
                  <a:prstClr val="black"/>
                </a:solidFill>
                <a:latin typeface="Cambria" panose="02040503050406030204" pitchFamily="18" charset="0"/>
                <a:ea typeface="Cambria" panose="02040503050406030204" pitchFamily="18" charset="0"/>
              </a:rPr>
              <a:t>- Hiểu được giá trị và biết những việc thể hiện tình yêu thương và biết quan tâm đến người khác.</a:t>
            </a:r>
          </a:p>
          <a:p>
            <a:pPr lvl="0" algn="just"/>
            <a:r>
              <a:rPr lang="vi-VN" sz="2200" dirty="0">
                <a:solidFill>
                  <a:prstClr val="black"/>
                </a:solidFill>
                <a:latin typeface="Cambria" panose="02040503050406030204" pitchFamily="18" charset="0"/>
                <a:ea typeface="Cambria" panose="02040503050406030204" pitchFamily="18" charset="0"/>
              </a:rPr>
              <a:t>- Biết bày tỏ tình cảm, cảm xúc của mình bằng cách quan tâm, chăm sóc, giúp đỡ những người xung quanh trong cuộc sống hàng ngày ở mọi lúc, mọi nơi.</a:t>
            </a:r>
          </a:p>
        </p:txBody>
      </p:sp>
      <p:pic>
        <p:nvPicPr>
          <p:cNvPr id="2" name="Picture 1">
            <a:extLst>
              <a:ext uri="{FF2B5EF4-FFF2-40B4-BE49-F238E27FC236}">
                <a16:creationId xmlns:a16="http://schemas.microsoft.com/office/drawing/2014/main" xmlns=""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xmlns=""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xmlns=""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xmlns=""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xmlns=""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xmlns=""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xmlns=""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xmlns=""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xmlns=""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xmlns=""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xmlns=""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xmlns=""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xmlns=""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xmlns=""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xmlns=""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xmlns=""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xmlns=""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xmlns=""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xmlns=""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xmlns=""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xmlns=""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xmlns=""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xmlns=""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xmlns=""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xmlns=""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xmlns=""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xmlns=""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xmlns=""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xmlns=""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xmlns=""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xmlns=""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xmlns=""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xmlns=""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xmlns=""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
        <p:nvSpPr>
          <p:cNvPr id="6" name="Rectangle: Rounded Corners 3">
            <a:extLst>
              <a:ext uri="{FF2B5EF4-FFF2-40B4-BE49-F238E27FC236}">
                <a16:creationId xmlns:a16="http://schemas.microsoft.com/office/drawing/2014/main" xmlns="" id="{BCB3F94F-E81A-A437-1249-A6B48BEBA730}"/>
              </a:ext>
            </a:extLst>
          </p:cNvPr>
          <p:cNvSpPr/>
          <p:nvPr/>
        </p:nvSpPr>
        <p:spPr>
          <a:xfrm>
            <a:off x="8133051" y="99193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14:presetBounceEnd="66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66000">
                                          <p:cBhvr additive="base">
                                            <p:cTn id="2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xmlns=""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
        <p:nvSpPr>
          <p:cNvPr id="6" name="Rectangle: Rounded Corners 3">
            <a:extLst>
              <a:ext uri="{FF2B5EF4-FFF2-40B4-BE49-F238E27FC236}">
                <a16:creationId xmlns:a16="http://schemas.microsoft.com/office/drawing/2014/main" xmlns="" id="{BCB3F94F-E81A-A437-1249-A6B48BEBA730}"/>
              </a:ext>
            </a:extLst>
          </p:cNvPr>
          <p:cNvSpPr/>
          <p:nvPr/>
        </p:nvSpPr>
        <p:spPr>
          <a:xfrm>
            <a:off x="7703560" y="116606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Fallback>
  </mc:AlternateContent>
</p:sld>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1214</Words>
  <Application>Microsoft Office PowerPoint</Application>
  <PresentationFormat>Custom</PresentationFormat>
  <Paragraphs>88</Paragraphs>
  <Slides>23</Slides>
  <Notes>5</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1_Office 主题​​</vt:lpstr>
      <vt:lpstr>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HUONG</cp:lastModifiedBy>
  <cp:revision>53</cp:revision>
  <dcterms:created xsi:type="dcterms:W3CDTF">2023-11-30T06:38:33Z</dcterms:created>
  <dcterms:modified xsi:type="dcterms:W3CDTF">2025-02-26T06:28:52Z</dcterms:modified>
</cp:coreProperties>
</file>