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6"/>
  </p:notesMasterIdLst>
  <p:sldIdLst>
    <p:sldId id="257" r:id="rId3"/>
    <p:sldId id="266" r:id="rId4"/>
    <p:sldId id="256" r:id="rId5"/>
    <p:sldId id="262" r:id="rId6"/>
    <p:sldId id="261" r:id="rId7"/>
    <p:sldId id="446" r:id="rId8"/>
    <p:sldId id="447" r:id="rId9"/>
    <p:sldId id="454" r:id="rId10"/>
    <p:sldId id="455" r:id="rId11"/>
    <p:sldId id="460" r:id="rId12"/>
    <p:sldId id="457" r:id="rId13"/>
    <p:sldId id="461" r:id="rId14"/>
    <p:sldId id="4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8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8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5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50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9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6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7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7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68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437D6-F065-9B05-17BB-BFEF02E6269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826" y="95644"/>
            <a:ext cx="1129842" cy="11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4B94E2-BDE3-4607-BE9E-A629057C4AD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21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17" Type="http://schemas.microsoft.com/office/2007/relationships/hdphoto" Target="../media/hdphoto7.wdp"/><Relationship Id="rId2" Type="http://schemas.openxmlformats.org/officeDocument/2006/relationships/image" Target="../media/image9.jpeg"/><Relationship Id="rId16" Type="http://schemas.openxmlformats.org/officeDocument/2006/relationships/image" Target="../media/image17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2.png"/><Relationship Id="rId12" Type="http://schemas.microsoft.com/office/2007/relationships/hdphoto" Target="../media/hdphoto9.wdp"/><Relationship Id="rId17" Type="http://schemas.openxmlformats.org/officeDocument/2006/relationships/image" Target="../media/image29.png"/><Relationship Id="rId2" Type="http://schemas.openxmlformats.org/officeDocument/2006/relationships/video" Target="../media/media1.mp4"/><Relationship Id="rId16" Type="http://schemas.openxmlformats.org/officeDocument/2006/relationships/image" Target="../media/image19.png"/><Relationship Id="rId1" Type="http://schemas.microsoft.com/office/2007/relationships/media" Target="../media/media1.mp4"/><Relationship Id="rId6" Type="http://schemas.microsoft.com/office/2007/relationships/hdphoto" Target="../media/hdphoto8.wdp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3.gif"/><Relationship Id="rId12" Type="http://schemas.microsoft.com/office/2007/relationships/hdphoto" Target="../media/hdphoto9.wdp"/><Relationship Id="rId17" Type="http://schemas.openxmlformats.org/officeDocument/2006/relationships/image" Target="../media/image29.png"/><Relationship Id="rId2" Type="http://schemas.openxmlformats.org/officeDocument/2006/relationships/video" Target="../media/media1.mp4"/><Relationship Id="rId16" Type="http://schemas.openxmlformats.org/officeDocument/2006/relationships/image" Target="../media/image31.png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microsoft.com/office/2007/relationships/hdphoto" Target="../media/hdphoto10.wdp"/><Relationship Id="rId4" Type="http://schemas.openxmlformats.org/officeDocument/2006/relationships/audio" Target="../media/audio1.wav"/><Relationship Id="rId9" Type="http://schemas.openxmlformats.org/officeDocument/2006/relationships/image" Target="../media/image30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8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8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r>
              <a:rPr lang="vi-VN" altLang="zh-CN" sz="5400" b="1" dirty="0" smtClean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(T3)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án lớp 4 Kết nối tri thức Bài 42: Tính chất phân phối của phép nhân đối với phép cộng (trang 17 Tập 2) | Giải Toán lớ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82" y="1663546"/>
            <a:ext cx="7083845" cy="20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5213" y="2787265"/>
            <a:ext cx="187286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8 x ( 7 – 3) = 32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3672" y="2765232"/>
            <a:ext cx="194998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8 x 7 – 8 x 4 = 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10976" y="3225130"/>
            <a:ext cx="20491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14 x ( 10 – 5) = 70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9436" y="3214115"/>
            <a:ext cx="2280492" cy="3539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vi-VN" sz="1700" dirty="0" smtClean="0"/>
              <a:t>14 x 10 – 14  x 5 = 70</a:t>
            </a:r>
            <a:endParaRPr lang="en-US" sz="1700" dirty="0"/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753579" y="4111373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altLang="en-US" sz="320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vi-VN" altLang="en-US" sz="320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Vậy:                  a x (b – c) = </a:t>
            </a:r>
            <a:r>
              <a:rPr lang="vi-VN" altLang="en-US" sz="320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x b – a x c</a:t>
            </a:r>
            <a:endParaRPr lang="en-US" altLang="en-US" sz="32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559560" y="724912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kumimoji="0" lang="vi-V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kumimoji="0" lang="vi-VN" alt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bằng cách thuận tiện: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aseline="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48 x 9 – 48 x 8                     b) 156 x 7 – 156 x 2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9C298080-E86A-D726-7B92-8784FEBEA689}"/>
              </a:ext>
            </a:extLst>
          </p:cNvPr>
          <p:cNvSpPr txBox="1"/>
          <p:nvPr/>
        </p:nvSpPr>
        <p:spPr>
          <a:xfrm>
            <a:off x="932180" y="2440941"/>
            <a:ext cx="5410201" cy="301621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pt-BR" sz="4000" dirty="0" smtClean="0">
                <a:latin typeface="Cambria" panose="02040503050406030204" pitchFamily="18" charset="0"/>
                <a:cs typeface="Arial" panose="020B0604020202020204" pitchFamily="34" charset="0"/>
              </a:rPr>
              <a:t>48 </a:t>
            </a:r>
            <a:r>
              <a:rPr lang="pt-BR" sz="4000" dirty="0">
                <a:latin typeface="Cambria" panose="02040503050406030204" pitchFamily="18" charset="0"/>
                <a:cs typeface="Arial" panose="020B0604020202020204" pitchFamily="34" charset="0"/>
              </a:rPr>
              <a:t>× 9 – 48 × 8 </a:t>
            </a:r>
            <a:endParaRPr lang="vi-VN" sz="40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pt-BR" sz="4000" dirty="0" smtClean="0">
                <a:latin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pt-BR" sz="4000" dirty="0">
                <a:latin typeface="Cambria" panose="02040503050406030204" pitchFamily="18" charset="0"/>
                <a:cs typeface="Arial" panose="020B0604020202020204" pitchFamily="34" charset="0"/>
              </a:rPr>
              <a:t>48 × (9 – 8)</a:t>
            </a:r>
          </a:p>
          <a:p>
            <a:r>
              <a:rPr lang="pt-BR" sz="4000" dirty="0">
                <a:latin typeface="Cambria" panose="02040503050406030204" pitchFamily="18" charset="0"/>
                <a:cs typeface="Arial" panose="020B0604020202020204" pitchFamily="34" charset="0"/>
              </a:rPr>
              <a:t>= 48 × 1</a:t>
            </a:r>
          </a:p>
          <a:p>
            <a:r>
              <a:rPr lang="pt-BR" sz="4000" dirty="0">
                <a:latin typeface="Cambria" panose="02040503050406030204" pitchFamily="18" charset="0"/>
                <a:cs typeface="Arial" panose="020B0604020202020204" pitchFamily="34" charset="0"/>
              </a:rPr>
              <a:t>= 48</a:t>
            </a:r>
          </a:p>
          <a:p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F9B8BE48-F6DE-52E3-8F91-4F31FEC48561}"/>
              </a:ext>
            </a:extLst>
          </p:cNvPr>
          <p:cNvSpPr txBox="1"/>
          <p:nvPr/>
        </p:nvSpPr>
        <p:spPr>
          <a:xfrm>
            <a:off x="6096000" y="2441615"/>
            <a:ext cx="6400800" cy="301621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pl-PL" sz="4000" dirty="0">
                <a:latin typeface="Cambria" panose="02040503050406030204" pitchFamily="18" charset="0"/>
              </a:rPr>
              <a:t>b) 156 × 7 – 156 × 2 </a:t>
            </a:r>
            <a:endParaRPr lang="vi-VN" sz="4000" dirty="0" smtClean="0">
              <a:latin typeface="Cambria" panose="02040503050406030204" pitchFamily="18" charset="0"/>
            </a:endParaRPr>
          </a:p>
          <a:p>
            <a:r>
              <a:rPr lang="pl-PL" sz="4000" dirty="0" smtClean="0">
                <a:latin typeface="Cambria" panose="02040503050406030204" pitchFamily="18" charset="0"/>
              </a:rPr>
              <a:t>= </a:t>
            </a:r>
            <a:r>
              <a:rPr lang="pl-PL" sz="4000" dirty="0">
                <a:latin typeface="Cambria" panose="02040503050406030204" pitchFamily="18" charset="0"/>
              </a:rPr>
              <a:t>156 × (7 – 2)</a:t>
            </a:r>
          </a:p>
          <a:p>
            <a:r>
              <a:rPr lang="pl-PL" sz="4000" dirty="0">
                <a:latin typeface="Cambria" panose="02040503050406030204" pitchFamily="18" charset="0"/>
              </a:rPr>
              <a:t>= 156 × 5</a:t>
            </a:r>
          </a:p>
          <a:p>
            <a:r>
              <a:rPr lang="pl-PL" sz="4000" dirty="0">
                <a:latin typeface="Cambria" panose="02040503050406030204" pitchFamily="18" charset="0"/>
              </a:rPr>
              <a:t>= 780</a:t>
            </a:r>
          </a:p>
          <a:p>
            <a:pPr algn="ctr"/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mét</a:t>
            </a:r>
            <a:r>
              <a:rPr lang="en-US" dirty="0"/>
              <a:t> </a:t>
            </a:r>
            <a:r>
              <a:rPr lang="en-US" dirty="0" err="1"/>
              <a:t>vải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  <a:p>
            <a:r>
              <a:rPr lang="en-US" dirty="0"/>
              <a:t>36 × 9 – 36 × 5 = 144 (m)</a:t>
            </a: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559560" y="724912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dirty="0">
                <a:latin typeface="Cambria" panose="02040503050406030204" pitchFamily="18" charset="0"/>
              </a:rPr>
              <a:t>Một cửa hàng có 9 tấm vải hoa, mỗi tấm dài 36 m. Cửa hàng đã bán được 5 tấm vải hoa như vậy. Hỏi cửa hàng còn lại bao nhiêu mét vải hoa?</a:t>
            </a:r>
            <a:endParaRPr kumimoji="0" lang="vi-V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733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59560" y="2894682"/>
            <a:ext cx="9248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Cambria" panose="02040503050406030204" pitchFamily="18" charset="0"/>
              </a:rPr>
              <a:t>Bài giải</a:t>
            </a:r>
          </a:p>
          <a:p>
            <a:pPr algn="ctr"/>
            <a:r>
              <a:rPr lang="en-US" sz="3000" dirty="0" err="1" smtClean="0">
                <a:latin typeface="Cambria" panose="02040503050406030204" pitchFamily="18" charset="0"/>
              </a:rPr>
              <a:t>Cửa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hàng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còn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lại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số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mét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vải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hoa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</a:rPr>
              <a:t>là</a:t>
            </a:r>
            <a:r>
              <a:rPr lang="en-US" sz="3000" dirty="0"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en-US" sz="3000" dirty="0">
                <a:latin typeface="Cambria" panose="02040503050406030204" pitchFamily="18" charset="0"/>
              </a:rPr>
              <a:t>36 × 9 – 36 × 5 = 144 (m)</a:t>
            </a:r>
          </a:p>
          <a:p>
            <a:pPr algn="ctr"/>
            <a:r>
              <a:rPr lang="vi-VN" sz="3000" dirty="0" smtClean="0">
                <a:latin typeface="Cambria" panose="02040503050406030204" pitchFamily="18" charset="0"/>
              </a:rPr>
              <a:t>Đáp số: 144 m</a:t>
            </a:r>
            <a:endParaRPr lang="en-US" sz="3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11900" y="1070375"/>
            <a:ext cx="77137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</a:rPr>
              <a:t>Bài giải</a:t>
            </a:r>
          </a:p>
          <a:p>
            <a:pPr algn="ctr"/>
            <a:r>
              <a:rPr lang="vi-VN" sz="3200" dirty="0" smtClean="0">
                <a:latin typeface="Cambria" panose="02040503050406030204" pitchFamily="18" charset="0"/>
              </a:rPr>
              <a:t>Số tấm vải hoa đã bán </a:t>
            </a:r>
            <a:r>
              <a:rPr lang="en-US" sz="3200" dirty="0" err="1" smtClean="0">
                <a:latin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vi-VN" sz="3200" dirty="0" smtClean="0">
                <a:latin typeface="Cambria" panose="02040503050406030204" pitchFamily="18" charset="0"/>
              </a:rPr>
              <a:t>9 – 5 = 4 (tấm)</a:t>
            </a:r>
          </a:p>
          <a:p>
            <a:pPr algn="ctr"/>
            <a:r>
              <a:rPr lang="vi-VN" sz="3200" dirty="0" smtClean="0">
                <a:latin typeface="Cambria" panose="02040503050406030204" pitchFamily="18" charset="0"/>
              </a:rPr>
              <a:t>Số met vải hoa còn lại của cửa hàng là: </a:t>
            </a:r>
            <a:endParaRPr lang="en-US" sz="3200" dirty="0">
              <a:latin typeface="Cambria" panose="02040503050406030204" pitchFamily="18" charset="0"/>
            </a:endParaRPr>
          </a:p>
          <a:p>
            <a:pPr algn="ctr"/>
            <a:r>
              <a:rPr lang="vi-VN" sz="3200" dirty="0" smtClean="0">
                <a:latin typeface="Cambria" panose="02040503050406030204" pitchFamily="18" charset="0"/>
              </a:rPr>
              <a:t>36 x 4 = 144 (m)</a:t>
            </a:r>
          </a:p>
          <a:p>
            <a:pPr algn="ctr"/>
            <a:r>
              <a:rPr lang="vi-VN" sz="3200" dirty="0" smtClean="0">
                <a:latin typeface="Cambria" panose="02040503050406030204" pitchFamily="18" charset="0"/>
              </a:rPr>
              <a:t>Đáp </a:t>
            </a:r>
            <a:r>
              <a:rPr lang="vi-VN" sz="3200" dirty="0">
                <a:latin typeface="Cambria" panose="02040503050406030204" pitchFamily="18" charset="0"/>
              </a:rPr>
              <a:t>số: 144 m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17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27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8" y="-94523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913" y="-570274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3"/>
          <a:stretch/>
        </p:blipFill>
        <p:spPr bwMode="auto">
          <a:xfrm>
            <a:off x="-68299" y="-47033"/>
            <a:ext cx="12104872" cy="18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759" y="1805226"/>
            <a:ext cx="3477205" cy="70418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5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sz="5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80395" y="2784963"/>
            <a:ext cx="3455696" cy="64440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5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7 600</a:t>
            </a:r>
            <a:endParaRPr lang="en-US" sz="5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42824" y="1825273"/>
            <a:ext cx="3716184" cy="66409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5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en-US" sz="5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42825" y="2682728"/>
            <a:ext cx="3716183" cy="6640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5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760</a:t>
            </a:r>
            <a:endParaRPr lang="en-US" sz="5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15" y="-51765"/>
            <a:ext cx="10184728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+ 3) x </a:t>
            </a:r>
            <a:r>
              <a:rPr lang="vi-VN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22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FCC54946-C1E7-401B-846D-5C50CBA4E1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4397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9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0" y="-624841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6"/>
          <a:stretch/>
        </p:blipFill>
        <p:spPr bwMode="auto">
          <a:xfrm>
            <a:off x="304800" y="107033"/>
            <a:ext cx="11226800" cy="20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17600" y="107033"/>
            <a:ext cx="9245600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7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50000"/>
              </a:lnSpc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+ 417 </a:t>
            </a:r>
            <a:r>
              <a:rPr lang="en-US" sz="3733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90209" y="2132738"/>
            <a:ext cx="4001695" cy="680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5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5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889722" y="2966364"/>
            <a:ext cx="4001695" cy="68023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5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</a:t>
            </a:r>
            <a:endParaRPr lang="en-US" sz="5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112001" y="2129005"/>
            <a:ext cx="3797299" cy="62811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C.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3 753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12002" y="2902815"/>
            <a:ext cx="3797297" cy="64551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5333" dirty="0">
                <a:solidFill>
                  <a:srgbClr val="0000FF"/>
                </a:solidFill>
                <a:latin typeface="Calibri"/>
              </a:rPr>
              <a:t>D.</a:t>
            </a:r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41 700</a:t>
            </a:r>
            <a:endParaRPr lang="en-US" sz="5333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75" y="3531304"/>
            <a:ext cx="2051696" cy="35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ĐỒNG HỒ ĐẾM NGƯỢC 15s - MP4 (Phan Linh)_Trim">
            <a:hlinkClick r:id="" action="ppaction://media"/>
            <a:extLst>
              <a:ext uri="{FF2B5EF4-FFF2-40B4-BE49-F238E27FC236}">
                <a16:creationId xmlns:a16="http://schemas.microsoft.com/office/drawing/2014/main" id="{755ED733-A268-4783-96B3-E782676B87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7"/>
          <a:srcRect l="18610" r="22885"/>
          <a:stretch/>
        </p:blipFill>
        <p:spPr>
          <a:xfrm>
            <a:off x="10600664" y="438773"/>
            <a:ext cx="1249680" cy="1207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35680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5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7436" y="2699133"/>
            <a:ext cx="5750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 smtClean="0"/>
              <a:t>LUYỆN TẬP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92935" y="507082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3733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 so sánh kết quả của hai biểu thức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7173412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23 x ( 7 -4) và 23 x 7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23 x 4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1001103" y="4761020"/>
            <a:ext cx="6358163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pl-PL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8 - 3</a:t>
            </a:r>
            <a:r>
              <a:rPr lang="pl-PL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9 và 8 x 9 – 3 x 9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19" y="1657386"/>
            <a:ext cx="8195387" cy="18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 flipH="1">
            <a:off x="5596569" y="2171700"/>
            <a:ext cx="4131" cy="18384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 </a:t>
            </a:r>
            <a:r>
              <a:rPr lang="en-US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vi-VN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7 - 4</a:t>
            </a:r>
            <a:r>
              <a:rPr lang="en-US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= </a:t>
            </a:r>
            <a:r>
              <a:rPr lang="vi-VN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 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 </a:t>
            </a:r>
            <a:r>
              <a:rPr lang="vi-VN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</a:t>
            </a:r>
            <a:r>
              <a:rPr lang="vi-VN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69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23 x 7 - 23 x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 = </a:t>
            </a:r>
            <a:r>
              <a:rPr lang="vi-VN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161 – 92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</a:t>
            </a:r>
            <a:r>
              <a:rPr lang="en-US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vi-VN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69</a:t>
            </a:r>
            <a:endParaRPr lang="en-US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2587533" y="1248894"/>
            <a:ext cx="7173412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23 x ( 7 -4) và 23 x 7 - 23 x 4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2839083" y="4434084"/>
            <a:ext cx="7847277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Vậy: 23 x ( 7 -4) = 23 x 7 - 23 x 4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 flipH="1">
            <a:off x="5596569" y="2171700"/>
            <a:ext cx="4131" cy="19816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8 - 3</a:t>
            </a:r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) x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vi-VN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vi-VN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9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kumimoji="0" lang="vi-VN" altLang="en-US" sz="32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45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5762625" y="2171700"/>
            <a:ext cx="5962649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8 x 9 – 3 x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540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vi-VN" altLang="en-US" sz="3200" b="1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72 – 27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3030456" y="1024007"/>
            <a:ext cx="6358163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pl-PL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8 - 3</a:t>
            </a:r>
            <a:r>
              <a:rPr lang="pl-PL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9 và 8 x 9 – 3 x 9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2414361" y="4505693"/>
            <a:ext cx="70931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Vậy:</a:t>
            </a:r>
            <a:r>
              <a:rPr lang="pl-PL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8 - 3</a:t>
            </a:r>
            <a:r>
              <a:rPr lang="pl-PL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9 = 8 x 9 – 3 x 9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 descr="Toán lớp 4 Kết nối tri thức Bài 42: Tính chất phân phối của phép nhân đối với phép cộng (trang 17 Tập 2) | Giải Toán lớ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83" y="1663546"/>
            <a:ext cx="6334698" cy="20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651979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Tính giá trị của biểu thức theo mẫu?</a:t>
            </a:r>
            <a:endParaRPr lang="en-US" altLang="en-US" sz="32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50848" y="4116079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altLang="en-US" sz="320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vi-VN" altLang="en-US" sz="320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&gt;, &lt;, =            a x (b – c)..... </a:t>
            </a:r>
            <a:r>
              <a:rPr lang="vi-VN" altLang="en-US" sz="3200" dirty="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x b – a x c</a:t>
            </a:r>
            <a:endParaRPr lang="en-US" altLang="en-US" sz="32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596</Words>
  <Application>Microsoft Office PowerPoint</Application>
  <PresentationFormat>Widescreen</PresentationFormat>
  <Paragraphs>71</Paragraphs>
  <Slides>13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Cambria</vt:lpstr>
      <vt:lpstr>等线</vt:lpstr>
      <vt:lpstr>Times New Roman</vt:lpstr>
      <vt:lpstr>Vogue-ExtraBold</vt:lpstr>
      <vt:lpstr>庞门正道标题体</vt:lpstr>
      <vt:lpstr>思源黑体 CN Bold</vt:lpstr>
      <vt:lpstr>思源黑体 CN Light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2023-11-15T13:22:26Z</dcterms:created>
  <dcterms:modified xsi:type="dcterms:W3CDTF">2024-01-22T15:17:08Z</dcterms:modified>
</cp:coreProperties>
</file>